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2"/>
  </p:sldMasterIdLst>
  <p:notesMasterIdLst>
    <p:notesMasterId r:id="rId16"/>
  </p:notesMasterIdLst>
  <p:sldIdLst>
    <p:sldId id="257" r:id="rId3"/>
    <p:sldId id="267" r:id="rId4"/>
    <p:sldId id="268" r:id="rId5"/>
    <p:sldId id="276" r:id="rId6"/>
    <p:sldId id="275" r:id="rId7"/>
    <p:sldId id="274" r:id="rId8"/>
    <p:sldId id="269" r:id="rId9"/>
    <p:sldId id="270" r:id="rId10"/>
    <p:sldId id="278" r:id="rId11"/>
    <p:sldId id="280" r:id="rId12"/>
    <p:sldId id="279" r:id="rId13"/>
    <p:sldId id="282" r:id="rId14"/>
    <p:sldId id="281" r:id="rId15"/>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8F6E4"/>
    <a:srgbClr val="EEEFD7"/>
    <a:srgbClr val="FF33CC"/>
    <a:srgbClr val="BBCDE3"/>
    <a:srgbClr val="B395D8"/>
    <a:srgbClr val="3E8CC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8" autoAdjust="0"/>
    <p:restoredTop sz="87126" autoAdjust="0"/>
  </p:normalViewPr>
  <p:slideViewPr>
    <p:cSldViewPr snapToGrid="0">
      <p:cViewPr>
        <p:scale>
          <a:sx n="100" d="100"/>
          <a:sy n="100" d="100"/>
        </p:scale>
        <p:origin x="-894" y="252"/>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84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38125"/>
            <a:ext cx="3038475" cy="3476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l" eaLnBrk="1" hangingPunct="1">
              <a:defRPr sz="1200">
                <a:solidFill>
                  <a:srgbClr val="336699"/>
                </a:solidFill>
                <a:latin typeface="Arial" charset="0"/>
                <a:cs typeface="+mn-cs"/>
              </a:defRPr>
            </a:lvl1pPr>
          </a:lstStyle>
          <a:p>
            <a:pPr>
              <a:defRPr/>
            </a:pPr>
            <a:r>
              <a:rPr lang="en-US"/>
              <a:t>Module 4: Managing Security</a:t>
            </a:r>
          </a:p>
        </p:txBody>
      </p:sp>
      <p:sp>
        <p:nvSpPr>
          <p:cNvPr id="5123" name="Rectangle 3"/>
          <p:cNvSpPr>
            <a:spLocks noGrp="1" noChangeArrowheads="1"/>
          </p:cNvSpPr>
          <p:nvPr>
            <p:ph type="dt" idx="1"/>
          </p:nvPr>
        </p:nvSpPr>
        <p:spPr bwMode="auto">
          <a:xfrm>
            <a:off x="0" y="0"/>
            <a:ext cx="3038475" cy="22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r>
              <a:rPr lang="en-US"/>
              <a:t>Course 2786B</a:t>
            </a:r>
          </a:p>
        </p:txBody>
      </p:sp>
      <p:sp>
        <p:nvSpPr>
          <p:cNvPr id="16388" name="Rectangle 4"/>
          <p:cNvSpPr>
            <a:spLocks noGrp="1" noRot="1" noChangeAspect="1" noChangeArrowheads="1" noTextEdit="1"/>
          </p:cNvSpPr>
          <p:nvPr>
            <p:ph type="sldImg" idx="2"/>
          </p:nvPr>
        </p:nvSpPr>
        <p:spPr bwMode="auto">
          <a:xfrm>
            <a:off x="4367213" y="76200"/>
            <a:ext cx="2528887" cy="18970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314325" y="795338"/>
            <a:ext cx="6286500" cy="823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31471261-CF83-4DE6-8C48-3E0A30E8225A}" type="slidenum">
              <a:rPr lang="en-US"/>
              <a:pPr>
                <a:defRPr/>
              </a:pPr>
              <a:t>‹#›</a:t>
            </a:fld>
            <a:endParaRPr lang="en-US"/>
          </a:p>
        </p:txBody>
      </p:sp>
    </p:spTree>
    <p:extLst>
      <p:ext uri="{BB962C8B-B14F-4D97-AF65-F5344CB8AC3E}">
        <p14:creationId xmlns:p14="http://schemas.microsoft.com/office/powerpoint/2010/main" xmlns="" val="2299575833"/>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60000"/>
      </a:spcAft>
      <a:defRPr sz="1000" kern="1200">
        <a:solidFill>
          <a:schemeClr val="tx1"/>
        </a:solidFill>
        <a:latin typeface="Arial" charset="0"/>
        <a:ea typeface="+mn-ea"/>
        <a:cs typeface="+mn-cs"/>
      </a:defRPr>
    </a:lvl1pPr>
    <a:lvl2pPr marL="342900" indent="-114300" algn="l" rtl="0" eaLnBrk="0" fontAlgn="base" hangingPunct="0">
      <a:spcBef>
        <a:spcPct val="0"/>
      </a:spcBef>
      <a:spcAft>
        <a:spcPct val="60000"/>
      </a:spcAft>
      <a:buClr>
        <a:srgbClr val="336699"/>
      </a:buClr>
      <a:buChar char="•"/>
      <a:defRPr sz="1000" kern="1200">
        <a:solidFill>
          <a:schemeClr val="tx1"/>
        </a:solidFill>
        <a:latin typeface="Arial" charset="0"/>
        <a:ea typeface="+mn-ea"/>
        <a:cs typeface="+mn-cs"/>
      </a:defRPr>
    </a:lvl2pPr>
    <a:lvl3pPr marL="914400" algn="l" rtl="0" eaLnBrk="0" fontAlgn="base" hangingPunct="0">
      <a:spcBef>
        <a:spcPct val="0"/>
      </a:spcBef>
      <a:spcAft>
        <a:spcPct val="60000"/>
      </a:spcAft>
      <a:defRPr sz="1000" kern="1200">
        <a:solidFill>
          <a:schemeClr val="tx1"/>
        </a:solidFill>
        <a:latin typeface="Arial" charset="0"/>
        <a:ea typeface="+mn-ea"/>
        <a:cs typeface="+mn-cs"/>
      </a:defRPr>
    </a:lvl3pPr>
    <a:lvl4pPr marL="1371600" algn="l" rtl="0" eaLnBrk="0" fontAlgn="base" hangingPunct="0">
      <a:spcBef>
        <a:spcPct val="0"/>
      </a:spcBef>
      <a:spcAft>
        <a:spcPct val="60000"/>
      </a:spcAft>
      <a:defRPr sz="1000" kern="1200">
        <a:solidFill>
          <a:schemeClr val="tx1"/>
        </a:solidFill>
        <a:latin typeface="Arial" charset="0"/>
        <a:ea typeface="+mn-ea"/>
        <a:cs typeface="+mn-cs"/>
      </a:defRPr>
    </a:lvl4pPr>
    <a:lvl5pPr marL="1828800" algn="l" rtl="0" eaLnBrk="0" fontAlgn="base" hangingPunct="0">
      <a:spcBef>
        <a:spcPct val="0"/>
      </a:spcBef>
      <a:spcAft>
        <a:spcPct val="6000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o.microsoft.com/fwlink/?LinkID=1542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p>
            <a:pPr>
              <a:defRPr/>
            </a:pPr>
            <a:endParaRPr lang="en-US" dirty="0" smtClean="0"/>
          </a:p>
        </p:txBody>
      </p:sp>
      <p:sp>
        <p:nvSpPr>
          <p:cNvPr id="23555" name="Rectangle 3"/>
          <p:cNvSpPr>
            <a:spLocks noGrp="1" noChangeArrowheads="1"/>
          </p:cNvSpPr>
          <p:nvPr>
            <p:ph type="dt" sz="quarter" idx="1"/>
          </p:nvPr>
        </p:nvSpPr>
        <p:spPr/>
        <p:txBody>
          <a:bodyPr/>
          <a:lstStyle/>
          <a:p>
            <a:pPr>
              <a:defRPr/>
            </a:pPr>
            <a:r>
              <a:rPr lang="en-US" dirty="0"/>
              <a:t>Windows 7 for Information Workers</a:t>
            </a:r>
            <a:endParaRPr lang="en-US" dirty="0" smtClean="0"/>
          </a:p>
        </p:txBody>
      </p:sp>
      <p:sp>
        <p:nvSpPr>
          <p:cNvPr id="23556" name="Rectangle 7"/>
          <p:cNvSpPr>
            <a:spLocks noGrp="1" noChangeArrowheads="1"/>
          </p:cNvSpPr>
          <p:nvPr>
            <p:ph type="sldNum" sz="quarter" idx="5"/>
          </p:nvPr>
        </p:nvSpPr>
        <p:spPr/>
        <p:txBody>
          <a:bodyPr/>
          <a:lstStyle/>
          <a:p>
            <a:pPr>
              <a:defRPr/>
            </a:pPr>
            <a:fld id="{0F7F197B-D89A-481F-BE7A-F8A515B0F2A6}" type="slidenum">
              <a:rPr lang="en-US" smtClean="0"/>
              <a:pPr>
                <a:defRPr/>
              </a:pPr>
              <a:t>1</a:t>
            </a:fld>
            <a:endParaRPr lang="en-US" smtClean="0"/>
          </a:p>
        </p:txBody>
      </p:sp>
      <p:sp>
        <p:nvSpPr>
          <p:cNvPr id="17413" name="Rectangle 2"/>
          <p:cNvSpPr>
            <a:spLocks noGrp="1" noRot="1" noChangeAspect="1" noChangeArrowheads="1" noTextEdit="1"/>
          </p:cNvSpPr>
          <p:nvPr>
            <p:ph type="sldImg"/>
          </p:nvPr>
        </p:nvSpPr>
        <p:spPr>
          <a:ln/>
        </p:spPr>
      </p:sp>
      <p:sp>
        <p:nvSpPr>
          <p:cNvPr id="17414" name="Rectangle 4"/>
          <p:cNvSpPr>
            <a:spLocks noChangeArrowheads="1"/>
          </p:cNvSpPr>
          <p:nvPr/>
        </p:nvSpPr>
        <p:spPr bwMode="auto">
          <a:xfrm>
            <a:off x="295275" y="2366963"/>
            <a:ext cx="6118225" cy="511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182880" rIns="182880"/>
          <a:lstStyle/>
          <a:p>
            <a:pPr algn="ctr" eaLnBrk="0" hangingPunct="0"/>
            <a:endParaRPr lang="en-US" sz="1000" b="0" dirty="0"/>
          </a:p>
          <a:p>
            <a:pPr algn="ctr" eaLnBrk="0" hangingPunct="0"/>
            <a:endParaRPr lang="en-US" sz="1000" b="0" dirty="0"/>
          </a:p>
        </p:txBody>
      </p:sp>
      <p:sp>
        <p:nvSpPr>
          <p:cNvPr id="774149" name="Line 5"/>
          <p:cNvSpPr>
            <a:spLocks noChangeShapeType="1"/>
          </p:cNvSpPr>
          <p:nvPr/>
        </p:nvSpPr>
        <p:spPr bwMode="auto">
          <a:xfrm flipV="1">
            <a:off x="495300" y="4592638"/>
            <a:ext cx="5610225" cy="9525"/>
          </a:xfrm>
          <a:prstGeom prst="line">
            <a:avLst/>
          </a:prstGeom>
          <a:noFill/>
          <a:ln w="9525">
            <a:solidFill>
              <a:schemeClr val="tx1"/>
            </a:solidFill>
            <a:round/>
            <a:headEnd/>
            <a:tailEnd/>
          </a:ln>
          <a:effectLst>
            <a:outerShdw dist="35921" dir="2700000" algn="ctr" rotWithShape="0">
              <a:srgbClr val="AFAFAF"/>
            </a:outerShdw>
          </a:effectLst>
        </p:spPr>
        <p:txBody>
          <a:bodyPr lIns="182880" rIns="182880" anchor="ctr"/>
          <a:lstStyle/>
          <a:p>
            <a:pPr>
              <a:defRPr/>
            </a:pPr>
            <a:endParaRPr lang="en-US"/>
          </a:p>
        </p:txBody>
      </p:sp>
      <p:sp>
        <p:nvSpPr>
          <p:cNvPr id="774150" name="Line 6"/>
          <p:cNvSpPr>
            <a:spLocks noChangeShapeType="1"/>
          </p:cNvSpPr>
          <p:nvPr/>
        </p:nvSpPr>
        <p:spPr bwMode="auto">
          <a:xfrm flipV="1">
            <a:off x="495300" y="5192713"/>
            <a:ext cx="5629275" cy="9525"/>
          </a:xfrm>
          <a:prstGeom prst="line">
            <a:avLst/>
          </a:prstGeom>
          <a:noFill/>
          <a:ln w="9525">
            <a:solidFill>
              <a:schemeClr val="tx1"/>
            </a:solidFill>
            <a:round/>
            <a:headEnd/>
            <a:tailEnd/>
          </a:ln>
          <a:effectLst>
            <a:outerShdw dist="35921" dir="2700000" algn="ctr" rotWithShape="0">
              <a:srgbClr val="AFAFAF"/>
            </a:outerShdw>
          </a:effectLst>
        </p:spPr>
        <p:txBody>
          <a:bodyPr lIns="182880" rIns="182880" anchor="ctr"/>
          <a:lstStyle/>
          <a:p>
            <a:pPr>
              <a:defRPr/>
            </a:pPr>
            <a:endParaRPr lang="en-US"/>
          </a:p>
        </p:txBody>
      </p:sp>
      <p:sp>
        <p:nvSpPr>
          <p:cNvPr id="17417" name="Rectangle 7"/>
          <p:cNvSpPr>
            <a:spLocks noChangeArrowheads="1"/>
          </p:cNvSpPr>
          <p:nvPr/>
        </p:nvSpPr>
        <p:spPr bwMode="auto">
          <a:xfrm>
            <a:off x="200025" y="1262063"/>
            <a:ext cx="28606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182880" rIns="182880"/>
          <a:lstStyle/>
          <a:p>
            <a:pPr algn="ctr" eaLnBrk="0" hangingPunct="0">
              <a:lnSpc>
                <a:spcPct val="80000"/>
              </a:lnSpc>
              <a:spcAft>
                <a:spcPct val="60000"/>
              </a:spcAft>
            </a:pPr>
            <a:endParaRPr lang="en-US" sz="10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p:txBody>
          <a:bodyPr/>
          <a:lstStyle/>
          <a:p>
            <a:pPr>
              <a:defRPr/>
            </a:pPr>
            <a:r>
              <a:rPr lang="en-US" smtClean="0"/>
              <a:t>Module 0: Introduction</a:t>
            </a:r>
          </a:p>
        </p:txBody>
      </p:sp>
      <p:sp>
        <p:nvSpPr>
          <p:cNvPr id="33795" name="Rectangle 3"/>
          <p:cNvSpPr>
            <a:spLocks noGrp="1" noChangeArrowheads="1"/>
          </p:cNvSpPr>
          <p:nvPr>
            <p:ph type="dt" sz="quarter" idx="1"/>
          </p:nvPr>
        </p:nvSpPr>
        <p:spPr/>
        <p:txBody>
          <a:bodyPr/>
          <a:lstStyle/>
          <a:p>
            <a:pPr>
              <a:defRPr/>
            </a:pPr>
            <a:r>
              <a:rPr lang="en-US" dirty="0" smtClean="0"/>
              <a:t>Course 6292A</a:t>
            </a:r>
          </a:p>
        </p:txBody>
      </p:sp>
      <p:sp>
        <p:nvSpPr>
          <p:cNvPr id="33796" name="Rectangle 7"/>
          <p:cNvSpPr>
            <a:spLocks noGrp="1" noChangeArrowheads="1"/>
          </p:cNvSpPr>
          <p:nvPr>
            <p:ph type="sldNum" sz="quarter" idx="5"/>
          </p:nvPr>
        </p:nvSpPr>
        <p:spPr/>
        <p:txBody>
          <a:bodyPr/>
          <a:lstStyle/>
          <a:p>
            <a:pPr>
              <a:defRPr/>
            </a:pPr>
            <a:fld id="{D6D3C610-73FC-4185-BCF5-ADE35FBFFE7F}" type="slidenum">
              <a:rPr lang="en-US" smtClean="0"/>
              <a:pPr>
                <a:defRPr/>
              </a:pPr>
              <a:t>2</a:t>
            </a:fld>
            <a:endParaRPr lang="en-US" smtClean="0"/>
          </a:p>
        </p:txBody>
      </p:sp>
      <p:sp>
        <p:nvSpPr>
          <p:cNvPr id="26629" name="Rectangle 2"/>
          <p:cNvSpPr>
            <a:spLocks noGrp="1" noRot="1" noChangeAspect="1" noChangeArrowheads="1" noTextEdit="1"/>
          </p:cNvSpPr>
          <p:nvPr>
            <p:ph type="sldImg"/>
          </p:nvPr>
        </p:nvSpPr>
        <p:spPr>
          <a:ln/>
        </p:spPr>
      </p:sp>
      <p:sp>
        <p:nvSpPr>
          <p:cNvPr id="26630" name="Notes Placeholder 6"/>
          <p:cNvSpPr>
            <a:spLocks noGrp="1"/>
          </p:cNvSpPr>
          <p:nvPr/>
        </p:nvSpPr>
        <p:spPr bwMode="auto">
          <a:xfrm>
            <a:off x="314325" y="795338"/>
            <a:ext cx="6286500" cy="823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Aft>
                <a:spcPct val="60000"/>
              </a:spcAft>
            </a:pPr>
            <a:endParaRPr lang="en-US" sz="1000" b="0"/>
          </a:p>
        </p:txBody>
      </p:sp>
      <p:sp>
        <p:nvSpPr>
          <p:cNvPr id="26631" name="Rectangle 4"/>
          <p:cNvSpPr txBox="1">
            <a:spLocks noChangeArrowheads="1"/>
          </p:cNvSpPr>
          <p:nvPr/>
        </p:nvSpPr>
        <p:spPr bwMode="auto">
          <a:xfrm>
            <a:off x="361950" y="2230438"/>
            <a:ext cx="6286500"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ctr">
              <a:spcAft>
                <a:spcPct val="60000"/>
              </a:spcAft>
            </a:pPr>
            <a:endParaRPr lang="en-US" sz="10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p:txBody>
          <a:bodyPr/>
          <a:lstStyle/>
          <a:p>
            <a:pPr>
              <a:defRPr/>
            </a:pPr>
            <a:r>
              <a:rPr lang="en-US" smtClean="0">
                <a:solidFill>
                  <a:schemeClr val="tx1"/>
                </a:solidFill>
              </a:rPr>
              <a:t>Module 1: Installing, Upgrading, and Migrating to Windows 7</a:t>
            </a:r>
          </a:p>
          <a:p>
            <a:pPr>
              <a:defRPr/>
            </a:pPr>
            <a:endParaRPr lang="en-US"/>
          </a:p>
        </p:txBody>
      </p:sp>
      <p:sp>
        <p:nvSpPr>
          <p:cNvPr id="24579" name="Rectangle 3"/>
          <p:cNvSpPr>
            <a:spLocks noGrp="1" noChangeArrowheads="1"/>
          </p:cNvSpPr>
          <p:nvPr>
            <p:ph type="dt" sz="quarter" idx="1"/>
          </p:nvPr>
        </p:nvSpPr>
        <p:spPr/>
        <p:txBody>
          <a:bodyPr/>
          <a:lstStyle/>
          <a:p>
            <a:pPr>
              <a:defRPr/>
            </a:pPr>
            <a:r>
              <a:rPr lang="en-US" smtClean="0"/>
              <a:t>Course 6292A</a:t>
            </a:r>
          </a:p>
        </p:txBody>
      </p:sp>
      <p:sp>
        <p:nvSpPr>
          <p:cNvPr id="24580" name="Rectangle 7"/>
          <p:cNvSpPr>
            <a:spLocks noGrp="1" noChangeArrowheads="1"/>
          </p:cNvSpPr>
          <p:nvPr>
            <p:ph type="sldNum" sz="quarter" idx="5"/>
          </p:nvPr>
        </p:nvSpPr>
        <p:spPr/>
        <p:txBody>
          <a:bodyPr/>
          <a:lstStyle/>
          <a:p>
            <a:pPr>
              <a:defRPr/>
            </a:pPr>
            <a:fld id="{B8AF6396-3C2E-4857-BBBE-781E1271A3EC}" type="slidenum">
              <a:rPr lang="en-US" smtClean="0"/>
              <a:pPr>
                <a:defRPr/>
              </a:pPr>
              <a:t>3</a:t>
            </a:fld>
            <a:endParaRPr lang="en-US" dirty="0" smtClean="0"/>
          </a:p>
        </p:txBody>
      </p:sp>
      <p:sp>
        <p:nvSpPr>
          <p:cNvPr id="57349"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xfrm>
            <a:off x="314325" y="2184400"/>
            <a:ext cx="6286500" cy="7112000"/>
          </a:xfrm>
          <a:ln/>
        </p:spPr>
        <p:txBody>
          <a:bodyPr/>
          <a:lstStyle/>
          <a:p>
            <a:pPr>
              <a:defRPr/>
            </a:pPr>
            <a:r>
              <a:rPr lang="en-US" sz="950" b="1" dirty="0" smtClean="0"/>
              <a:t>Key message: </a:t>
            </a:r>
            <a:r>
              <a:rPr lang="en-US" sz="950" dirty="0" smtClean="0"/>
              <a:t>There are six Windows 7 editions. Two for mainstream consumers and business users and four specialized editions for enterprise customers, technical enthusiasts, emerging markets and entry level PCs. </a:t>
            </a:r>
            <a:br>
              <a:rPr lang="en-US" sz="950" dirty="0" smtClean="0"/>
            </a:br>
            <a:endParaRPr lang="en-US" sz="950" dirty="0" smtClean="0"/>
          </a:p>
          <a:p>
            <a:pPr>
              <a:defRPr/>
            </a:pPr>
            <a:r>
              <a:rPr lang="en-US" sz="950" dirty="0" smtClean="0"/>
              <a:t>This is a build slide. Step through the each frame of the build slide as you cover the editions of Windows 7, their purpose and key features. </a:t>
            </a:r>
          </a:p>
          <a:p>
            <a:pPr marL="228600" indent="-228600">
              <a:buFont typeface="+mj-lt"/>
              <a:buAutoNum type="arabicPeriod"/>
              <a:defRPr/>
            </a:pPr>
            <a:r>
              <a:rPr lang="en-US" sz="950" dirty="0" smtClean="0"/>
              <a:t>The first frame shows all the six editions, and how they are positioned. Talk about each briefly, do not spend too much time on this subject since the subsequent frames unfold all the editions in more detail. </a:t>
            </a:r>
          </a:p>
          <a:p>
            <a:pPr marL="228600" indent="-228600">
              <a:buFont typeface="+mj-lt"/>
              <a:buAutoNum type="arabicPeriod"/>
              <a:defRPr/>
            </a:pPr>
            <a:r>
              <a:rPr lang="en-US" sz="950" dirty="0" smtClean="0"/>
              <a:t>The second frame shows how all the editions stack up based on their included features. As you step through the subsequent frame, each edition being discussed is highlighted in this stack.</a:t>
            </a:r>
          </a:p>
          <a:p>
            <a:pPr marL="228600" indent="-228600">
              <a:buFont typeface="+mj-lt"/>
              <a:buAutoNum type="arabicPeriod"/>
              <a:defRPr/>
            </a:pPr>
            <a:r>
              <a:rPr lang="en-US" sz="950" b="1" dirty="0" smtClean="0"/>
              <a:t>Windows 7 Starter:</a:t>
            </a:r>
            <a:r>
              <a:rPr lang="en-US" sz="950" dirty="0" smtClean="0"/>
              <a:t> Run through this edition purpose and key features.</a:t>
            </a:r>
          </a:p>
          <a:p>
            <a:pPr marL="228600" indent="-228600">
              <a:buFont typeface="+mj-lt"/>
              <a:buAutoNum type="arabicPeriod"/>
              <a:defRPr/>
            </a:pPr>
            <a:r>
              <a:rPr lang="en-US" sz="950" b="1" dirty="0" smtClean="0"/>
              <a:t>Windows 7 Home Basic:</a:t>
            </a:r>
            <a:r>
              <a:rPr lang="en-US" sz="950" dirty="0" smtClean="0"/>
              <a:t> Run through this edition purpose and key features.</a:t>
            </a:r>
          </a:p>
          <a:p>
            <a:pPr marL="228600" indent="-228600">
              <a:buFont typeface="+mj-lt"/>
              <a:buAutoNum type="arabicPeriod"/>
              <a:defRPr/>
            </a:pPr>
            <a:r>
              <a:rPr lang="en-US" sz="950" b="1" dirty="0" smtClean="0"/>
              <a:t>Windows 7 Home Premium:</a:t>
            </a:r>
            <a:r>
              <a:rPr lang="en-US" sz="950" dirty="0" smtClean="0"/>
              <a:t> Run through this edition purpose and key features.</a:t>
            </a:r>
          </a:p>
          <a:p>
            <a:pPr marL="228600" indent="-228600">
              <a:buFont typeface="+mj-lt"/>
              <a:buAutoNum type="arabicPeriod"/>
              <a:defRPr/>
            </a:pPr>
            <a:r>
              <a:rPr lang="en-US" sz="950" b="1" dirty="0" smtClean="0"/>
              <a:t>Windows 7 Professional:</a:t>
            </a:r>
            <a:r>
              <a:rPr lang="en-US" sz="950" dirty="0" smtClean="0"/>
              <a:t> Run through this edition purpose and key features.</a:t>
            </a:r>
          </a:p>
          <a:p>
            <a:pPr marL="228600" indent="-228600">
              <a:buFont typeface="+mj-lt"/>
              <a:buAutoNum type="arabicPeriod"/>
              <a:defRPr/>
            </a:pPr>
            <a:r>
              <a:rPr lang="en-US" sz="950" b="1" dirty="0" smtClean="0"/>
              <a:t>Windows 7 Enterprise:</a:t>
            </a:r>
            <a:r>
              <a:rPr lang="en-US" sz="950" dirty="0" smtClean="0"/>
              <a:t> Run through this edition purpose and key features.</a:t>
            </a:r>
          </a:p>
          <a:p>
            <a:pPr marL="228600" indent="-228600">
              <a:buFont typeface="+mj-lt"/>
              <a:buAutoNum type="arabicPeriod"/>
              <a:defRPr/>
            </a:pPr>
            <a:r>
              <a:rPr lang="en-US" sz="950" b="1" dirty="0" smtClean="0"/>
              <a:t>Windows 7 Ultimate:</a:t>
            </a:r>
            <a:r>
              <a:rPr lang="en-US" sz="950" dirty="0" smtClean="0"/>
              <a:t> Run through this edition purpose and key features.</a:t>
            </a:r>
          </a:p>
          <a:p>
            <a:pPr marL="228600" indent="-228600">
              <a:buFont typeface="+mj-lt"/>
              <a:buAutoNum type="arabicPeriod"/>
              <a:defRPr/>
            </a:pPr>
            <a:r>
              <a:rPr lang="en-US" sz="950" dirty="0" smtClean="0"/>
              <a:t>The last frame shows all the six editions again. Here summarize the editions of Windows 7.</a:t>
            </a:r>
            <a:br>
              <a:rPr lang="en-US" sz="950" dirty="0" smtClean="0"/>
            </a:br>
            <a:endParaRPr lang="en-US" sz="950" dirty="0" smtClean="0"/>
          </a:p>
          <a:p>
            <a:pPr>
              <a:defRPr/>
            </a:pPr>
            <a:r>
              <a:rPr lang="en-US" sz="950" b="1" dirty="0" smtClean="0"/>
              <a:t>Additional information: </a:t>
            </a:r>
            <a:r>
              <a:rPr lang="en-US" sz="950" dirty="0" smtClean="0"/>
              <a:t>Ensure that your students are aware what the N editions provide.</a:t>
            </a:r>
          </a:p>
          <a:p>
            <a:pPr>
              <a:defRPr/>
            </a:pPr>
            <a:r>
              <a:rPr lang="en-US" sz="950" dirty="0" smtClean="0"/>
              <a:t>Also, refer to: </a:t>
            </a:r>
            <a:r>
              <a:rPr lang="en-US" sz="950" dirty="0" smtClean="0">
                <a:hlinkClick r:id="rId3"/>
              </a:rPr>
              <a:t>http://go.microsoft.com/fwlink/?LinkID=154223</a:t>
            </a:r>
            <a:r>
              <a:rPr lang="en-US" sz="950" dirty="0" smtClean="0"/>
              <a:t/>
            </a:r>
            <a:br>
              <a:rPr lang="en-US" sz="950" dirty="0" smtClean="0"/>
            </a:br>
            <a:endParaRPr lang="en-US" sz="950" dirty="0" smtClean="0"/>
          </a:p>
          <a:p>
            <a:pPr>
              <a:defRPr/>
            </a:pPr>
            <a:r>
              <a:rPr lang="en-US" sz="950" b="1" dirty="0" smtClean="0"/>
              <a:t>Question:</a:t>
            </a:r>
            <a:r>
              <a:rPr lang="en-US" sz="950" dirty="0" smtClean="0"/>
              <a:t> Which edition of Windows 7 might you choose in the following scenarios? </a:t>
            </a:r>
          </a:p>
          <a:p>
            <a:pPr>
              <a:defRPr/>
            </a:pPr>
            <a:r>
              <a:rPr lang="en-US" sz="950" dirty="0" smtClean="0"/>
              <a:t>Scenario 1: There are a few users in your organization. Currently, you do not have a centralized file server and all of the computers are not joined to a domain.</a:t>
            </a:r>
          </a:p>
          <a:p>
            <a:pPr>
              <a:defRPr/>
            </a:pPr>
            <a:r>
              <a:rPr lang="en-US" sz="950" dirty="0" smtClean="0"/>
              <a:t>Scenario 2: Your organization has more than one hundred users who are located in several offices across the country. In addition, you have several users that travel frequently. </a:t>
            </a:r>
          </a:p>
          <a:p>
            <a:pPr>
              <a:defRPr/>
            </a:pPr>
            <a:r>
              <a:rPr lang="en-US" sz="950" b="1" dirty="0" smtClean="0"/>
              <a:t>Answer:</a:t>
            </a:r>
            <a:r>
              <a:rPr lang="en-US" sz="950" dirty="0" smtClean="0"/>
              <a:t> Choose Windows 7 Professional for Scenario 1 and Windows 7 Enterprise for Scenario 2.</a:t>
            </a:r>
          </a:p>
          <a:p>
            <a:pPr>
              <a:defRPr/>
            </a:pPr>
            <a:r>
              <a:rPr lang="en-US" sz="950" dirty="0" smtClean="0"/>
              <a:t>Scenario 1: For a business environment, choose either Windows 7 Professional or Windows 7 Enterprise. Windows 7 Home Premium, Windows 7 Home Basic, and Windows 7 Starter are targeted for home users. Because you only have few users, Windows 7 Professional will be the best fit. </a:t>
            </a:r>
          </a:p>
          <a:p>
            <a:pPr>
              <a:defRPr/>
            </a:pPr>
            <a:r>
              <a:rPr lang="en-US" sz="950" dirty="0" smtClean="0"/>
              <a:t>Scenario 2: Choose Windows 7 Enterprise and take the advantage of features such as </a:t>
            </a:r>
            <a:r>
              <a:rPr lang="en-US" sz="950" dirty="0" err="1" smtClean="0"/>
              <a:t>BranchCache</a:t>
            </a:r>
            <a:r>
              <a:rPr lang="en-US" sz="950" dirty="0" smtClean="0"/>
              <a:t> and </a:t>
            </a:r>
            <a:r>
              <a:rPr lang="en-US" sz="950" dirty="0" err="1" smtClean="0"/>
              <a:t>DirectAccess</a:t>
            </a:r>
            <a:r>
              <a:rPr lang="en-US" sz="950" dirty="0" smtClean="0"/>
              <a:t> to increase the productivity of your mobile users.</a:t>
            </a:r>
          </a:p>
          <a:p>
            <a:pPr>
              <a:defRPr/>
            </a:pPr>
            <a:endParaRPr lang="en-US" sz="950" b="1" dirty="0" smtClean="0"/>
          </a:p>
          <a:p>
            <a:pPr>
              <a:defRPr/>
            </a:pPr>
            <a:r>
              <a:rPr lang="en-US" sz="950" b="1" dirty="0" smtClean="0"/>
              <a:t>Question:</a:t>
            </a:r>
            <a:r>
              <a:rPr lang="en-US" sz="950" dirty="0" smtClean="0"/>
              <a:t> What is the difference between the Enterprise and the Ultimate edition of Windows 7?</a:t>
            </a:r>
          </a:p>
          <a:p>
            <a:pPr>
              <a:defRPr/>
            </a:pPr>
            <a:r>
              <a:rPr lang="en-US" sz="950" b="1" dirty="0" smtClean="0"/>
              <a:t>Answer:</a:t>
            </a:r>
            <a:r>
              <a:rPr lang="en-US" sz="950" dirty="0" smtClean="0"/>
              <a:t> There is no difference in terms of features between the Enterprise and Ultimate editions. Windows 7 Enterprise is available through Microsoft Software Assurance with Volume Licensing and Windows 7 Ultimate is available through the retail channel. There is no upgrade path between the two.</a:t>
            </a:r>
          </a:p>
          <a:p>
            <a:pPr>
              <a:defRPr/>
            </a:pPr>
            <a:endParaRPr lang="en-US" sz="95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ckgrd_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563" y="0"/>
            <a:ext cx="93265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smtClean="0"/>
              <a:t>Click to edit Master title style</a:t>
            </a:r>
            <a:endParaRPr lang="en-US"/>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xmlns="" val="84673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5921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1577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6821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7944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8633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5195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8049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745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1770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2835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6529388"/>
            <a:ext cx="91440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6" descr="bckgrd_1.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0"/>
            <a:ext cx="7773988"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smtClean="0"/>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0" fontAlgn="base" hangingPunct="0">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0" fontAlgn="base" hangingPunct="0">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0" fontAlgn="base" hangingPunct="0">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0" fontAlgn="base" hangingPunct="0">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0" fontAlgn="base" hangingPunct="0">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0" fontAlgn="base" hangingPunct="0">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0" fontAlgn="base" hangingPunct="0">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0" fontAlgn="base" hangingPunct="0">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0" fontAlgn="base" hangingPunct="0">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67150" y="2370199"/>
            <a:ext cx="3632200" cy="1098762"/>
          </a:xfrm>
          <a:ln/>
          <a:extLst>
            <a:ext uri="{91240B29-F687-4F45-9708-019B960494DF}">
              <a14:hiddenLine xmlns:a14="http://schemas.microsoft.com/office/drawing/2010/main" xmlns="" w="9525" algn="ctr">
                <a:solidFill>
                  <a:srgbClr val="000000"/>
                </a:solidFill>
                <a:miter lim="800000"/>
                <a:headEnd/>
                <a:tailEnd/>
              </a14:hiddenLine>
            </a:ext>
          </a:extLst>
        </p:spPr>
        <p:txBody>
          <a:bodyPr/>
          <a:lstStyle/>
          <a:p>
            <a:pPr eaLnBrk="1" hangingPunct="1"/>
            <a:r>
              <a:rPr lang="en-US" sz="2800" dirty="0"/>
              <a:t>Windows 7 for Information Workers</a:t>
            </a:r>
            <a:endParaRPr lang="en-US" sz="2800" dirty="0" smtClean="0"/>
          </a:p>
        </p:txBody>
      </p:sp>
      <p:sp>
        <p:nvSpPr>
          <p:cNvPr id="2" name="Subtitle 1"/>
          <p:cNvSpPr>
            <a:spLocks noGrp="1"/>
          </p:cNvSpPr>
          <p:nvPr>
            <p:ph type="subTitle" sz="quarter" idx="1"/>
          </p:nvPr>
        </p:nvSpPr>
        <p:spPr>
          <a:xfrm>
            <a:off x="3381375" y="3889610"/>
            <a:ext cx="4267200" cy="520465"/>
          </a:xfrm>
        </p:spPr>
        <p:txBody>
          <a:bodyPr/>
          <a:lstStyle/>
          <a:p>
            <a:r>
              <a:rPr lang="en-US" sz="2000" dirty="0" smtClean="0"/>
              <a:t>NetCom SME: </a:t>
            </a:r>
            <a:r>
              <a:rPr lang="en-US" sz="2000" dirty="0" smtClean="0"/>
              <a:t>Neil Masih</a:t>
            </a:r>
            <a:endParaRPr lang="en-US" sz="2000" dirty="0"/>
          </a:p>
        </p:txBody>
      </p:sp>
      <p:pic>
        <p:nvPicPr>
          <p:cNvPr id="1026" name="Picture 2" descr="C:\Users\rinchen\Desktop\Logo---no-background.gif"/>
          <p:cNvPicPr>
            <a:picLocks noChangeAspect="1" noChangeArrowheads="1"/>
          </p:cNvPicPr>
          <p:nvPr/>
        </p:nvPicPr>
        <p:blipFill>
          <a:blip r:embed="rId3" cstate="print"/>
          <a:srcRect/>
          <a:stretch>
            <a:fillRect/>
          </a:stretch>
        </p:blipFill>
        <p:spPr bwMode="auto">
          <a:xfrm>
            <a:off x="6638925" y="1619250"/>
            <a:ext cx="952500" cy="9099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BitLocker</a:t>
            </a:r>
            <a:r>
              <a:rPr lang="en-US" dirty="0"/>
              <a:t> To Go</a:t>
            </a:r>
          </a:p>
        </p:txBody>
      </p:sp>
      <p:sp>
        <p:nvSpPr>
          <p:cNvPr id="3" name="Content Placeholder 2"/>
          <p:cNvSpPr>
            <a:spLocks noGrp="1"/>
          </p:cNvSpPr>
          <p:nvPr>
            <p:ph idx="1"/>
          </p:nvPr>
        </p:nvSpPr>
        <p:spPr>
          <a:xfrm>
            <a:off x="355758" y="1195959"/>
            <a:ext cx="8551712" cy="1615192"/>
          </a:xfrm>
        </p:spPr>
        <p:txBody>
          <a:bodyPr/>
          <a:lstStyle/>
          <a:p>
            <a:r>
              <a:rPr lang="en-US" sz="1800" dirty="0" err="1" smtClean="0"/>
              <a:t>BitLocker</a:t>
            </a:r>
            <a:r>
              <a:rPr lang="en-US" sz="1800" dirty="0" smtClean="0"/>
              <a:t> To Go</a:t>
            </a:r>
          </a:p>
          <a:p>
            <a:pPr lvl="1">
              <a:spcBef>
                <a:spcPts val="1200"/>
              </a:spcBef>
            </a:pPr>
            <a:r>
              <a:rPr lang="en-US" sz="1600" dirty="0" smtClean="0"/>
              <a:t>Allows </a:t>
            </a:r>
            <a:r>
              <a:rPr lang="en-US" sz="1600" dirty="0"/>
              <a:t>a user to encrypt a USB </a:t>
            </a:r>
            <a:r>
              <a:rPr lang="en-US" sz="1600" dirty="0" smtClean="0"/>
              <a:t>Drive.</a:t>
            </a:r>
          </a:p>
          <a:p>
            <a:pPr lvl="2">
              <a:spcBef>
                <a:spcPts val="1200"/>
              </a:spcBef>
            </a:pPr>
            <a:r>
              <a:rPr lang="en-US" sz="1600" dirty="0" smtClean="0"/>
              <a:t>Protected data incase you loss your device.</a:t>
            </a:r>
          </a:p>
          <a:p>
            <a:pPr lvl="1">
              <a:spcBef>
                <a:spcPts val="1200"/>
              </a:spcBef>
            </a:pPr>
            <a:r>
              <a:rPr lang="en-US" sz="1600" dirty="0" smtClean="0"/>
              <a:t>Does </a:t>
            </a:r>
            <a:r>
              <a:rPr lang="en-US" sz="1600" dirty="0" smtClean="0"/>
              <a:t>not require a TPM (Trust platform module) or special hardware.</a:t>
            </a:r>
          </a:p>
          <a:p>
            <a:pPr lvl="1">
              <a:spcBef>
                <a:spcPts val="1200"/>
              </a:spcBef>
            </a:pPr>
            <a:r>
              <a:rPr lang="en-US" sz="1600" dirty="0" smtClean="0"/>
              <a:t>Available </a:t>
            </a:r>
            <a:r>
              <a:rPr lang="en-US" sz="1600" dirty="0"/>
              <a:t>only in the </a:t>
            </a:r>
            <a:r>
              <a:rPr lang="en-US" sz="1600" dirty="0" smtClean="0"/>
              <a:t>Ultimate</a:t>
            </a:r>
            <a:r>
              <a:rPr lang="en-US" sz="1600" dirty="0"/>
              <a:t>, and Enterprise editions of Windows 7</a:t>
            </a:r>
            <a:r>
              <a:rPr lang="en-US" sz="1600" dirty="0" smtClean="0"/>
              <a:t>.</a:t>
            </a:r>
          </a:p>
          <a:p>
            <a:pPr lvl="2">
              <a:spcBef>
                <a:spcPts val="1200"/>
              </a:spcBef>
            </a:pPr>
            <a:r>
              <a:rPr lang="en-US" sz="1600" dirty="0" smtClean="0"/>
              <a:t>Other editions can read data, but NOT write.</a:t>
            </a:r>
          </a:p>
          <a:p>
            <a:pPr lvl="2">
              <a:spcBef>
                <a:spcPts val="1200"/>
              </a:spcBef>
            </a:pPr>
            <a:r>
              <a:rPr lang="en-US" sz="1600" dirty="0" smtClean="0"/>
              <a:t>Reader software can be used on Windows XP and above.</a:t>
            </a:r>
          </a:p>
          <a:p>
            <a:pPr lvl="1">
              <a:spcBef>
                <a:spcPts val="1200"/>
              </a:spcBef>
            </a:pPr>
            <a:r>
              <a:rPr lang="en-US" sz="1600" dirty="0" smtClean="0"/>
              <a:t>Encrypts all data</a:t>
            </a:r>
          </a:p>
          <a:p>
            <a:pPr lvl="2">
              <a:spcBef>
                <a:spcPts val="1200"/>
              </a:spcBef>
            </a:pPr>
            <a:r>
              <a:rPr lang="en-US" sz="1600" dirty="0" smtClean="0"/>
              <a:t>It can not be read by 3</a:t>
            </a:r>
            <a:r>
              <a:rPr lang="en-US" sz="1600" baseline="30000" dirty="0" smtClean="0"/>
              <a:t>rd</a:t>
            </a:r>
            <a:r>
              <a:rPr lang="en-US" sz="1600" dirty="0" smtClean="0"/>
              <a:t> party software.</a:t>
            </a:r>
          </a:p>
          <a:p>
            <a:pPr lvl="1">
              <a:spcBef>
                <a:spcPts val="1200"/>
              </a:spcBef>
            </a:pPr>
            <a:r>
              <a:rPr lang="en-US" sz="1600" dirty="0" smtClean="0"/>
              <a:t>Data can be accessed by using a password or smartcard.</a:t>
            </a:r>
          </a:p>
          <a:p>
            <a:pPr lvl="1">
              <a:spcBef>
                <a:spcPts val="1200"/>
              </a:spcBef>
            </a:pPr>
            <a:r>
              <a:rPr lang="en-US" sz="1600" dirty="0" smtClean="0"/>
              <a:t>Recovery Key options</a:t>
            </a:r>
          </a:p>
          <a:p>
            <a:pPr lvl="1">
              <a:spcBef>
                <a:spcPts val="1200"/>
              </a:spcBef>
            </a:pPr>
            <a:r>
              <a:rPr lang="en-US" sz="1600" dirty="0" smtClean="0"/>
              <a:t>Group Policy options available for enterprise security.</a:t>
            </a:r>
            <a:endParaRPr lang="en-US" sz="1600" dirty="0"/>
          </a:p>
          <a:p>
            <a:pPr lvl="2"/>
            <a:endParaRPr lang="en-US" sz="1600" dirty="0"/>
          </a:p>
        </p:txBody>
      </p:sp>
      <p:pic>
        <p:nvPicPr>
          <p:cNvPr id="4" name="Picture 2" descr="C:\Users\rinchen\Desktop\Logo---no-background.gif"/>
          <p:cNvPicPr>
            <a:picLocks noChangeAspect="1" noChangeArrowheads="1"/>
          </p:cNvPicPr>
          <p:nvPr/>
        </p:nvPicPr>
        <p:blipFill>
          <a:blip r:embed="rId2"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195687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System Recovery</a:t>
            </a:r>
          </a:p>
        </p:txBody>
      </p:sp>
      <p:sp>
        <p:nvSpPr>
          <p:cNvPr id="3" name="Content Placeholder 2"/>
          <p:cNvSpPr>
            <a:spLocks noGrp="1"/>
          </p:cNvSpPr>
          <p:nvPr>
            <p:ph idx="1"/>
          </p:nvPr>
        </p:nvSpPr>
        <p:spPr>
          <a:xfrm>
            <a:off x="355757" y="1195958"/>
            <a:ext cx="8363239" cy="5217721"/>
          </a:xfrm>
        </p:spPr>
        <p:txBody>
          <a:bodyPr/>
          <a:lstStyle/>
          <a:p>
            <a:r>
              <a:rPr lang="en-US" sz="1800" dirty="0" smtClean="0"/>
              <a:t>Advanced </a:t>
            </a:r>
            <a:r>
              <a:rPr lang="en-US" sz="1800" dirty="0"/>
              <a:t>S</a:t>
            </a:r>
            <a:r>
              <a:rPr lang="en-US" sz="1800" dirty="0" smtClean="0"/>
              <a:t>ystem Recovery</a:t>
            </a:r>
          </a:p>
          <a:p>
            <a:pPr lvl="1"/>
            <a:r>
              <a:rPr lang="en-US" sz="1600" dirty="0"/>
              <a:t>The advanced methods available in Recovery in Control Panel can return Windows to a usable state if it's badly </a:t>
            </a:r>
            <a:r>
              <a:rPr lang="en-US" sz="1600" dirty="0" smtClean="0"/>
              <a:t>damaged.</a:t>
            </a:r>
          </a:p>
          <a:p>
            <a:pPr lvl="2"/>
            <a:r>
              <a:rPr lang="en-US" sz="1600" dirty="0" smtClean="0"/>
              <a:t>The </a:t>
            </a:r>
            <a:r>
              <a:rPr lang="en-US" sz="1600" dirty="0"/>
              <a:t>first method uses a type of backup called a system image, which you need to have created earlier. </a:t>
            </a:r>
            <a:endParaRPr lang="en-US" sz="1600" dirty="0" smtClean="0"/>
          </a:p>
          <a:p>
            <a:pPr lvl="2"/>
            <a:r>
              <a:rPr lang="en-US" sz="1600" dirty="0" smtClean="0"/>
              <a:t>The </a:t>
            </a:r>
            <a:r>
              <a:rPr lang="en-US" sz="1600" dirty="0"/>
              <a:t>second method reinstalls Windows, either from a recovery image provided by your computer manufacturer, or from the original Windows </a:t>
            </a:r>
            <a:r>
              <a:rPr lang="en-US" sz="1600" dirty="0" smtClean="0"/>
              <a:t>installation files.</a:t>
            </a:r>
            <a:endParaRPr lang="en-US" sz="1600"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052" t="15195" r="12792" b="32917"/>
          <a:stretch/>
        </p:blipFill>
        <p:spPr bwMode="auto">
          <a:xfrm>
            <a:off x="2205641" y="3923495"/>
            <a:ext cx="4906851" cy="2240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99276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Content Placeholder 3" descr="C:\Users\rinchen\Desktop\polling-day-icon325x379.jpg"/>
          <p:cNvPicPr>
            <a:picLocks noChangeAspect="1" noChangeArrowheads="1"/>
          </p:cNvPicPr>
          <p:nvPr/>
        </p:nvPicPr>
        <p:blipFill>
          <a:blip r:embed="rId2" cstate="print"/>
          <a:srcRect/>
          <a:stretch>
            <a:fillRect/>
          </a:stretch>
        </p:blipFill>
        <p:spPr bwMode="auto">
          <a:xfrm>
            <a:off x="3448050" y="2362200"/>
            <a:ext cx="2116842" cy="24685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7 for Information Workers</a:t>
            </a:r>
          </a:p>
        </p:txBody>
      </p:sp>
      <p:sp>
        <p:nvSpPr>
          <p:cNvPr id="3" name="Content Placeholder 2"/>
          <p:cNvSpPr>
            <a:spLocks noGrp="1"/>
          </p:cNvSpPr>
          <p:nvPr>
            <p:ph idx="1"/>
          </p:nvPr>
        </p:nvSpPr>
        <p:spPr>
          <a:xfrm>
            <a:off x="355757" y="1195958"/>
            <a:ext cx="8363239" cy="5217721"/>
          </a:xfrm>
        </p:spPr>
        <p:txBody>
          <a:bodyPr/>
          <a:lstStyle/>
          <a:p>
            <a:r>
              <a:rPr lang="en-US" smtClean="0"/>
              <a:t> LIVE </a:t>
            </a:r>
            <a:r>
              <a:rPr lang="en-US" dirty="0" smtClean="0"/>
              <a:t>DEMO</a:t>
            </a:r>
            <a:endParaRPr lang="en-US" dirty="0"/>
          </a:p>
        </p:txBody>
      </p:sp>
      <p:pic>
        <p:nvPicPr>
          <p:cNvPr id="5122" name="Picture 2" descr="http://a0.twimg.com/profile_images/1666738286/Netcom-Learning-Official-Logo-TWIT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053" y="2155356"/>
            <a:ext cx="2593895" cy="2490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888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Windows 7 for Information Workers</a:t>
            </a:r>
            <a:endParaRPr lang="en-US" dirty="0" smtClean="0"/>
          </a:p>
        </p:txBody>
      </p:sp>
      <p:sp>
        <p:nvSpPr>
          <p:cNvPr id="12291" name="Rectangle 3"/>
          <p:cNvSpPr>
            <a:spLocks noGrp="1" noChangeArrowheads="1"/>
          </p:cNvSpPr>
          <p:nvPr>
            <p:ph type="body" idx="1"/>
          </p:nvPr>
        </p:nvSpPr>
        <p:spPr>
          <a:xfrm>
            <a:off x="458788" y="1087438"/>
            <a:ext cx="7980362" cy="3770312"/>
          </a:xfrm>
        </p:spPr>
        <p:txBody>
          <a:bodyPr/>
          <a:lstStyle/>
          <a:p>
            <a:pPr eaLnBrk="1" hangingPunct="1">
              <a:buClrTx/>
            </a:pPr>
            <a:r>
              <a:rPr lang="en-US" dirty="0"/>
              <a:t>Working with Windows</a:t>
            </a:r>
          </a:p>
          <a:p>
            <a:pPr eaLnBrk="1" hangingPunct="1">
              <a:buClrTx/>
            </a:pPr>
            <a:r>
              <a:rPr lang="en-US" dirty="0"/>
              <a:t>Using the Taskbar and Jump Lists</a:t>
            </a:r>
          </a:p>
          <a:p>
            <a:pPr eaLnBrk="1" hangingPunct="1">
              <a:buClrTx/>
            </a:pPr>
            <a:r>
              <a:rPr lang="en-US" dirty="0"/>
              <a:t>Finding and Organizing Information</a:t>
            </a:r>
          </a:p>
          <a:p>
            <a:pPr eaLnBrk="1" hangingPunct="1">
              <a:buClrTx/>
            </a:pPr>
            <a:r>
              <a:rPr lang="en-US" dirty="0"/>
              <a:t>Using </a:t>
            </a:r>
            <a:r>
              <a:rPr lang="en-US" dirty="0" err="1"/>
              <a:t>BitLocker</a:t>
            </a:r>
            <a:r>
              <a:rPr lang="en-US" dirty="0"/>
              <a:t> To Go</a:t>
            </a:r>
          </a:p>
          <a:p>
            <a:pPr eaLnBrk="1" hangingPunct="1">
              <a:buClrTx/>
            </a:pPr>
            <a:r>
              <a:rPr lang="en-US" dirty="0"/>
              <a:t>Advanced System </a:t>
            </a:r>
            <a:r>
              <a:rPr lang="en-US" dirty="0" smtClean="0"/>
              <a:t>Recovery</a:t>
            </a:r>
          </a:p>
          <a:p>
            <a:pPr eaLnBrk="1" hangingPunct="1">
              <a:buClrTx/>
            </a:pPr>
            <a:r>
              <a:rPr lang="en-US" dirty="0" smtClean="0"/>
              <a:t>LIVE DEMO</a:t>
            </a:r>
            <a:endParaRPr lang="en-US" dirty="0"/>
          </a:p>
        </p:txBody>
      </p:sp>
      <p:pic>
        <p:nvPicPr>
          <p:cNvPr id="4"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9" name="Rectangle 2"/>
          <p:cNvSpPr>
            <a:spLocks noGrp="1" noChangeArrowheads="1"/>
          </p:cNvSpPr>
          <p:nvPr>
            <p:ph type="title"/>
          </p:nvPr>
        </p:nvSpPr>
        <p:spPr/>
        <p:txBody>
          <a:bodyPr/>
          <a:lstStyle/>
          <a:p>
            <a:pPr eaLnBrk="1" hangingPunct="1"/>
            <a:r>
              <a:rPr lang="en-US" smtClean="0"/>
              <a:t>Editions of Windows 7</a:t>
            </a:r>
          </a:p>
        </p:txBody>
      </p:sp>
      <p:pic>
        <p:nvPicPr>
          <p:cNvPr id="7170" name="Picture 2" descr="http://www.techmynd.com/wp-content/uploads/2009/10/windows-7-comparison-500x5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2976" y="1170662"/>
            <a:ext cx="4553800" cy="4772383"/>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4.bp.blogspot.com/-SK91BiJdqvk/T5gDK6dCPTI/AAAAAAAAAes/HwSIyXtCeGs/s1600/Windows7-Starter_v_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8611" y="1587208"/>
            <a:ext cx="2020955" cy="1639767"/>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i1-news.softpedia-static.com/images/news2/Windows-7-RTM-Enterprise-100-Screenshot-Gallery-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20526" y="3799267"/>
            <a:ext cx="2197123" cy="21971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rinchen\Desktop\Logo---no-background.gif"/>
          <p:cNvPicPr>
            <a:picLocks noChangeAspect="1" noChangeArrowheads="1"/>
          </p:cNvPicPr>
          <p:nvPr/>
        </p:nvPicPr>
        <p:blipFill>
          <a:blip r:embed="rId6" cstate="print"/>
          <a:srcRect/>
          <a:stretch>
            <a:fillRect/>
          </a:stretch>
        </p:blipFill>
        <p:spPr bwMode="auto">
          <a:xfrm>
            <a:off x="8362950" y="114301"/>
            <a:ext cx="781050" cy="746182"/>
          </a:xfrm>
          <a:prstGeom prst="rect">
            <a:avLst/>
          </a:prstGeom>
          <a:noFill/>
        </p:spPr>
      </p:pic>
    </p:spTree>
    <p:extLst>
      <p:ext uri="{BB962C8B-B14F-4D97-AF65-F5344CB8AC3E}">
        <p14:creationId xmlns:p14="http://schemas.microsoft.com/office/powerpoint/2010/main" xmlns="" val="310639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Using the Taskbar and Jump Lists</a:t>
            </a:r>
            <a:endParaRPr lang="en-US" dirty="0"/>
          </a:p>
        </p:txBody>
      </p:sp>
      <p:sp>
        <p:nvSpPr>
          <p:cNvPr id="3" name="Content Placeholder 2"/>
          <p:cNvSpPr>
            <a:spLocks noGrp="1"/>
          </p:cNvSpPr>
          <p:nvPr>
            <p:ph idx="1"/>
          </p:nvPr>
        </p:nvSpPr>
        <p:spPr>
          <a:xfrm>
            <a:off x="458788" y="1096963"/>
            <a:ext cx="7751762" cy="2713037"/>
          </a:xfrm>
        </p:spPr>
        <p:txBody>
          <a:bodyPr/>
          <a:lstStyle/>
          <a:p>
            <a:r>
              <a:rPr lang="en-US" sz="1800" dirty="0" smtClean="0"/>
              <a:t>Taskbar</a:t>
            </a:r>
          </a:p>
          <a:p>
            <a:pPr lvl="1"/>
            <a:r>
              <a:rPr lang="en-US" sz="1600" dirty="0" smtClean="0"/>
              <a:t>The </a:t>
            </a:r>
            <a:r>
              <a:rPr lang="en-US" sz="1600" dirty="0"/>
              <a:t>new Windows 7 taskbar is still the same familiar place for switching between windows. But now it's easier to see, more flexible, and more </a:t>
            </a:r>
            <a:r>
              <a:rPr lang="en-US" sz="1600" dirty="0" smtClean="0"/>
              <a:t>powerful</a:t>
            </a:r>
          </a:p>
          <a:p>
            <a:pPr lvl="2"/>
            <a:r>
              <a:rPr lang="en-US" sz="1600" b="1" dirty="0" smtClean="0"/>
              <a:t>Pinning</a:t>
            </a:r>
          </a:p>
          <a:p>
            <a:pPr lvl="2"/>
            <a:r>
              <a:rPr lang="en-US" sz="1600" b="1" dirty="0"/>
              <a:t>Live taskbar previews</a:t>
            </a:r>
          </a:p>
          <a:p>
            <a:pPr lvl="2"/>
            <a:r>
              <a:rPr lang="en-US" sz="1600" b="1" dirty="0" smtClean="0"/>
              <a:t>Jump Lists</a:t>
            </a:r>
          </a:p>
          <a:p>
            <a:pPr lvl="2"/>
            <a:endParaRPr lang="en-US" sz="1600" dirty="0"/>
          </a:p>
        </p:txBody>
      </p:sp>
      <p:pic>
        <p:nvPicPr>
          <p:cNvPr id="2050" name="Picture 2" descr="http://4sysops.com/wp-content/uploads/2009/04/windows7taskbar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010" y="3904469"/>
            <a:ext cx="8653574" cy="17681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120807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Using the Taskbar and Jump Lists</a:t>
            </a:r>
            <a:endParaRPr lang="en-US" dirty="0"/>
          </a:p>
        </p:txBody>
      </p:sp>
      <p:sp>
        <p:nvSpPr>
          <p:cNvPr id="3" name="Content Placeholder 2"/>
          <p:cNvSpPr>
            <a:spLocks noGrp="1"/>
          </p:cNvSpPr>
          <p:nvPr>
            <p:ph idx="1"/>
          </p:nvPr>
        </p:nvSpPr>
        <p:spPr/>
        <p:txBody>
          <a:bodyPr/>
          <a:lstStyle/>
          <a:p>
            <a:r>
              <a:rPr lang="en-US" dirty="0" smtClean="0"/>
              <a:t>Pinning</a:t>
            </a:r>
          </a:p>
          <a:p>
            <a:pPr lvl="1"/>
            <a:r>
              <a:rPr lang="en-US" dirty="0" smtClean="0"/>
              <a:t>In Windows 7 you can pin favorite programs anywhere on the taskbar for easy access. </a:t>
            </a:r>
          </a:p>
          <a:p>
            <a:pPr lvl="1"/>
            <a:r>
              <a:rPr lang="en-US" dirty="0" smtClean="0"/>
              <a:t>You rearrange them any way you like by clicking and dragging. </a:t>
            </a:r>
          </a:p>
          <a:p>
            <a:pPr lvl="1"/>
            <a:r>
              <a:rPr lang="en-US" dirty="0" smtClean="0"/>
              <a:t>You can even pin individual documents and websites to Jump Lists on your taskbar.</a:t>
            </a:r>
            <a:endParaRPr lang="en-US" dirty="0"/>
          </a:p>
        </p:txBody>
      </p:sp>
      <p:pic>
        <p:nvPicPr>
          <p:cNvPr id="48130" name="Picture 2" descr="Picture of Windows pinn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995662"/>
            <a:ext cx="4738021" cy="158319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2411387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Using the Taskbar and Jump Lists</a:t>
            </a:r>
            <a:endParaRPr lang="en-US" dirty="0"/>
          </a:p>
        </p:txBody>
      </p:sp>
      <p:sp>
        <p:nvSpPr>
          <p:cNvPr id="3" name="Content Placeholder 2"/>
          <p:cNvSpPr>
            <a:spLocks noGrp="1"/>
          </p:cNvSpPr>
          <p:nvPr>
            <p:ph idx="1"/>
          </p:nvPr>
        </p:nvSpPr>
        <p:spPr>
          <a:xfrm>
            <a:off x="458788" y="927793"/>
            <a:ext cx="7751762" cy="4386262"/>
          </a:xfrm>
        </p:spPr>
        <p:txBody>
          <a:bodyPr/>
          <a:lstStyle/>
          <a:p>
            <a:r>
              <a:rPr lang="en-US" sz="1800" dirty="0" smtClean="0"/>
              <a:t>Taskbar Preview</a:t>
            </a:r>
          </a:p>
          <a:p>
            <a:pPr lvl="1"/>
            <a:r>
              <a:rPr lang="en-US" sz="1600" dirty="0" smtClean="0"/>
              <a:t>You </a:t>
            </a:r>
            <a:r>
              <a:rPr lang="en-US" sz="1600" dirty="0"/>
              <a:t>can point to a taskbar button to see a live preview of its open </a:t>
            </a:r>
            <a:r>
              <a:rPr lang="en-US" sz="1600" dirty="0" smtClean="0"/>
              <a:t>windows, including </a:t>
            </a:r>
            <a:r>
              <a:rPr lang="en-US" sz="1600" dirty="0"/>
              <a:t>webpages and live video. </a:t>
            </a:r>
            <a:endParaRPr lang="en-US" sz="1600" dirty="0" smtClean="0"/>
          </a:p>
          <a:p>
            <a:pPr lvl="1"/>
            <a:r>
              <a:rPr lang="en-US" sz="1600" dirty="0" smtClean="0"/>
              <a:t>Move </a:t>
            </a:r>
            <a:r>
              <a:rPr lang="en-US" sz="1600" dirty="0"/>
              <a:t>your mouse over a thumbnail to preview the window full screen, and click it to go open the window. </a:t>
            </a:r>
            <a:endParaRPr lang="en-US" sz="1600" dirty="0" smtClean="0"/>
          </a:p>
          <a:p>
            <a:pPr lvl="1"/>
            <a:r>
              <a:rPr lang="en-US" sz="1600" dirty="0" smtClean="0"/>
              <a:t>You </a:t>
            </a:r>
            <a:r>
              <a:rPr lang="en-US" sz="1600" dirty="0"/>
              <a:t>can even close windows and pause video and songs from the thumbnail </a:t>
            </a:r>
            <a:r>
              <a:rPr lang="en-US" sz="1600" dirty="0" smtClean="0"/>
              <a:t>previews, which can be a </a:t>
            </a:r>
            <a:r>
              <a:rPr lang="en-US" sz="1600" dirty="0"/>
              <a:t>big time saver. </a:t>
            </a:r>
          </a:p>
          <a:p>
            <a:pPr lvl="1"/>
            <a:r>
              <a:rPr lang="en-US" sz="1600" dirty="0"/>
              <a:t>Live taskbar previews are available only in the Home Premium, Professional, Ultimate, and Enterprise editions of Windows 7.</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0645" r="47648"/>
          <a:stretch/>
        </p:blipFill>
        <p:spPr bwMode="auto">
          <a:xfrm>
            <a:off x="1158911" y="4067605"/>
            <a:ext cx="6811617" cy="2147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342451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Using the Taskbar and Jump Lists</a:t>
            </a:r>
            <a:endParaRPr lang="en-US" dirty="0"/>
          </a:p>
        </p:txBody>
      </p:sp>
      <p:sp>
        <p:nvSpPr>
          <p:cNvPr id="3" name="Content Placeholder 2"/>
          <p:cNvSpPr>
            <a:spLocks noGrp="1"/>
          </p:cNvSpPr>
          <p:nvPr>
            <p:ph idx="1"/>
          </p:nvPr>
        </p:nvSpPr>
        <p:spPr/>
        <p:txBody>
          <a:bodyPr/>
          <a:lstStyle/>
          <a:p>
            <a:r>
              <a:rPr lang="en-US" sz="1800" dirty="0" smtClean="0"/>
              <a:t>Jump Lists</a:t>
            </a:r>
          </a:p>
          <a:p>
            <a:pPr lvl="1"/>
            <a:r>
              <a:rPr lang="en-US" sz="1600" dirty="0" smtClean="0"/>
              <a:t>They take you right to the documents, pictures, songs, or different options.</a:t>
            </a:r>
          </a:p>
          <a:p>
            <a:pPr lvl="1"/>
            <a:r>
              <a:rPr lang="en-US" sz="1600" dirty="0" smtClean="0"/>
              <a:t>To open a Jump List, just right-click a program button on the Windows 7 taskbar. (You can also get to Jump Lists by clicking the arrow next to the program name on the Start menu.)</a:t>
            </a:r>
          </a:p>
          <a:p>
            <a:pPr lvl="1"/>
            <a:r>
              <a:rPr lang="en-US" sz="1600" dirty="0" smtClean="0"/>
              <a:t>The Jump List depends entirely on the program.</a:t>
            </a:r>
          </a:p>
          <a:p>
            <a:pPr lvl="1"/>
            <a:r>
              <a:rPr lang="en-US" sz="1600" dirty="0" smtClean="0"/>
              <a:t>Jump Lists don't just show shortcuts to files. Sometimes they also provide quick access to commands </a:t>
            </a:r>
            <a:endParaRPr lang="en-US" sz="1600" dirty="0"/>
          </a:p>
        </p:txBody>
      </p:sp>
      <p:pic>
        <p:nvPicPr>
          <p:cNvPr id="4198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83" t="63028" r="78520" b="-362"/>
          <a:stretch/>
        </p:blipFill>
        <p:spPr bwMode="auto">
          <a:xfrm>
            <a:off x="6065017" y="4072975"/>
            <a:ext cx="2254736" cy="2309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725" r="63842" b="60665"/>
          <a:stretch/>
        </p:blipFill>
        <p:spPr bwMode="auto">
          <a:xfrm>
            <a:off x="849076" y="4099493"/>
            <a:ext cx="4520486" cy="1589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C:\Users\rinchen\Desktop\Logo---no-background.gif"/>
          <p:cNvPicPr>
            <a:picLocks noChangeAspect="1" noChangeArrowheads="1"/>
          </p:cNvPicPr>
          <p:nvPr/>
        </p:nvPicPr>
        <p:blipFill>
          <a:blip r:embed="rId4"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41431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Finding and Organizing Information</a:t>
            </a:r>
            <a:endParaRPr lang="en-US" dirty="0"/>
          </a:p>
        </p:txBody>
      </p:sp>
      <p:sp>
        <p:nvSpPr>
          <p:cNvPr id="3" name="Content Placeholder 2"/>
          <p:cNvSpPr>
            <a:spLocks noGrp="1"/>
          </p:cNvSpPr>
          <p:nvPr>
            <p:ph idx="1"/>
          </p:nvPr>
        </p:nvSpPr>
        <p:spPr/>
        <p:txBody>
          <a:bodyPr/>
          <a:lstStyle/>
          <a:p>
            <a:r>
              <a:rPr lang="en-US" dirty="0" smtClean="0"/>
              <a:t>Search</a:t>
            </a:r>
          </a:p>
          <a:p>
            <a:pPr lvl="1"/>
            <a:r>
              <a:rPr lang="en-US" dirty="0"/>
              <a:t>In Windows 7, you can find more things in more </a:t>
            </a:r>
            <a:r>
              <a:rPr lang="en-US" dirty="0" smtClean="0"/>
              <a:t>places. Items like documents</a:t>
            </a:r>
            <a:r>
              <a:rPr lang="en-US" dirty="0"/>
              <a:t>, email messages, </a:t>
            </a:r>
            <a:r>
              <a:rPr lang="en-US" dirty="0" smtClean="0"/>
              <a:t>songs pictures.</a:t>
            </a:r>
          </a:p>
          <a:p>
            <a:pPr lvl="1"/>
            <a:r>
              <a:rPr lang="en-US" dirty="0" smtClean="0"/>
              <a:t>The new search lets you do it </a:t>
            </a:r>
            <a:r>
              <a:rPr lang="en-US" dirty="0"/>
              <a:t>faster.</a:t>
            </a:r>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336" r="69896"/>
          <a:stretch/>
        </p:blipFill>
        <p:spPr bwMode="auto">
          <a:xfrm>
            <a:off x="1054325" y="2730454"/>
            <a:ext cx="2108652" cy="3412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221" t="9991" r="9120" b="27509"/>
          <a:stretch/>
        </p:blipFill>
        <p:spPr bwMode="auto">
          <a:xfrm>
            <a:off x="4172753" y="2980223"/>
            <a:ext cx="4365939" cy="2913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C:\Users\rinchen\Desktop\Logo---no-background.gif"/>
          <p:cNvPicPr>
            <a:picLocks noChangeAspect="1" noChangeArrowheads="1"/>
          </p:cNvPicPr>
          <p:nvPr/>
        </p:nvPicPr>
        <p:blipFill>
          <a:blip r:embed="rId4"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1383210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Libraries</a:t>
            </a:r>
            <a:endParaRPr lang="en-US" dirty="0"/>
          </a:p>
        </p:txBody>
      </p:sp>
      <p:sp>
        <p:nvSpPr>
          <p:cNvPr id="3" name="Content Placeholder 2"/>
          <p:cNvSpPr>
            <a:spLocks noGrp="1"/>
          </p:cNvSpPr>
          <p:nvPr>
            <p:ph idx="1"/>
          </p:nvPr>
        </p:nvSpPr>
        <p:spPr>
          <a:xfrm>
            <a:off x="355758" y="1195959"/>
            <a:ext cx="4589730" cy="4386262"/>
          </a:xfrm>
        </p:spPr>
        <p:txBody>
          <a:bodyPr/>
          <a:lstStyle/>
          <a:p>
            <a:r>
              <a:rPr lang="en-US" dirty="0" smtClean="0"/>
              <a:t>Libraries in Windows 7 help you organize</a:t>
            </a:r>
          </a:p>
          <a:p>
            <a:pPr lvl="1"/>
            <a:r>
              <a:rPr lang="en-US" dirty="0" smtClean="0"/>
              <a:t>They make it easier to find, work with, and organize files scattered across your PC or network. </a:t>
            </a:r>
          </a:p>
          <a:p>
            <a:pPr lvl="1"/>
            <a:r>
              <a:rPr lang="en-US" dirty="0" smtClean="0"/>
              <a:t>A library brings your stuff together in one place no matter where it's actually stored.</a:t>
            </a:r>
          </a:p>
          <a:p>
            <a:pPr lvl="1"/>
            <a:r>
              <a:rPr lang="en-US" dirty="0" smtClean="0"/>
              <a:t>Windows 7 comes with libraries for documents, music, pictures, and videos. </a:t>
            </a:r>
          </a:p>
          <a:p>
            <a:pPr lvl="1"/>
            <a:r>
              <a:rPr lang="en-US" dirty="0"/>
              <a:t>Y</a:t>
            </a:r>
            <a:r>
              <a:rPr lang="en-US" dirty="0" smtClean="0"/>
              <a:t>ou can also  personalize these, or create your own.</a:t>
            </a:r>
            <a:endParaRPr lang="en-US" dirty="0"/>
          </a:p>
        </p:txBody>
      </p:sp>
      <p:pic>
        <p:nvPicPr>
          <p:cNvPr id="44036" name="Picture 4" descr="http://www.file-extensions.org/imgs/articles/1/69/microsoft-windows-librarie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712" y="2151020"/>
            <a:ext cx="3796831" cy="273371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rinchen\Desktop\Logo---no-background.gif"/>
          <p:cNvPicPr>
            <a:picLocks noChangeAspect="1" noChangeArrowheads="1"/>
          </p:cNvPicPr>
          <p:nvPr/>
        </p:nvPicPr>
        <p:blipFill>
          <a:blip r:embed="rId3" cstate="print"/>
          <a:srcRect/>
          <a:stretch>
            <a:fillRect/>
          </a:stretch>
        </p:blipFill>
        <p:spPr bwMode="auto">
          <a:xfrm>
            <a:off x="8191500" y="152400"/>
            <a:ext cx="847458" cy="809625"/>
          </a:xfrm>
          <a:prstGeom prst="rect">
            <a:avLst/>
          </a:prstGeom>
          <a:noFill/>
        </p:spPr>
      </p:pic>
    </p:spTree>
    <p:extLst>
      <p:ext uri="{BB962C8B-B14F-4D97-AF65-F5344CB8AC3E}">
        <p14:creationId xmlns:p14="http://schemas.microsoft.com/office/powerpoint/2010/main" xmlns="" val="99276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NG_MOC_Core_IntroMod">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2009-06-09T16:16:15Z</outs:dateTime>
      <outs:isPinned>true</outs:isPinned>
    </outs:relatedDate>
    <outs:relatedDate>
      <outs:type>2</outs:type>
      <outs:displayName>Created</outs:displayName>
      <outs:dateTime>2009-05-27T19:18:13Z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bneeb</outs:displayName>
          <outs:accountName/>
        </outs:relatedPerson>
      </outs:people>
      <outs:source>0</outs:source>
      <outs:isPinned>true</outs:isPinned>
    </outs:relatedPeopleItem>
    <outs:relatedPeopleItem>
      <outs:category>Last modified by</outs:category>
      <outs:people>
        <outs:relatedPerson>
          <outs:displayName>stanr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CE13852-A1F1-4F01-A5E8-42B6E0F0945C}">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NG_MOC_Core_IntroMod</Template>
  <TotalTime>326</TotalTime>
  <Words>678</Words>
  <Application>Microsoft Office PowerPoint</Application>
  <PresentationFormat>On-screen Show (4:3)</PresentationFormat>
  <Paragraphs>94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NG_MOC_Core_IntroMod</vt:lpstr>
      <vt:lpstr>Windows 7 for Information Workers</vt:lpstr>
      <vt:lpstr>Windows 7 for Information Workers</vt:lpstr>
      <vt:lpstr>Editions of Windows 7</vt:lpstr>
      <vt:lpstr>Using the Taskbar and Jump Lists</vt:lpstr>
      <vt:lpstr>Using the Taskbar and Jump Lists</vt:lpstr>
      <vt:lpstr>Using the Taskbar and Jump Lists</vt:lpstr>
      <vt:lpstr>Using the Taskbar and Jump Lists</vt:lpstr>
      <vt:lpstr>Finding and Organizing Information</vt:lpstr>
      <vt:lpstr>Libraries</vt:lpstr>
      <vt:lpstr>BitLocker To Go</vt:lpstr>
      <vt:lpstr>Advanced System Recovery</vt:lpstr>
      <vt:lpstr>Polls</vt:lpstr>
      <vt:lpstr>Windows 7 for Information Workers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XXXXY</dc:title>
  <dc:creator>bneeb</dc:creator>
  <cp:lastModifiedBy>rinchen</cp:lastModifiedBy>
  <cp:revision>42</cp:revision>
  <dcterms:created xsi:type="dcterms:W3CDTF">2009-05-27T19:18:13Z</dcterms:created>
  <dcterms:modified xsi:type="dcterms:W3CDTF">2012-09-20T16:03:27Z</dcterms:modified>
</cp:coreProperties>
</file>