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8" r:id="rId13"/>
    <p:sldId id="269" r:id="rId14"/>
    <p:sldId id="267" r:id="rId15"/>
    <p:sldId id="270" r:id="rId16"/>
    <p:sldId id="268" r:id="rId17"/>
    <p:sldId id="272" r:id="rId18"/>
    <p:sldId id="271" r:id="rId19"/>
    <p:sldId id="273" r:id="rId20"/>
    <p:sldId id="274" r:id="rId21"/>
    <p:sldId id="275" r:id="rId22"/>
    <p:sldId id="277" r:id="rId23"/>
    <p:sldId id="279" r:id="rId24"/>
    <p:sldId id="278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9" r:id="rId40"/>
    <p:sldId id="300" r:id="rId41"/>
    <p:sldId id="301" r:id="rId42"/>
    <p:sldId id="302" r:id="rId43"/>
    <p:sldId id="30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77" autoAdjust="0"/>
    <p:restoredTop sz="91034" autoAdjust="0"/>
  </p:normalViewPr>
  <p:slideViewPr>
    <p:cSldViewPr>
      <p:cViewPr>
        <p:scale>
          <a:sx n="74" d="100"/>
          <a:sy n="74" d="100"/>
        </p:scale>
        <p:origin x="-203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A9E8F-E3BB-4A39-AE4A-2022D40FAA51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4BBC0-86A6-493E-BD57-E69B7436B2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0372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EF4FD-A2B8-4471-9070-D94D26241421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D7F9F-B884-474E-906E-E4A88BF47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09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6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>
                <a:latin typeface="Arial"/>
                <a:ea typeface="Calibri"/>
                <a:cs typeface="Times New Roman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3207F-03D6-4108-88F7-EED15B0E386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smtClean="0">
                <a:solidFill>
                  <a:srgbClr val="000000"/>
                </a:solidFill>
                <a:latin typeface="Arial"/>
              </a:rPr>
              <a:t>20481A</a:t>
            </a:r>
            <a:endParaRPr lang="en-US" sz="12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smtClean="0">
                <a:solidFill>
                  <a:srgbClr val="336699"/>
                </a:solidFill>
                <a:latin typeface="Arial"/>
              </a:rPr>
              <a:t>13: Planning for Windows Store App Deployment</a:t>
            </a:r>
            <a:endParaRPr lang="en-US" sz="1200" b="1">
              <a:solidFill>
                <a:srgbClr val="3366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73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6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>
                <a:latin typeface="Arial"/>
                <a:ea typeface="Calibri"/>
                <a:cs typeface="Times New Roman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3207F-03D6-4108-88F7-EED15B0E386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smtClean="0">
                <a:solidFill>
                  <a:srgbClr val="000000"/>
                </a:solidFill>
                <a:latin typeface="Arial"/>
              </a:rPr>
              <a:t>20481A</a:t>
            </a:r>
            <a:endParaRPr lang="en-US" sz="12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smtClean="0">
                <a:solidFill>
                  <a:srgbClr val="336699"/>
                </a:solidFill>
                <a:latin typeface="Arial"/>
              </a:rPr>
              <a:t>13: Planning for Windows Store App Deployment</a:t>
            </a:r>
            <a:endParaRPr lang="en-US" sz="1200" b="1">
              <a:solidFill>
                <a:srgbClr val="3366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36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6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>
                <a:latin typeface="Arial"/>
                <a:ea typeface="Calibri"/>
                <a:cs typeface="Times New Roman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3207F-03D6-4108-88F7-EED15B0E386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smtClean="0">
                <a:solidFill>
                  <a:srgbClr val="000000"/>
                </a:solidFill>
                <a:latin typeface="Arial"/>
              </a:rPr>
              <a:t>20481A</a:t>
            </a:r>
            <a:endParaRPr lang="en-US" sz="12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smtClean="0">
                <a:solidFill>
                  <a:srgbClr val="336699"/>
                </a:solidFill>
                <a:latin typeface="Arial"/>
              </a:rPr>
              <a:t>13: Planning for Windows Store App Deployment</a:t>
            </a:r>
            <a:endParaRPr lang="en-US" sz="1200" b="1">
              <a:solidFill>
                <a:srgbClr val="3366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654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6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>
                <a:latin typeface="Arial"/>
                <a:ea typeface="Calibri"/>
                <a:cs typeface="Times New Roman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3207F-03D6-4108-88F7-EED15B0E386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smtClean="0">
                <a:solidFill>
                  <a:srgbClr val="000000"/>
                </a:solidFill>
                <a:latin typeface="Arial"/>
              </a:rPr>
              <a:t>20481A</a:t>
            </a:r>
            <a:endParaRPr lang="en-US" sz="12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smtClean="0">
                <a:solidFill>
                  <a:srgbClr val="336699"/>
                </a:solidFill>
                <a:latin typeface="Arial"/>
              </a:rPr>
              <a:t>13: Planning for Windows Store App Deployment</a:t>
            </a:r>
            <a:endParaRPr lang="en-US" sz="1200" b="1">
              <a:solidFill>
                <a:srgbClr val="3366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242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6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>
                <a:latin typeface="Arial"/>
                <a:ea typeface="Calibri"/>
                <a:cs typeface="Times New Roman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3207F-03D6-4108-88F7-EED15B0E386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smtClean="0">
                <a:solidFill>
                  <a:srgbClr val="000000"/>
                </a:solidFill>
                <a:latin typeface="Arial"/>
              </a:rPr>
              <a:t>20481A</a:t>
            </a:r>
            <a:endParaRPr lang="en-US" sz="12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smtClean="0">
                <a:solidFill>
                  <a:srgbClr val="336699"/>
                </a:solidFill>
                <a:latin typeface="Arial"/>
              </a:rPr>
              <a:t>13: Planning for Windows Store App Deployment</a:t>
            </a:r>
            <a:endParaRPr lang="en-US" sz="1200" b="1">
              <a:solidFill>
                <a:srgbClr val="3366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536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6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>
                <a:latin typeface="Arial"/>
                <a:ea typeface="Calibri"/>
                <a:cs typeface="Times New Roman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3207F-03D6-4108-88F7-EED15B0E386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smtClean="0">
                <a:solidFill>
                  <a:srgbClr val="000000"/>
                </a:solidFill>
                <a:latin typeface="Arial"/>
              </a:rPr>
              <a:t>20481A</a:t>
            </a:r>
            <a:endParaRPr lang="en-US" sz="12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smtClean="0">
                <a:solidFill>
                  <a:srgbClr val="336699"/>
                </a:solidFill>
                <a:latin typeface="Arial"/>
              </a:rPr>
              <a:t>13: Planning for Windows Store App Deployment</a:t>
            </a:r>
            <a:endParaRPr lang="en-US" sz="1200" b="1">
              <a:solidFill>
                <a:srgbClr val="3366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300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6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dirty="0">
                <a:latin typeface="Arial"/>
                <a:ea typeface="Calibri"/>
                <a:cs typeface="Times New Roman"/>
              </a:rPr>
              <a:t>This lesson gives students a sense of the enterprise deployment process, but does not cover it thoroughly. Enterprise deployment issues should be best addressed by an IT professional.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3207F-03D6-4108-88F7-EED15B0E386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smtClean="0">
                <a:solidFill>
                  <a:srgbClr val="000000"/>
                </a:solidFill>
                <a:latin typeface="Arial"/>
              </a:rPr>
              <a:t>20481A</a:t>
            </a:r>
            <a:endParaRPr lang="en-US" sz="12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smtClean="0">
                <a:solidFill>
                  <a:srgbClr val="336699"/>
                </a:solidFill>
                <a:latin typeface="Arial"/>
              </a:rPr>
              <a:t>13: Planning for Windows Store App Deployment</a:t>
            </a:r>
            <a:endParaRPr lang="en-US" sz="1200" b="1">
              <a:solidFill>
                <a:srgbClr val="3366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702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2:00 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2DDE6-5B2F-C94F-911A-EF554C4F57E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56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3B4D-0D9E-4FCC-ACAA-999494AA0E7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6B32-1B6D-47E9-8F95-FDF447FEF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3B4D-0D9E-4FCC-ACAA-999494AA0E7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6B32-1B6D-47E9-8F95-FDF447FEF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3B4D-0D9E-4FCC-ACAA-999494AA0E7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6B32-1B6D-47E9-8F95-FDF447FEF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3B4D-0D9E-4FCC-ACAA-999494AA0E7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6B32-1B6D-47E9-8F95-FDF447FEF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3B4D-0D9E-4FCC-ACAA-999494AA0E7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6B32-1B6D-47E9-8F95-FDF447FEF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3B4D-0D9E-4FCC-ACAA-999494AA0E7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6B32-1B6D-47E9-8F95-FDF447FEF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3B4D-0D9E-4FCC-ACAA-999494AA0E7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6B32-1B6D-47E9-8F95-FDF447FEF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3B4D-0D9E-4FCC-ACAA-999494AA0E7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6B32-1B6D-47E9-8F95-FDF447FEF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3B4D-0D9E-4FCC-ACAA-999494AA0E7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6B32-1B6D-47E9-8F95-FDF447FEF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3B4D-0D9E-4FCC-ACAA-999494AA0E7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6B32-1B6D-47E9-8F95-FDF447FEF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3B4D-0D9E-4FCC-ACAA-999494AA0E7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D6B32-1B6D-47E9-8F95-FDF447FEF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A3B4D-0D9E-4FCC-ACAA-999494AA0E7C}" type="datetimeFigureOut">
              <a:rPr lang="en-US" smtClean="0"/>
              <a:pPr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D6B32-1B6D-47E9-8F95-FDF447FEFF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etcomlearning.com/webina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hyperlink" Target="http://www.netcomlearning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info@netcomlearning.com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26860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Windows  8 Store Application Development  Using HTML5 and JavaScript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257800"/>
            <a:ext cx="6209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Judy McNeil  </a:t>
            </a:r>
            <a:r>
              <a:rPr lang="en-US" dirty="0" smtClean="0"/>
              <a:t>BSCS MCAD MCSD MCTS MCTIP MCT</a:t>
            </a:r>
            <a:endParaRPr lang="en-US" dirty="0"/>
          </a:p>
        </p:txBody>
      </p:sp>
      <p:pic>
        <p:nvPicPr>
          <p:cNvPr id="5" name="Picture 4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733800"/>
            <a:ext cx="892717" cy="940328"/>
          </a:xfrm>
          <a:prstGeom prst="rect">
            <a:avLst/>
          </a:prstGeom>
          <a:noFill/>
        </p:spPr>
      </p:pic>
      <p:pic>
        <p:nvPicPr>
          <p:cNvPr id="7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97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Share Target Contract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be listed in the Share pane, an app must declare itself a Share Target in the manifest</a:t>
            </a:r>
          </a:p>
          <a:p>
            <a:r>
              <a:rPr lang="en-US" dirty="0" smtClean="0"/>
              <a:t>The app must support at least one data format or file type</a:t>
            </a:r>
          </a:p>
          <a:p>
            <a:r>
              <a:rPr lang="en-US" dirty="0" smtClean="0"/>
              <a:t>The app must provide a sharing UI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824" y="2133600"/>
            <a:ext cx="4119824" cy="3103191"/>
          </a:xfrm>
          <a:prstGeom prst="rect">
            <a:avLst/>
          </a:prstGeom>
        </p:spPr>
      </p:pic>
      <p:pic>
        <p:nvPicPr>
          <p:cNvPr id="5" name="Picture 4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7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Share Target Activation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85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Share target activation means that the app must supply a </a:t>
            </a:r>
            <a:r>
              <a:rPr lang="en-US" i="1" dirty="0" smtClean="0"/>
              <a:t>hosted view</a:t>
            </a:r>
            <a:r>
              <a:rPr lang="en-US" dirty="0" smtClean="0"/>
              <a:t> UI</a:t>
            </a:r>
          </a:p>
          <a:p>
            <a:r>
              <a:rPr lang="en-US" dirty="0" smtClean="0"/>
              <a:t>In the </a:t>
            </a:r>
            <a:r>
              <a:rPr lang="en-US" b="1" dirty="0" smtClean="0"/>
              <a:t>ready</a:t>
            </a:r>
            <a:r>
              <a:rPr lang="en-US" dirty="0" smtClean="0"/>
              <a:t> event handler, you should check the activation type:</a:t>
            </a:r>
          </a:p>
          <a:p>
            <a:pPr lvl="1"/>
            <a:r>
              <a:rPr lang="en-US" b="1" dirty="0" err="1" smtClean="0"/>
              <a:t>Windows.ApplicationModel.Activation.ActivationKind.shareTarget</a:t>
            </a:r>
            <a:r>
              <a:rPr lang="en-US" b="1" dirty="0" smtClean="0"/>
              <a:t> </a:t>
            </a:r>
            <a:r>
              <a:rPr lang="en-US" dirty="0" smtClean="0"/>
              <a:t>activation type indicates that the app was activated for share</a:t>
            </a:r>
            <a:endParaRPr lang="en-US" b="1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options</a:t>
            </a:r>
            <a:r>
              <a:rPr lang="en-US" dirty="0" smtClean="0"/>
              <a:t> parameter of the </a:t>
            </a:r>
            <a:r>
              <a:rPr lang="en-US" b="1" dirty="0" smtClean="0"/>
              <a:t>ready </a:t>
            </a:r>
            <a:r>
              <a:rPr lang="en-US" dirty="0" smtClean="0"/>
              <a:t>function will contain the </a:t>
            </a:r>
            <a:r>
              <a:rPr lang="en-US" b="1" dirty="0" err="1" smtClean="0"/>
              <a:t>shareOperation</a:t>
            </a:r>
            <a:r>
              <a:rPr lang="en-US" dirty="0" smtClean="0"/>
              <a:t> object which contains all shared data</a:t>
            </a:r>
          </a:p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891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Polls</a:t>
            </a:r>
            <a:endParaRPr lang="en-US" dirty="0"/>
          </a:p>
        </p:txBody>
      </p:sp>
      <p:pic>
        <p:nvPicPr>
          <p:cNvPr id="4" name="Content Placeholder 3" descr="C:\Users\rinchen\Desktop\polling-day-icon325x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209800"/>
            <a:ext cx="215631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7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85360"/>
          </a:xfrm>
        </p:spPr>
        <p:txBody>
          <a:bodyPr/>
          <a:lstStyle/>
          <a:p>
            <a:r>
              <a:rPr lang="en-US" dirty="0" smtClean="0"/>
              <a:t>Implementing the search contract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626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Tile Templates</a:t>
            </a:r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2300" y="1653028"/>
            <a:ext cx="7661712" cy="355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7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54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Updating  Tiles Locally</a:t>
            </a:r>
            <a:endParaRPr lang="en-US" sz="2800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819401" y="1676400"/>
            <a:ext cx="5943600" cy="440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&lt;tile&gt; </a:t>
            </a:r>
          </a:p>
          <a:p>
            <a:pPr marL="0" indent="0">
              <a:buFont typeface="Arial" pitchFamily="34" charset="0"/>
              <a:buNone/>
            </a:pP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  &lt;visual&gt; </a:t>
            </a:r>
          </a:p>
          <a:p>
            <a:pPr marL="0" indent="0">
              <a:buFont typeface="Arial" pitchFamily="34" charset="0"/>
              <a:buNone/>
            </a:pP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    &lt;binding template="TileWidePeekImageCollection03"&gt;</a:t>
            </a:r>
          </a:p>
          <a:p>
            <a:pPr marL="0" indent="0">
              <a:buFont typeface="Arial" pitchFamily="34" charset="0"/>
              <a:buNone/>
            </a:pP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       &lt;image id="1" </a:t>
            </a:r>
            <a:r>
              <a:rPr lang="en-CA" sz="1600" b="0" dirty="0" err="1" smtClean="0">
                <a:latin typeface="Lucida Sans Unicode" pitchFamily="34" charset="0"/>
                <a:cs typeface="Lucida Sans Unicode" pitchFamily="34" charset="0"/>
              </a:rPr>
              <a:t>src</a:t>
            </a: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="image1.png" alt="alt text"/&gt; </a:t>
            </a:r>
          </a:p>
          <a:p>
            <a:pPr marL="0" indent="0">
              <a:buFont typeface="Arial" pitchFamily="34" charset="0"/>
              <a:buNone/>
            </a:pP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       &lt;image id="2" </a:t>
            </a:r>
            <a:r>
              <a:rPr lang="en-CA" sz="1600" b="0" dirty="0" err="1" smtClean="0">
                <a:latin typeface="Lucida Sans Unicode" pitchFamily="34" charset="0"/>
                <a:cs typeface="Lucida Sans Unicode" pitchFamily="34" charset="0"/>
              </a:rPr>
              <a:t>src</a:t>
            </a: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="image2.png" alt="alt text"/&gt; </a:t>
            </a:r>
          </a:p>
          <a:p>
            <a:pPr marL="0" indent="0">
              <a:buFont typeface="Arial" pitchFamily="34" charset="0"/>
              <a:buNone/>
            </a:pP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       &lt;image id="3" </a:t>
            </a:r>
            <a:r>
              <a:rPr lang="en-CA" sz="1600" b="0" dirty="0" err="1" smtClean="0">
                <a:latin typeface="Lucida Sans Unicode" pitchFamily="34" charset="0"/>
                <a:cs typeface="Lucida Sans Unicode" pitchFamily="34" charset="0"/>
              </a:rPr>
              <a:t>src</a:t>
            </a: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="image3.png" alt="alt text"/&gt; </a:t>
            </a:r>
          </a:p>
          <a:p>
            <a:pPr marL="0" indent="0">
              <a:buFont typeface="Arial" pitchFamily="34" charset="0"/>
              <a:buNone/>
            </a:pP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       &lt;image id="4" </a:t>
            </a:r>
            <a:r>
              <a:rPr lang="en-CA" sz="1600" b="0" dirty="0" err="1" smtClean="0">
                <a:latin typeface="Lucida Sans Unicode" pitchFamily="34" charset="0"/>
                <a:cs typeface="Lucida Sans Unicode" pitchFamily="34" charset="0"/>
              </a:rPr>
              <a:t>src</a:t>
            </a: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="image4.png" alt="alt text"/&gt; </a:t>
            </a:r>
          </a:p>
          <a:p>
            <a:pPr marL="0" indent="0">
              <a:buFont typeface="Arial" pitchFamily="34" charset="0"/>
              <a:buNone/>
            </a:pP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       &lt;image id="5" </a:t>
            </a:r>
            <a:r>
              <a:rPr lang="en-CA" sz="1600" b="0" dirty="0" err="1" smtClean="0">
                <a:latin typeface="Lucida Sans Unicode" pitchFamily="34" charset="0"/>
                <a:cs typeface="Lucida Sans Unicode" pitchFamily="34" charset="0"/>
              </a:rPr>
              <a:t>src</a:t>
            </a: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="image5.png" alt="alt text"/&gt; </a:t>
            </a:r>
          </a:p>
          <a:p>
            <a:pPr marL="0" indent="0">
              <a:buFont typeface="Arial" pitchFamily="34" charset="0"/>
              <a:buNone/>
            </a:pP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       &lt;text id="1"&gt;</a:t>
            </a:r>
            <a:r>
              <a:rPr lang="en-CA" sz="1600" b="0" dirty="0" err="1" smtClean="0">
                <a:latin typeface="Lucida Sans Unicode" pitchFamily="34" charset="0"/>
                <a:cs typeface="Lucida Sans Unicode" pitchFamily="34" charset="0"/>
              </a:rPr>
              <a:t>Lorem</a:t>
            </a: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CA" sz="1600" b="0" dirty="0" err="1" smtClean="0">
                <a:latin typeface="Lucida Sans Unicode" pitchFamily="34" charset="0"/>
                <a:cs typeface="Lucida Sans Unicode" pitchFamily="34" charset="0"/>
              </a:rPr>
              <a:t>ipsum</a:t>
            </a: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 dolor </a:t>
            </a:r>
            <a:r>
              <a:rPr lang="en-CA" sz="1600" b="0" dirty="0" err="1" smtClean="0">
                <a:latin typeface="Lucida Sans Unicode" pitchFamily="34" charset="0"/>
                <a:cs typeface="Lucida Sans Unicode" pitchFamily="34" charset="0"/>
              </a:rPr>
              <a:t>Ame</a:t>
            </a: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en-CA" sz="1600" b="0" dirty="0" err="1" smtClean="0">
                <a:latin typeface="Lucida Sans Unicode" pitchFamily="34" charset="0"/>
                <a:cs typeface="Lucida Sans Unicode" pitchFamily="34" charset="0"/>
              </a:rPr>
              <a:t>Consectetur</a:t>
            </a: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CA" sz="1600" b="0" dirty="0" err="1" smtClean="0">
                <a:latin typeface="Lucida Sans Unicode" pitchFamily="34" charset="0"/>
                <a:cs typeface="Lucida Sans Unicode" pitchFamily="34" charset="0"/>
              </a:rPr>
              <a:t>adipiscing</a:t>
            </a: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&lt;/text&gt; </a:t>
            </a:r>
          </a:p>
          <a:p>
            <a:pPr marL="0" indent="0">
              <a:buFont typeface="Arial" pitchFamily="34" charset="0"/>
              <a:buNone/>
            </a:pP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    &lt;/binding&gt; </a:t>
            </a:r>
          </a:p>
          <a:p>
            <a:pPr marL="0" indent="0">
              <a:buFont typeface="Arial" pitchFamily="34" charset="0"/>
              <a:buNone/>
            </a:pP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  &lt;/visual&gt; </a:t>
            </a:r>
          </a:p>
          <a:p>
            <a:pPr marL="0" indent="0">
              <a:buFont typeface="Arial" pitchFamily="34" charset="0"/>
              <a:buNone/>
            </a:pPr>
            <a:r>
              <a:rPr lang="en-CA" sz="1600" b="0" dirty="0" smtClean="0">
                <a:latin typeface="Lucida Sans Unicode" pitchFamily="34" charset="0"/>
                <a:cs typeface="Lucida Sans Unicode" pitchFamily="34" charset="0"/>
              </a:rPr>
              <a:t>&lt;/tile&gt; </a:t>
            </a:r>
            <a:endParaRPr lang="en-US" sz="1600" b="0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286000"/>
            <a:ext cx="2143802" cy="206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8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031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Badge Notifications</a:t>
            </a:r>
            <a:endParaRPr lang="en-US" sz="2800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47321" y="1432494"/>
            <a:ext cx="5919787" cy="4512687"/>
            <a:chOff x="646163" y="1564000"/>
            <a:chExt cx="5919787" cy="4512687"/>
          </a:xfrm>
        </p:grpSpPr>
        <p:sp>
          <p:nvSpPr>
            <p:cNvPr id="5" name="TextBox 11"/>
            <p:cNvSpPr txBox="1"/>
            <p:nvPr/>
          </p:nvSpPr>
          <p:spPr>
            <a:xfrm>
              <a:off x="2736825" y="2409914"/>
              <a:ext cx="3720121" cy="276999"/>
            </a:xfrm>
            <a:prstGeom prst="rect">
              <a:avLst/>
            </a:prstGeom>
            <a:noFill/>
          </p:spPr>
          <p:txBody>
            <a:bodyPr wrap="none" tIns="0" bIns="0" rtlCol="0" anchor="b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itchFamily="34" charset="0"/>
                </a:rPr>
                <a:t>Number of unread email messages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2736825" y="3459916"/>
              <a:ext cx="3829125" cy="276999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itchFamily="34" charset="0"/>
                </a:rPr>
                <a:t>Number of apps awaiting download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endParaRP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2736825" y="4509918"/>
              <a:ext cx="1755802" cy="276999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itchFamily="34" charset="0"/>
                </a:rPr>
                <a:t>Numeric badge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endParaRPr>
            </a:p>
          </p:txBody>
        </p:sp>
        <p:sp>
          <p:nvSpPr>
            <p:cNvPr id="8" name="TextBox 14"/>
            <p:cNvSpPr txBox="1"/>
            <p:nvPr/>
          </p:nvSpPr>
          <p:spPr>
            <a:xfrm>
              <a:off x="2736825" y="5559921"/>
              <a:ext cx="1483291" cy="276999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itchFamily="34" charset="0"/>
                </a:rPr>
                <a:t>Glyph badge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endParaRPr>
            </a:p>
          </p:txBody>
        </p:sp>
        <p:pic>
          <p:nvPicPr>
            <p:cNvPr id="9" name="Picture 8" descr="C:\MOC\Graphics\Tiles\GlyphTil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63" y="4947071"/>
              <a:ext cx="1862202" cy="889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C:\MOC\Graphics\Tiles\MailTil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63" y="1797064"/>
              <a:ext cx="1862202" cy="889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C:\MOC\Graphics\Tiles\NumericBad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63" y="3897068"/>
              <a:ext cx="1862202" cy="889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C:\MOC\Graphics\Tiles\StoreTil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63" y="2847066"/>
              <a:ext cx="1862202" cy="889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/>
            <p:cNvSpPr/>
            <p:nvPr/>
          </p:nvSpPr>
          <p:spPr bwMode="auto">
            <a:xfrm>
              <a:off x="2265104" y="2490268"/>
              <a:ext cx="212906" cy="21290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182880" bIns="45720" numCol="1" rtl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2265104" y="3542979"/>
              <a:ext cx="212906" cy="21290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182880" bIns="45720" numCol="1" rtl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230958" y="4594635"/>
              <a:ext cx="212906" cy="21290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182880" bIns="45720" numCol="1" rtl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2223370" y="5638637"/>
              <a:ext cx="212906" cy="212906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182880" bIns="45720" numCol="1" rtl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692672" y="1564000"/>
              <a:ext cx="0" cy="4512687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pic>
        <p:nvPicPr>
          <p:cNvPr id="18" name="Picture 17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20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084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Creating  a Badge Notification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en-US" sz="2000" dirty="0" err="1"/>
              <a:t>badgeXml</a:t>
            </a:r>
            <a:r>
              <a:rPr lang="en-US" sz="2000" dirty="0"/>
              <a:t> = </a:t>
            </a:r>
            <a:r>
              <a:rPr lang="en-US" sz="2000" dirty="0" err="1"/>
              <a:t>Notifications.BadgeUpdateManager.getTemplateContent</a:t>
            </a:r>
            <a:r>
              <a:rPr lang="en-US" sz="2000" dirty="0"/>
              <a:t>(</a:t>
            </a:r>
            <a:r>
              <a:rPr lang="en-US" sz="2000" dirty="0" err="1"/>
              <a:t>Notifications.BadgeTemplateType.badge</a:t>
            </a:r>
            <a:r>
              <a:rPr lang="en-US" sz="2000" dirty="0"/>
              <a:t> Number</a:t>
            </a:r>
            <a:r>
              <a:rPr lang="en-US" sz="2000" dirty="0" smtClean="0"/>
              <a:t>); </a:t>
            </a: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en-US" sz="2000" dirty="0" err="1"/>
              <a:t>badgeAttributes</a:t>
            </a:r>
            <a:r>
              <a:rPr lang="en-US" sz="2000" dirty="0"/>
              <a:t> = </a:t>
            </a:r>
            <a:r>
              <a:rPr lang="en-US" sz="2000" dirty="0" err="1"/>
              <a:t>badgeXml.getElementsByTagName</a:t>
            </a:r>
            <a:r>
              <a:rPr lang="en-US" sz="2000" dirty="0"/>
              <a:t>("badge"); </a:t>
            </a:r>
          </a:p>
          <a:p>
            <a:pPr marL="0" indent="0">
              <a:buNone/>
            </a:pPr>
            <a:r>
              <a:rPr lang="en-US" sz="2000" dirty="0" err="1"/>
              <a:t>badgeAttributes</a:t>
            </a:r>
            <a:r>
              <a:rPr lang="en-US" sz="2000" dirty="0"/>
              <a:t>[0].</a:t>
            </a:r>
            <a:r>
              <a:rPr lang="en-US" sz="2000" dirty="0" err="1"/>
              <a:t>setAttribute</a:t>
            </a:r>
            <a:r>
              <a:rPr lang="en-US" sz="2000" dirty="0"/>
              <a:t>("value", "58"); </a:t>
            </a:r>
          </a:p>
          <a:p>
            <a:pPr marL="0" indent="0">
              <a:buNone/>
            </a:pPr>
            <a:r>
              <a:rPr lang="en-US" sz="2000" dirty="0"/>
              <a:t>// Create a badge notification from the XML content. </a:t>
            </a:r>
          </a:p>
          <a:p>
            <a:pPr marL="0" indent="0">
              <a:buNone/>
            </a:pPr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en-US" sz="2000" dirty="0" err="1"/>
              <a:t>badgeNotification</a:t>
            </a:r>
            <a:r>
              <a:rPr lang="en-US" sz="2000" dirty="0"/>
              <a:t> = new </a:t>
            </a:r>
            <a:r>
              <a:rPr lang="en-US" sz="2000" dirty="0" err="1"/>
              <a:t>Notifications.BadgeNotification</a:t>
            </a:r>
            <a:r>
              <a:rPr lang="en-US" sz="2000" dirty="0"/>
              <a:t>(</a:t>
            </a:r>
            <a:r>
              <a:rPr lang="en-US" sz="2000" dirty="0" err="1"/>
              <a:t>badgeXml</a:t>
            </a:r>
            <a:r>
              <a:rPr lang="en-US" sz="2000" dirty="0"/>
              <a:t>); </a:t>
            </a:r>
          </a:p>
          <a:p>
            <a:pPr marL="0" indent="0">
              <a:buNone/>
            </a:pPr>
            <a:r>
              <a:rPr lang="en-US" sz="2000" dirty="0"/>
              <a:t>// Send the badge notification to the app's tile. </a:t>
            </a:r>
          </a:p>
          <a:p>
            <a:pPr marL="0" indent="0">
              <a:buNone/>
            </a:pPr>
            <a:r>
              <a:rPr lang="en-US" sz="2000" dirty="0"/>
              <a:t>Notifications.BadgeUpdateManager.createBadgeUpdaterForApplication().update(</a:t>
            </a:r>
            <a:r>
              <a:rPr lang="en-US" sz="2000" dirty="0" err="1"/>
              <a:t>badgeNotificat</a:t>
            </a:r>
            <a:r>
              <a:rPr lang="en-US" sz="2000" dirty="0"/>
              <a:t> ion); 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37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61560"/>
          </a:xfrm>
        </p:spPr>
        <p:txBody>
          <a:bodyPr/>
          <a:lstStyle/>
          <a:p>
            <a:r>
              <a:rPr lang="en-US" dirty="0" smtClean="0"/>
              <a:t>Implementing  Tiles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381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Application  UI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85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 the application UI section to customize basic visual features of the app</a:t>
            </a:r>
          </a:p>
          <a:p>
            <a:pPr lvl="1"/>
            <a:r>
              <a:rPr lang="en-US" sz="2000" dirty="0" smtClean="0"/>
              <a:t>Basic information</a:t>
            </a:r>
          </a:p>
          <a:p>
            <a:pPr lvl="2"/>
            <a:r>
              <a:rPr lang="en-US" sz="1800" dirty="0" smtClean="0"/>
              <a:t>Display name, description, language</a:t>
            </a:r>
          </a:p>
          <a:p>
            <a:pPr lvl="1"/>
            <a:r>
              <a:rPr lang="en-US" sz="2000" dirty="0" smtClean="0"/>
              <a:t>Tile</a:t>
            </a:r>
          </a:p>
          <a:p>
            <a:pPr lvl="2"/>
            <a:r>
              <a:rPr lang="en-US" sz="1800" dirty="0" smtClean="0"/>
              <a:t>Background images for three tile sizes</a:t>
            </a:r>
          </a:p>
          <a:p>
            <a:pPr lvl="2"/>
            <a:r>
              <a:rPr lang="en-US" sz="1800" dirty="0" smtClean="0"/>
              <a:t>Background color</a:t>
            </a:r>
          </a:p>
          <a:p>
            <a:pPr lvl="1"/>
            <a:r>
              <a:rPr lang="en-US" sz="2000" dirty="0" smtClean="0"/>
              <a:t>Notifications</a:t>
            </a:r>
          </a:p>
          <a:p>
            <a:pPr lvl="2"/>
            <a:r>
              <a:rPr lang="en-US" sz="1800" dirty="0" smtClean="0"/>
              <a:t>Toasts, lock screen notifications</a:t>
            </a:r>
          </a:p>
          <a:p>
            <a:pPr lvl="1"/>
            <a:r>
              <a:rPr lang="en-US" sz="2000" dirty="0" smtClean="0"/>
              <a:t>Splash screen</a:t>
            </a:r>
          </a:p>
          <a:p>
            <a:pPr lvl="2"/>
            <a:r>
              <a:rPr lang="en-US" sz="1800" dirty="0" smtClean="0"/>
              <a:t>Image file or image resource</a:t>
            </a:r>
          </a:p>
          <a:p>
            <a:pPr lvl="2"/>
            <a:r>
              <a:rPr lang="en-US" sz="1800" dirty="0" smtClean="0"/>
              <a:t>Background color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41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Today’s  Content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32960"/>
          </a:xfrm>
        </p:spPr>
        <p:txBody>
          <a:bodyPr/>
          <a:lstStyle/>
          <a:p>
            <a:r>
              <a:rPr lang="en-US" dirty="0" smtClean="0"/>
              <a:t>Charms and Contracts
The Search Contract
The Share Contract</a:t>
            </a:r>
          </a:p>
          <a:p>
            <a:r>
              <a:rPr lang="en-US" dirty="0" smtClean="0"/>
              <a:t>Tiles</a:t>
            </a:r>
          </a:p>
          <a:p>
            <a:r>
              <a:rPr lang="en-US" dirty="0" smtClean="0"/>
              <a:t>Badge Notifications</a:t>
            </a:r>
          </a:p>
          <a:p>
            <a:r>
              <a:rPr lang="en-US" dirty="0" smtClean="0"/>
              <a:t>Configuring for Deployment</a:t>
            </a:r>
          </a:p>
          <a:p>
            <a:r>
              <a:rPr lang="en-US" dirty="0" smtClean="0"/>
              <a:t>Deploying to the Windows Store</a:t>
            </a:r>
          </a:p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7620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247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85360"/>
          </a:xfrm>
        </p:spPr>
        <p:txBody>
          <a:bodyPr/>
          <a:lstStyle/>
          <a:p>
            <a:r>
              <a:rPr lang="en-US" dirty="0" smtClean="0"/>
              <a:t>Application UI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33415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Capabilities Section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Capabilities section defines which system features or devices Windows allows your app to use</a:t>
            </a:r>
          </a:p>
          <a:p>
            <a:pPr lvl="1"/>
            <a:r>
              <a:rPr lang="en-US" sz="2000" dirty="0" smtClean="0"/>
              <a:t>Internet (client, client and server)</a:t>
            </a:r>
          </a:p>
          <a:p>
            <a:pPr lvl="1"/>
            <a:r>
              <a:rPr lang="en-US" sz="2000" dirty="0" smtClean="0"/>
              <a:t>User’s documents, pictures, music, and video libraries</a:t>
            </a:r>
          </a:p>
          <a:p>
            <a:pPr lvl="1"/>
            <a:r>
              <a:rPr lang="en-US" sz="2000" dirty="0" smtClean="0"/>
              <a:t>Webcam and microphone</a:t>
            </a:r>
          </a:p>
          <a:p>
            <a:pPr lvl="1"/>
            <a:r>
              <a:rPr lang="en-US" sz="2000" dirty="0" smtClean="0"/>
              <a:t>Location information</a:t>
            </a:r>
          </a:p>
          <a:p>
            <a:pPr lvl="1"/>
            <a:r>
              <a:rPr lang="en-US" sz="2000" dirty="0" smtClean="0"/>
              <a:t>Removable storage</a:t>
            </a:r>
          </a:p>
          <a:p>
            <a:r>
              <a:rPr lang="en-US" sz="2400" dirty="0" smtClean="0"/>
              <a:t>Check </a:t>
            </a:r>
            <a:r>
              <a:rPr lang="en-US" sz="2400" i="1" dirty="0" smtClean="0"/>
              <a:t>only</a:t>
            </a:r>
            <a:r>
              <a:rPr lang="en-US" sz="2400" dirty="0" smtClean="0"/>
              <a:t> capabilities that your app requires</a:t>
            </a:r>
          </a:p>
          <a:p>
            <a:r>
              <a:rPr lang="en-US" sz="2400" dirty="0" smtClean="0"/>
              <a:t>Special capabilities are available only to apps published under company accounts</a:t>
            </a:r>
          </a:p>
          <a:p>
            <a:r>
              <a:rPr lang="en-US" sz="2400" dirty="0" smtClean="0"/>
              <a:t>General capabilities are available to every account</a:t>
            </a:r>
          </a:p>
          <a:p>
            <a:endParaRPr lang="en-US" sz="24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217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Declarations Section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34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Declarations section defines specific functionalities that your app provides</a:t>
            </a:r>
          </a:p>
          <a:p>
            <a:pPr lvl="1"/>
            <a:r>
              <a:rPr lang="en-US" sz="2000" dirty="0" smtClean="0"/>
              <a:t>Contracts are functionalities that your app declares it provides when interacting with other apps</a:t>
            </a:r>
          </a:p>
          <a:p>
            <a:pPr lvl="2"/>
            <a:r>
              <a:rPr lang="en-US" sz="1800" dirty="0" smtClean="0"/>
              <a:t>Cached file updater, file open picker, file save picker, search, share target</a:t>
            </a:r>
          </a:p>
          <a:p>
            <a:pPr lvl="1"/>
            <a:r>
              <a:rPr lang="en-US" sz="2000" dirty="0" smtClean="0"/>
              <a:t>Extensions are functionalities that your app declares it provides when interacting with Windows</a:t>
            </a:r>
          </a:p>
          <a:p>
            <a:pPr lvl="2"/>
            <a:r>
              <a:rPr lang="en-US" sz="1800" dirty="0" smtClean="0"/>
              <a:t>AutoPlay, camera settings, contact picker, game explorer, and more</a:t>
            </a:r>
          </a:p>
          <a:p>
            <a:pPr lvl="1"/>
            <a:r>
              <a:rPr lang="en-US" sz="2000" dirty="0" smtClean="0"/>
              <a:t>Declarations have properties that describe their use by the app</a:t>
            </a:r>
          </a:p>
          <a:p>
            <a:pPr lvl="2"/>
            <a:r>
              <a:rPr lang="en-US" sz="1800" dirty="0" smtClean="0"/>
              <a:t>Some are required for the project to build</a:t>
            </a:r>
          </a:p>
          <a:p>
            <a:endParaRPr lang="en-US" sz="24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304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Packaging Section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Packaging section lets you specify the identity of the app</a:t>
            </a:r>
          </a:p>
          <a:p>
            <a:pPr lvl="1"/>
            <a:r>
              <a:rPr lang="en-US" dirty="0" smtClean="0"/>
              <a:t>Name and display name</a:t>
            </a:r>
          </a:p>
          <a:p>
            <a:pPr lvl="1"/>
            <a:r>
              <a:rPr lang="en-US" dirty="0" smtClean="0"/>
              <a:t>Store logo</a:t>
            </a:r>
          </a:p>
          <a:p>
            <a:pPr lvl="2"/>
            <a:r>
              <a:rPr lang="en-US" dirty="0" smtClean="0"/>
              <a:t>Represents the app in the Windows Store</a:t>
            </a:r>
          </a:p>
          <a:p>
            <a:pPr lvl="1"/>
            <a:r>
              <a:rPr lang="en-US" dirty="0" smtClean="0"/>
              <a:t>Version</a:t>
            </a:r>
          </a:p>
          <a:p>
            <a:pPr lvl="2"/>
            <a:r>
              <a:rPr lang="en-US" dirty="0" smtClean="0"/>
              <a:t>[Major].[Minor].[Build].[Revision]</a:t>
            </a:r>
          </a:p>
          <a:p>
            <a:pPr lvl="1"/>
            <a:r>
              <a:rPr lang="en-US" dirty="0" smtClean="0"/>
              <a:t>Certificate</a:t>
            </a:r>
          </a:p>
          <a:p>
            <a:pPr lvl="2"/>
            <a:r>
              <a:rPr lang="en-US" dirty="0" smtClean="0"/>
              <a:t>Test certificate automatically generated by Visual Studio</a:t>
            </a:r>
          </a:p>
          <a:p>
            <a:pPr lvl="2"/>
            <a:r>
              <a:rPr lang="en-US" dirty="0" smtClean="0"/>
              <a:t>Store certificate generated when packages are created for upload to the store</a:t>
            </a:r>
          </a:p>
          <a:p>
            <a:pPr lvl="1"/>
            <a:r>
              <a:rPr lang="en-US" dirty="0" smtClean="0"/>
              <a:t>Publisher display name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19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Demo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85360"/>
          </a:xfrm>
        </p:spPr>
        <p:txBody>
          <a:bodyPr/>
          <a:lstStyle/>
          <a:p>
            <a:r>
              <a:rPr lang="en-US" dirty="0" smtClean="0"/>
              <a:t>Capabilities</a:t>
            </a:r>
          </a:p>
          <a:p>
            <a:r>
              <a:rPr lang="en-US" dirty="0" smtClean="0"/>
              <a:t>Declaration</a:t>
            </a:r>
          </a:p>
          <a:p>
            <a:r>
              <a:rPr lang="en-US" dirty="0" smtClean="0"/>
              <a:t>Packaging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336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Windows Store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Submitting apps to the Windows Store requires a Windows Store developer account</a:t>
            </a:r>
          </a:p>
          <a:p>
            <a:pPr lvl="1"/>
            <a:r>
              <a:rPr lang="en-US" sz="2000" dirty="0" smtClean="0"/>
              <a:t>Annual payment required to remain active</a:t>
            </a:r>
          </a:p>
          <a:p>
            <a:pPr lvl="1"/>
            <a:r>
              <a:rPr lang="en-US" sz="2000" dirty="0" smtClean="0"/>
              <a:t>Linked with a Microsoft account</a:t>
            </a:r>
          </a:p>
          <a:p>
            <a:pPr lvl="1"/>
            <a:r>
              <a:rPr lang="en-US" sz="2000" dirty="0" smtClean="0"/>
              <a:t>Two kinds of developer accounts</a:t>
            </a:r>
          </a:p>
          <a:p>
            <a:pPr lvl="2"/>
            <a:r>
              <a:rPr lang="en-US" sz="1800" dirty="0" smtClean="0"/>
              <a:t>Individual</a:t>
            </a:r>
          </a:p>
          <a:p>
            <a:pPr lvl="2"/>
            <a:r>
              <a:rPr lang="en-US" sz="1800" dirty="0" smtClean="0"/>
              <a:t>Company</a:t>
            </a:r>
          </a:p>
          <a:p>
            <a:r>
              <a:rPr lang="en-US" sz="2400" dirty="0" smtClean="0"/>
              <a:t>Manage your store account and app submissions on the dashboard</a:t>
            </a:r>
          </a:p>
          <a:p>
            <a:pPr lvl="1"/>
            <a:r>
              <a:rPr lang="en-US" sz="2000" dirty="0" smtClean="0"/>
              <a:t>Update your developer profile, submit apps, view and edit apps in progress, view and update apps in the store, explore store trends, and view a financial summary</a:t>
            </a:r>
            <a:endParaRPr lang="en-US" sz="20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1058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The Publishing/Certification Process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the Windows Store dashboard to submit apps for certification and publishing</a:t>
            </a:r>
          </a:p>
          <a:p>
            <a:pPr lvl="1"/>
            <a:r>
              <a:rPr lang="en-US" dirty="0" smtClean="0"/>
              <a:t>Complete all parts of the submission: app name, selling details, advanced features, age rating	 and rating certificates, cryptography, packages, description, and notes to testers</a:t>
            </a:r>
          </a:p>
          <a:p>
            <a:r>
              <a:rPr lang="en-US" dirty="0" smtClean="0"/>
              <a:t>Before submitting an app for certification</a:t>
            </a:r>
          </a:p>
          <a:p>
            <a:pPr lvl="1"/>
            <a:r>
              <a:rPr lang="en-US" dirty="0" smtClean="0"/>
              <a:t>Make sure that the app meets all requirements for a Windows Store app</a:t>
            </a:r>
          </a:p>
          <a:p>
            <a:pPr lvl="1"/>
            <a:r>
              <a:rPr lang="en-US" dirty="0" smtClean="0"/>
              <a:t>Check technical compliance by using the Windows app Certification Kit</a:t>
            </a:r>
          </a:p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828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Store Certification Requirements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Windows Store apps must meet some minimum requirements to be accepted for publishing</a:t>
            </a:r>
          </a:p>
          <a:p>
            <a:r>
              <a:rPr lang="en-US" sz="2400" dirty="0" smtClean="0"/>
              <a:t>Generally, apps must:</a:t>
            </a:r>
          </a:p>
          <a:p>
            <a:pPr lvl="1"/>
            <a:r>
              <a:rPr lang="en-US" sz="2000" dirty="0" smtClean="0"/>
              <a:t>Provide value to the customer</a:t>
            </a:r>
          </a:p>
          <a:p>
            <a:pPr lvl="1"/>
            <a:r>
              <a:rPr lang="en-US" sz="2000" dirty="0" smtClean="0"/>
              <a:t>Be more than just ads or websites</a:t>
            </a:r>
          </a:p>
          <a:p>
            <a:pPr lvl="1"/>
            <a:r>
              <a:rPr lang="en-US" sz="2000" dirty="0" smtClean="0"/>
              <a:t>Behave predictably</a:t>
            </a:r>
          </a:p>
          <a:p>
            <a:pPr lvl="1"/>
            <a:r>
              <a:rPr lang="en-US" sz="2000" dirty="0" smtClean="0"/>
              <a:t>Put the customer in control</a:t>
            </a:r>
          </a:p>
          <a:p>
            <a:pPr lvl="1"/>
            <a:r>
              <a:rPr lang="en-US" sz="2000" dirty="0" smtClean="0"/>
              <a:t>Be appropriate for a global audience</a:t>
            </a:r>
          </a:p>
          <a:p>
            <a:pPr lvl="1"/>
            <a:r>
              <a:rPr lang="en-US" sz="2000" dirty="0" smtClean="0"/>
              <a:t>Be easily identified and understood</a:t>
            </a:r>
          </a:p>
          <a:p>
            <a:r>
              <a:rPr lang="en-US" sz="2400" dirty="0" smtClean="0"/>
              <a:t>This is an incomplete list. Not meeting any requirement will result in certification failure.</a:t>
            </a:r>
          </a:p>
          <a:p>
            <a:endParaRPr lang="en-US" sz="24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386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Store Tools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Visual Studio provides store tools to help with app publishing</a:t>
            </a:r>
          </a:p>
          <a:p>
            <a:pPr lvl="1"/>
            <a:r>
              <a:rPr lang="en-US" dirty="0" smtClean="0"/>
              <a:t>Found on the </a:t>
            </a:r>
            <a:r>
              <a:rPr lang="en-US" b="1" dirty="0" smtClean="0"/>
              <a:t>STORE</a:t>
            </a:r>
            <a:r>
              <a:rPr lang="en-US" dirty="0" smtClean="0"/>
              <a:t> menu or by right-clicking a project and selecting the </a:t>
            </a:r>
            <a:r>
              <a:rPr lang="en-US" b="1" dirty="0" smtClean="0"/>
              <a:t>Store</a:t>
            </a:r>
            <a:r>
              <a:rPr lang="en-US" dirty="0" smtClean="0"/>
              <a:t> submenu</a:t>
            </a:r>
          </a:p>
          <a:p>
            <a:pPr lvl="1"/>
            <a:r>
              <a:rPr lang="en-US" dirty="0" smtClean="0"/>
              <a:t>Most important options are </a:t>
            </a:r>
            <a:r>
              <a:rPr lang="en-US" b="1" dirty="0" smtClean="0"/>
              <a:t>Associate App with the Store</a:t>
            </a:r>
            <a:r>
              <a:rPr lang="en-US" dirty="0" smtClean="0"/>
              <a:t> and </a:t>
            </a:r>
            <a:r>
              <a:rPr lang="en-US" b="1" dirty="0" smtClean="0"/>
              <a:t>Create App Packages</a:t>
            </a:r>
            <a:endParaRPr lang="en-US" dirty="0" smtClean="0"/>
          </a:p>
          <a:p>
            <a:pPr lvl="2"/>
            <a:r>
              <a:rPr lang="en-US" dirty="0" smtClean="0"/>
              <a:t>Associating an app with the store links the project on a development computer with the store’s app submission</a:t>
            </a:r>
          </a:p>
          <a:p>
            <a:pPr lvl="2"/>
            <a:r>
              <a:rPr lang="en-US" dirty="0" smtClean="0"/>
              <a:t>The app package is the .</a:t>
            </a:r>
            <a:r>
              <a:rPr lang="en-US" dirty="0" err="1" smtClean="0"/>
              <a:t>appxupload</a:t>
            </a:r>
            <a:r>
              <a:rPr lang="en-US" dirty="0" smtClean="0"/>
              <a:t> file that has the correct certificate so that you can upload to the store</a:t>
            </a:r>
          </a:p>
          <a:p>
            <a:pPr lvl="1"/>
            <a:r>
              <a:rPr lang="en-US" dirty="0" smtClean="0"/>
              <a:t>Other options help with your developer account, reserving app names, capturing screen shots, and uploading packages to the store</a:t>
            </a:r>
          </a:p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40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Submitting an app </a:t>
            </a:r>
            <a:br>
              <a:rPr lang="en-US" sz="2400" dirty="0" smtClean="0"/>
            </a:br>
            <a:r>
              <a:rPr lang="en-US" sz="2400" dirty="0" smtClean="0"/>
              <a:t>to the Windows Store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Manage your app submissions from the Windows Store Dashboard:</a:t>
            </a:r>
          </a:p>
          <a:p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000" y="1981200"/>
            <a:ext cx="7700121" cy="433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7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79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26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Charms</a:t>
            </a:r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458789" y="917304"/>
            <a:ext cx="7523162" cy="537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Windows 8 has five charms:</a:t>
            </a: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8788" marR="0" lvl="1" indent="-1698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Search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: Look for files, settings, and apps on the computer, as well as search within apps</a:t>
            </a:r>
          </a:p>
          <a:p>
            <a:pPr marL="458788" marR="0" lvl="1" indent="-1698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Share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: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Share content between apps</a:t>
            </a:r>
          </a:p>
          <a:p>
            <a:pPr lvl="1"/>
            <a:r>
              <a:rPr lang="en-US" b="1" kern="0" dirty="0">
                <a:solidFill>
                  <a:srgbClr val="000000"/>
                </a:solidFill>
              </a:rPr>
              <a:t>Start</a:t>
            </a:r>
            <a:r>
              <a:rPr lang="en-US" kern="0" dirty="0">
                <a:solidFill>
                  <a:srgbClr val="000000"/>
                </a:solidFill>
              </a:rPr>
              <a:t>: Suspends active app and displays the Start screen</a:t>
            </a:r>
            <a:endParaRPr lang="en-US" b="1" kern="0" dirty="0">
              <a:solidFill>
                <a:srgbClr val="000000"/>
              </a:solidFill>
            </a:endParaRPr>
          </a:p>
          <a:p>
            <a:pPr marL="458788" marR="0" lvl="1" indent="-1698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Devices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: Send data and documents to external devices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8788" marR="0" lvl="1" indent="-1698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Settings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: View app information and change preferences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000" y="1066800"/>
            <a:ext cx="814507" cy="5370061"/>
          </a:xfrm>
          <a:prstGeom prst="rect">
            <a:avLst/>
          </a:prstGeom>
        </p:spPr>
      </p:pic>
      <p:pic>
        <p:nvPicPr>
          <p:cNvPr id="7" name="Picture 6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9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491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Submitting an App: App Name</a:t>
            </a:r>
            <a:endParaRPr lang="en-US" sz="2400" dirty="0"/>
          </a:p>
        </p:txBody>
      </p:sp>
      <p:pic>
        <p:nvPicPr>
          <p:cNvPr id="4" name="Content Placeholder 2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000" y="990600"/>
            <a:ext cx="7432870" cy="570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7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79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Submitting an App</a:t>
            </a:r>
            <a:br>
              <a:rPr lang="en-US" sz="2400" dirty="0" smtClean="0"/>
            </a:br>
            <a:r>
              <a:rPr lang="en-US" sz="2400" dirty="0" smtClean="0"/>
              <a:t>Selling Details</a:t>
            </a:r>
            <a:endParaRPr lang="en-US" sz="2400" dirty="0"/>
          </a:p>
        </p:txBody>
      </p:sp>
      <p:pic>
        <p:nvPicPr>
          <p:cNvPr id="5" name="Content Placeholder 1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90600" y="1143000"/>
            <a:ext cx="7095338" cy="557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7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62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Submitting an App</a:t>
            </a:r>
            <a:br>
              <a:rPr lang="en-US" sz="2000" dirty="0" smtClean="0"/>
            </a:br>
            <a:r>
              <a:rPr lang="en-US" sz="2000" dirty="0" smtClean="0"/>
              <a:t>Advanced Features</a:t>
            </a:r>
            <a:endParaRPr lang="en-US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1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" y="1143000"/>
            <a:ext cx="7919513" cy="560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7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48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734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Submitting an App</a:t>
            </a:r>
            <a:br>
              <a:rPr lang="en-US" sz="2000" dirty="0" smtClean="0"/>
            </a:br>
            <a:r>
              <a:rPr lang="en-US" sz="2000" dirty="0" smtClean="0"/>
              <a:t>Age Rating and Rating Certificates</a:t>
            </a:r>
            <a:endParaRPr lang="en-US" sz="2000" dirty="0"/>
          </a:p>
        </p:txBody>
      </p:sp>
      <p:pic>
        <p:nvPicPr>
          <p:cNvPr id="4" name="Content Placeholder 1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52600" y="1219200"/>
            <a:ext cx="5781694" cy="535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7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88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97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Submitting an App</a:t>
            </a:r>
            <a:br>
              <a:rPr lang="en-US" sz="2400" dirty="0" smtClean="0"/>
            </a:br>
            <a:r>
              <a:rPr lang="en-US" sz="2400" dirty="0" smtClean="0"/>
              <a:t>Cryptography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553200"/>
            <a:ext cx="2895600" cy="304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1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89514" y="1219199"/>
            <a:ext cx="5933327" cy="543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7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995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8193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Submitting an App</a:t>
            </a:r>
            <a:br>
              <a:rPr lang="en-US" sz="2400" dirty="0" smtClean="0"/>
            </a:br>
            <a:r>
              <a:rPr lang="en-US" sz="2400" dirty="0" smtClean="0"/>
              <a:t>Packages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1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1000" y="1295400"/>
            <a:ext cx="8526954" cy="458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7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863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Submitting an App</a:t>
            </a:r>
            <a:br>
              <a:rPr lang="en-US" sz="2400" dirty="0" smtClean="0"/>
            </a:br>
            <a:r>
              <a:rPr lang="en-US" sz="2400" dirty="0" smtClean="0"/>
              <a:t>Description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1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07914" y="1129326"/>
            <a:ext cx="4328173" cy="531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7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15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Submitting an App</a:t>
            </a:r>
            <a:br>
              <a:rPr lang="en-US" sz="2400" dirty="0" smtClean="0"/>
            </a:br>
            <a:r>
              <a:rPr lang="en-US" sz="2400" dirty="0" smtClean="0"/>
              <a:t>Notes to Testers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Content Placeholder 1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4800" y="1447800"/>
            <a:ext cx="8543491" cy="474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7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824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Windows 8 Enterprise</a:t>
            </a:r>
            <a:br>
              <a:rPr lang="en-US" sz="2400" dirty="0" smtClean="0"/>
            </a:br>
            <a:r>
              <a:rPr lang="en-US" sz="2400" dirty="0" smtClean="0"/>
              <a:t>App Deployment</a:t>
            </a: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458788" y="1371599"/>
            <a:ext cx="8119156" cy="479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Enterprise app deployment means deploying apps within an organization instead of to the general public</a:t>
            </a:r>
          </a:p>
          <a:p>
            <a:r>
              <a:rPr lang="en-US" sz="2400" dirty="0" smtClean="0"/>
              <a:t>Enterprise apps should:</a:t>
            </a:r>
          </a:p>
          <a:p>
            <a:pPr lvl="1"/>
            <a:r>
              <a:rPr lang="en-US" sz="2000" dirty="0" smtClean="0"/>
              <a:t>Pass WACK tests</a:t>
            </a:r>
          </a:p>
          <a:p>
            <a:pPr lvl="1"/>
            <a:r>
              <a:rPr lang="en-US" sz="2000" dirty="0" smtClean="0"/>
              <a:t>Have correct manifests</a:t>
            </a:r>
          </a:p>
          <a:p>
            <a:pPr lvl="1"/>
            <a:r>
              <a:rPr lang="en-US" sz="2000" dirty="0" smtClean="0"/>
              <a:t>Be certified</a:t>
            </a:r>
          </a:p>
          <a:p>
            <a:pPr lvl="1"/>
            <a:r>
              <a:rPr lang="en-US" sz="2000" dirty="0" smtClean="0"/>
              <a:t>Meet your organization’s software requirements</a:t>
            </a:r>
          </a:p>
          <a:p>
            <a:r>
              <a:rPr lang="en-US" sz="2400" dirty="0" smtClean="0"/>
              <a:t>The certificate must come from a certification authority trusted by the target computers</a:t>
            </a:r>
          </a:p>
          <a:p>
            <a:r>
              <a:rPr lang="en-US" sz="2400" dirty="0" smtClean="0"/>
              <a:t>Target computers must enable side-loading</a:t>
            </a:r>
          </a:p>
        </p:txBody>
      </p:sp>
      <p:pic>
        <p:nvPicPr>
          <p:cNvPr id="5" name="Picture 4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7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3408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Upcoming Webinars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076"/>
            <a:ext cx="8229600" cy="468788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Free </a:t>
            </a:r>
            <a:r>
              <a:rPr lang="en-US" sz="1800" dirty="0" smtClean="0"/>
              <a:t>Webinar: Windows 8 Development - HTML5 with Live Demo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Free Webinar: Windows Server 2012 DHCP &amp; Data Duplication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Webinar: Windows 8 HTML5 Apps with Azure </a:t>
            </a:r>
            <a:r>
              <a:rPr lang="en-US" sz="1800" dirty="0" err="1" smtClean="0"/>
              <a:t>Backends</a:t>
            </a:r>
            <a:r>
              <a:rPr lang="en-US" sz="1800" dirty="0" smtClean="0"/>
              <a:t> | Live Demo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Free Webinar: Windows Server 2012 and Windows 8: Better Together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Free Webinar: Java 7 Certification | JDBC &amp; Related Design </a:t>
            </a:r>
            <a:r>
              <a:rPr lang="en-US" sz="1800" dirty="0" smtClean="0"/>
              <a:t>Pattern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Free Webinar: Transition | Microsoft Office 2003 to Office 2010 | Outlook &amp; </a:t>
            </a:r>
            <a:r>
              <a:rPr lang="en-US" sz="1800" dirty="0" smtClean="0"/>
              <a:t>Access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Free Webinar: Microsoft Dynamics CRM | A New Way to Work Together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Sign up for free at: </a:t>
            </a:r>
            <a:r>
              <a:rPr lang="en-US" sz="1800" dirty="0" smtClean="0">
                <a:hlinkClick r:id="rId2"/>
              </a:rPr>
              <a:t>www.netcomlearning.com/webinars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5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498385" cy="70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52400"/>
            <a:ext cx="940443" cy="990600"/>
          </a:xfrm>
          <a:prstGeom prst="rect">
            <a:avLst/>
          </a:prstGeom>
          <a:noFill/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Contracts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Windows 8 contract is an agreement between the app and Windows</a:t>
            </a:r>
          </a:p>
          <a:p>
            <a:pPr lvl="1"/>
            <a:r>
              <a:rPr lang="en-US" dirty="0" smtClean="0"/>
              <a:t>Apps that implement contracts make use of operating system support</a:t>
            </a:r>
          </a:p>
          <a:p>
            <a:r>
              <a:rPr lang="en-US" dirty="0" smtClean="0"/>
              <a:t>Contracts are declared in the app manifest, </a:t>
            </a:r>
            <a:r>
              <a:rPr lang="en-US" b="1" dirty="0" err="1" smtClean="0"/>
              <a:t>Package.appxmanifest</a:t>
            </a:r>
            <a:endParaRPr lang="en-US" b="1" dirty="0" smtClean="0"/>
          </a:p>
          <a:p>
            <a:r>
              <a:rPr lang="en-US" dirty="0" smtClean="0"/>
              <a:t>Simplifies interactions between apps</a:t>
            </a:r>
          </a:p>
          <a:p>
            <a:pPr lvl="1"/>
            <a:r>
              <a:rPr lang="en-US" dirty="0" smtClean="0"/>
              <a:t>Abstracts the implementation details of other apps</a:t>
            </a:r>
          </a:p>
          <a:p>
            <a:pPr lvl="1"/>
            <a:r>
              <a:rPr lang="en-US" dirty="0" smtClean="0"/>
              <a:t>Reduces the number of integration scenarios</a:t>
            </a:r>
          </a:p>
          <a:p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167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293"/>
            <a:ext cx="8229600" cy="63976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2397E2"/>
                </a:solidFill>
                <a:latin typeface="Arial"/>
                <a:ea typeface="+mn-ea"/>
                <a:cs typeface="Arial"/>
              </a:rPr>
              <a:t>MCSD: Windows Store Apps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1"/>
            <a:ext cx="1434860" cy="67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52400" y="6093827"/>
            <a:ext cx="4280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 smtClean="0"/>
              <a:t>*</a:t>
            </a:r>
            <a:r>
              <a:rPr lang="en-US" sz="1400" i="1" dirty="0" smtClean="0">
                <a:solidFill>
                  <a:srgbClr val="C00000"/>
                </a:solidFill>
              </a:rPr>
              <a:t>Free Second Shot Exam is Back (Expires May 31</a:t>
            </a:r>
            <a:r>
              <a:rPr lang="en-US" sz="1400" i="1" baseline="30000" dirty="0" smtClean="0">
                <a:solidFill>
                  <a:srgbClr val="C00000"/>
                </a:solidFill>
              </a:rPr>
              <a:t>st</a:t>
            </a:r>
            <a:r>
              <a:rPr lang="en-US" sz="1400" i="1" dirty="0" smtClean="0">
                <a:solidFill>
                  <a:srgbClr val="C00000"/>
                </a:solidFill>
              </a:rPr>
              <a:t>, 2013)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5000" t="34938" r="26458" b="23654"/>
          <a:stretch>
            <a:fillRect/>
          </a:stretch>
        </p:blipFill>
        <p:spPr bwMode="auto">
          <a:xfrm>
            <a:off x="796830" y="1226055"/>
            <a:ext cx="7175595" cy="331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rinchen\Desktop\Logos\MCS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5444" y="129093"/>
            <a:ext cx="847269" cy="79483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7610" t="34251" r="30318" b="49670"/>
          <a:stretch>
            <a:fillRect/>
          </a:stretch>
        </p:blipFill>
        <p:spPr bwMode="auto">
          <a:xfrm>
            <a:off x="973594" y="4664579"/>
            <a:ext cx="6398756" cy="123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4451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2397E2"/>
                </a:solidFill>
                <a:latin typeface="Arial"/>
                <a:ea typeface="+mn-ea"/>
                <a:cs typeface="Arial"/>
              </a:rPr>
              <a:t>Upgrade Paths</a:t>
            </a:r>
          </a:p>
        </p:txBody>
      </p:sp>
      <p:pic>
        <p:nvPicPr>
          <p:cNvPr id="4" name="Picture 3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0944"/>
            <a:ext cx="1434860" cy="67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rinchen\Desktop\Logos\MC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5444" y="129093"/>
            <a:ext cx="847269" cy="79483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25573" t="50673" r="28177" b="18654"/>
          <a:stretch>
            <a:fillRect/>
          </a:stretch>
        </p:blipFill>
        <p:spPr bwMode="auto">
          <a:xfrm>
            <a:off x="457200" y="1587070"/>
            <a:ext cx="8382000" cy="301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9972" y="4238625"/>
            <a:ext cx="5037378" cy="48577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2232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MCSD: Windows Store Apps Using C#</a:t>
            </a:r>
            <a:br>
              <a:rPr lang="en-US" sz="2000" dirty="0" smtClean="0"/>
            </a:br>
            <a:r>
              <a:rPr lang="en-US" sz="2000" dirty="0" smtClean="0"/>
              <a:t>Classes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426"/>
            <a:ext cx="8229600" cy="45910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MCSD: Windows Store Apps Using HTML5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20480: Programming in HTML5 with JavaScript and CSS3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20481: Essentials of Developing Windows Store Apps using HTML5 and JavaScript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20482: Advanced Windows Store Apps Development using HTML5 and JavaScript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Upcoming Class: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April </a:t>
            </a:r>
            <a:r>
              <a:rPr lang="en-US" sz="1400" dirty="0" smtClean="0"/>
              <a:t>29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 smtClean="0"/>
              <a:t>in New York City &amp; Live Online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June </a:t>
            </a:r>
            <a:r>
              <a:rPr lang="en-US" sz="1400" dirty="0" smtClean="0"/>
              <a:t>24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</a:t>
            </a:r>
            <a:r>
              <a:rPr lang="en-US" sz="1400" dirty="0" smtClean="0"/>
              <a:t>in New York City &amp; Live Online</a:t>
            </a:r>
            <a:endParaRPr lang="en-US" sz="1400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800" dirty="0" smtClean="0"/>
              <a:t>Locations: </a:t>
            </a:r>
            <a:r>
              <a:rPr lang="en-US" sz="1400" dirty="0" smtClean="0"/>
              <a:t>Attend in-class </a:t>
            </a:r>
            <a:r>
              <a:rPr lang="en-US" sz="1400" dirty="0" smtClean="0">
                <a:solidFill>
                  <a:srgbClr val="C00000"/>
                </a:solidFill>
              </a:rPr>
              <a:t>or</a:t>
            </a:r>
            <a:r>
              <a:rPr lang="en-US" sz="1400" dirty="0" smtClean="0"/>
              <a:t> Live Online Instructor-led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New York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Las Vegas </a:t>
            </a:r>
            <a:r>
              <a:rPr lang="en-US" sz="1400" i="1" dirty="0" smtClean="0">
                <a:solidFill>
                  <a:srgbClr val="C00000"/>
                </a:solidFill>
              </a:rPr>
              <a:t>(All Inclusive Travel Package)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Arlington VA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Philadelphia, PA</a:t>
            </a:r>
            <a:endParaRPr lang="en-US" sz="1400" dirty="0"/>
          </a:p>
        </p:txBody>
      </p:sp>
      <p:pic>
        <p:nvPicPr>
          <p:cNvPr id="5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093"/>
            <a:ext cx="1409700" cy="66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3" descr="C:\Users\rinchen\Desktop\Logos\MC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5444" y="129093"/>
            <a:ext cx="847269" cy="794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95" t="23515" r="9425" b="18193"/>
          <a:stretch>
            <a:fillRect/>
          </a:stretch>
        </p:blipFill>
        <p:spPr>
          <a:xfrm>
            <a:off x="5089585" y="3372928"/>
            <a:ext cx="2941607" cy="612476"/>
          </a:xfrm>
          <a:prstGeom prst="rect">
            <a:avLst/>
          </a:prstGeom>
        </p:spPr>
      </p:pic>
      <p:pic>
        <p:nvPicPr>
          <p:cNvPr id="3" name="Picture 2" descr="m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794" y="1741983"/>
            <a:ext cx="3442673" cy="2434575"/>
          </a:xfrm>
          <a:prstGeom prst="rect">
            <a:avLst/>
          </a:prstGeom>
        </p:spPr>
      </p:pic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9585" y="2093946"/>
            <a:ext cx="3116842" cy="1099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78155"/>
            <a:ext cx="8229600" cy="846796"/>
          </a:xfrm>
        </p:spPr>
        <p:txBody>
          <a:bodyPr/>
          <a:lstStyle/>
          <a:p>
            <a:pPr algn="ctr"/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5166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1-888-5-NETCOM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(563-8266)</a:t>
            </a: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info@netcomlearning.com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 algn="ctr" fontAlgn="base">
              <a:spcBef>
                <a:spcPts val="0"/>
              </a:spcBef>
              <a:spcAft>
                <a:spcPct val="0"/>
              </a:spcAft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www.NetComLearning.com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5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Search Contract</a:t>
            </a:r>
            <a:endParaRPr lang="en-US" sz="2800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565325" y="1290164"/>
            <a:ext cx="3891476" cy="524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Users can search your app from the Search pane if you implement the Search contract</a:t>
            </a:r>
          </a:p>
          <a:p>
            <a:pPr marL="458788" marR="0" lvl="1" indent="-1698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Add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Search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to the list of declarations in the app manifest</a:t>
            </a:r>
          </a:p>
          <a:p>
            <a:pPr marL="288925" marR="0" lvl="1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Apps can provide search query suggestions and result suggestions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6577" y="1317534"/>
            <a:ext cx="3879542" cy="4438459"/>
          </a:xfrm>
          <a:prstGeom prst="rect">
            <a:avLst/>
          </a:prstGeom>
        </p:spPr>
      </p:pic>
      <p:pic>
        <p:nvPicPr>
          <p:cNvPr id="6" name="Picture 5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8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6304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Search Suggestions</a:t>
            </a:r>
            <a:endParaRPr lang="en-US" sz="28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458788" y="1752600"/>
            <a:ext cx="4975657" cy="399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Search suggestions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help users discover what your app has to offer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458788" marR="0" lvl="1" indent="-1698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Search suggestions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are auto-completions of the query</a:t>
            </a:r>
          </a:p>
          <a:p>
            <a:pPr marL="458788" marR="0" lvl="1" indent="-1698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Result suggestions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are direct links to an app page</a:t>
            </a: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Only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the first five suggestions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are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shown in the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search pane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0079" y="1156844"/>
            <a:ext cx="3323248" cy="489496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13600"/>
            <a:ext cx="18716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9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4816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Search Activation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422738" y="1600200"/>
            <a:ext cx="811915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4625" indent="-17462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8788" indent="-169863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54075" indent="-173038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254125" indent="-1651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544638" indent="-168275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0018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4590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9162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373438" indent="-168275" algn="l" rtl="0"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2D4A6D"/>
              </a:buClr>
              <a:buSzPct val="90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The app is chosen from the search pane</a:t>
            </a:r>
          </a:p>
          <a:p>
            <a:pPr marL="458788" marR="0" lvl="1" indent="-1698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This is called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main view activation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because the app is in the foreground</a:t>
            </a: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The app’s constructor is called, but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OnLaunched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is not</a:t>
            </a: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0C0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Add event listener to the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activated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function in your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WinJS.Application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object</a:t>
            </a:r>
          </a:p>
        </p:txBody>
      </p:sp>
      <p:pic>
        <p:nvPicPr>
          <p:cNvPr id="5" name="Picture 4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7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80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 Share Source Contract</a:t>
            </a:r>
            <a:endParaRPr lang="en-US" sz="2800" dirty="0"/>
          </a:p>
        </p:txBody>
      </p:sp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4328" y="1219199"/>
            <a:ext cx="7723457" cy="5333366"/>
            <a:chOff x="459708" y="1149788"/>
            <a:chExt cx="8119156" cy="5606611"/>
          </a:xfrm>
        </p:grpSpPr>
        <p:sp>
          <p:nvSpPr>
            <p:cNvPr id="6" name="Rectangle 5"/>
            <p:cNvSpPr/>
            <p:nvPr/>
          </p:nvSpPr>
          <p:spPr bwMode="auto">
            <a:xfrm>
              <a:off x="6327427" y="2667164"/>
              <a:ext cx="2250517" cy="4089235"/>
            </a:xfrm>
            <a:prstGeom prst="rect">
              <a:avLst/>
            </a:prstGeom>
            <a:solidFill>
              <a:srgbClr val="7CBF33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393567" y="2674546"/>
              <a:ext cx="2250517" cy="4081853"/>
            </a:xfrm>
            <a:prstGeom prst="rect">
              <a:avLst/>
            </a:prstGeom>
            <a:solidFill>
              <a:srgbClr val="7CBF33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59708" y="2674546"/>
              <a:ext cx="2250517" cy="4081853"/>
            </a:xfrm>
            <a:prstGeom prst="rect">
              <a:avLst/>
            </a:prstGeom>
            <a:solidFill>
              <a:srgbClr val="7CBF33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18288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itchFamily="34" charset="0"/>
                <a:ea typeface="+mn-ea"/>
                <a:cs typeface="Segoe UI" pitchFamily="34" charset="0"/>
              </a:endParaRPr>
            </a:p>
          </p:txBody>
        </p:sp>
        <p:sp>
          <p:nvSpPr>
            <p:cNvPr id="9" name="TextBox 29"/>
            <p:cNvSpPr txBox="1"/>
            <p:nvPr/>
          </p:nvSpPr>
          <p:spPr>
            <a:xfrm>
              <a:off x="811941" y="2667164"/>
              <a:ext cx="15540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Source App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0" name="TextBox 30"/>
            <p:cNvSpPr txBox="1"/>
            <p:nvPr/>
          </p:nvSpPr>
          <p:spPr>
            <a:xfrm>
              <a:off x="3745801" y="2670855"/>
              <a:ext cx="15540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Share Broker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1" name="TextBox 31"/>
            <p:cNvSpPr txBox="1"/>
            <p:nvPr/>
          </p:nvSpPr>
          <p:spPr>
            <a:xfrm>
              <a:off x="6675683" y="2674546"/>
              <a:ext cx="15540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Target App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80385" y="3090173"/>
              <a:ext cx="2009157" cy="1431961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Registers </a:t>
              </a:r>
              <a:r>
                <a:rPr kumimoji="0" lang="en-US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DataRequested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event handler with the </a:t>
              </a:r>
              <a:r>
                <a:rPr kumimoji="0" lang="en-US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DataTransferManager</a:t>
              </a:r>
              <a:endPara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80385" y="4622543"/>
              <a:ext cx="2009157" cy="127027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Receives event and fills </a:t>
              </a:r>
              <a:r>
                <a:rPr kumimoji="0" lang="en-US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DataPackage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in event handler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514246" y="3084207"/>
              <a:ext cx="2009157" cy="766987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The user selects “Share.” The active app is sent a </a:t>
              </a:r>
              <a:r>
                <a:rPr kumimoji="0" lang="en-US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DataRequested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event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514241" y="3950520"/>
              <a:ext cx="2009157" cy="571615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Filters list of target apps and </a:t>
              </a: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QuickLinks</a:t>
              </a: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48107" y="5319158"/>
              <a:ext cx="2009157" cy="573657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7200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Processes the contents of </a:t>
              </a:r>
              <a:r>
                <a:rPr kumimoji="0" lang="en-US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DataPackage</a:t>
              </a: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514241" y="4622543"/>
              <a:ext cx="2009157" cy="573657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User selects target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a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pp or </a:t>
              </a: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QuickLink</a:t>
              </a:r>
              <a:endPara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513632" y="5319158"/>
              <a:ext cx="2009157" cy="573657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Activates the target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a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pp in a hosted view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448107" y="6019525"/>
              <a:ext cx="2009157" cy="653553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Reports Complete</a:t>
              </a:r>
            </a:p>
          </p:txBody>
        </p:sp>
        <p:cxnSp>
          <p:nvCxnSpPr>
            <p:cNvPr id="20" name="Elbow Connector 19"/>
            <p:cNvCxnSpPr>
              <a:stCxn id="14" idx="1"/>
              <a:endCxn id="13" idx="3"/>
            </p:cNvCxnSpPr>
            <p:nvPr/>
          </p:nvCxnSpPr>
          <p:spPr bwMode="auto">
            <a:xfrm rot="10800000" flipV="1">
              <a:off x="2589542" y="3467701"/>
              <a:ext cx="924704" cy="1789978"/>
            </a:xfrm>
            <a:prstGeom prst="bentConnector3">
              <a:avLst/>
            </a:prstGeom>
            <a:gradFill rotWithShape="1">
              <a:gsLst>
                <a:gs pos="0">
                  <a:srgbClr val="E4CD9A"/>
                </a:gs>
                <a:gs pos="100000">
                  <a:srgbClr val="EEEFD7"/>
                </a:gs>
              </a:gsLst>
              <a:lin ang="2700000" scaled="1"/>
            </a:gra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Elbow Connector 20"/>
            <p:cNvCxnSpPr>
              <a:stCxn id="18" idx="3"/>
              <a:endCxn id="23" idx="1"/>
            </p:cNvCxnSpPr>
            <p:nvPr/>
          </p:nvCxnSpPr>
          <p:spPr bwMode="auto">
            <a:xfrm flipV="1">
              <a:off x="5522789" y="4909371"/>
              <a:ext cx="925318" cy="696616"/>
            </a:xfrm>
            <a:prstGeom prst="bentConnector3">
              <a:avLst/>
            </a:prstGeom>
            <a:gradFill rotWithShape="1">
              <a:gsLst>
                <a:gs pos="0">
                  <a:srgbClr val="E4CD9A"/>
                </a:gs>
                <a:gs pos="100000">
                  <a:srgbClr val="EEEFD7"/>
                </a:gs>
              </a:gsLst>
              <a:lin ang="2700000" scaled="1"/>
            </a:gra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Rectangle 21"/>
            <p:cNvSpPr/>
            <p:nvPr/>
          </p:nvSpPr>
          <p:spPr bwMode="auto">
            <a:xfrm>
              <a:off x="3514242" y="6019525"/>
              <a:ext cx="2009157" cy="653553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Records a </a:t>
              </a:r>
              <a:r>
                <a:rPr kumimoji="0" lang="en-US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QuickLink</a:t>
              </a: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if the target app returned one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6448107" y="4622542"/>
              <a:ext cx="2009157" cy="573657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Activated for sharing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84362" y="6019525"/>
              <a:ext cx="2009157" cy="653553"/>
            </a:xfrm>
            <a:prstGeom prst="rect">
              <a:avLst/>
            </a:prstGeom>
            <a:solidFill>
              <a:srgbClr val="7CBF33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DataPackage</a:t>
              </a: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 lives in source app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448107" y="3084207"/>
              <a:ext cx="2009157" cy="1437928"/>
            </a:xfrm>
            <a:prstGeom prst="rect">
              <a:avLst/>
            </a:prstGeom>
            <a:solidFill>
              <a:srgbClr val="7CBF33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At installation, registers as </a:t>
              </a:r>
              <a:r>
                <a:rPr kumimoji="0" lang="en-US" sz="1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ShareTarget</a:t>
              </a: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 pitchFamily="34" charset="0"/>
                  <a:ea typeface="+mn-ea"/>
                  <a:cs typeface="Segoe UI" panose="020B0502040204020203" pitchFamily="34" charset="0"/>
                </a:rPr>
                <a:t> through manifest declaration</a:t>
              </a:r>
            </a:p>
          </p:txBody>
        </p:sp>
        <p:cxnSp>
          <p:nvCxnSpPr>
            <p:cNvPr id="26" name="Straight Arrow Connector 25"/>
            <p:cNvCxnSpPr>
              <a:stCxn id="19" idx="1"/>
              <a:endCxn id="22" idx="3"/>
            </p:cNvCxnSpPr>
            <p:nvPr/>
          </p:nvCxnSpPr>
          <p:spPr>
            <a:xfrm flipH="1">
              <a:off x="5523399" y="6346302"/>
              <a:ext cx="924708" cy="0"/>
            </a:xfrm>
            <a:prstGeom prst="straightConnector1">
              <a:avLst/>
            </a:prstGeom>
            <a:gradFill rotWithShape="1">
              <a:gsLst>
                <a:gs pos="0">
                  <a:srgbClr val="E4CD9A"/>
                </a:gs>
                <a:gs pos="100000">
                  <a:srgbClr val="EEEFD7"/>
                </a:gs>
              </a:gsLst>
              <a:lin ang="2700000" scaled="1"/>
            </a:gra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459708" y="1149788"/>
              <a:ext cx="8119156" cy="154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Verdana" pitchFamily="34" charset="0"/>
                  <a:ea typeface="+mn-ea"/>
                  <a:cs typeface="Arial" charset="0"/>
                </a:defRPr>
              </a:lvl9pPr>
            </a:lstStyle>
            <a:p>
              <a:pPr marL="174625" marR="0" lvl="0" indent="-174625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70C0"/>
                </a:buClr>
                <a:buSzPct val="9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Windows 8 provides a framework for apps to share content with other apps</a:t>
              </a:r>
            </a:p>
            <a:p>
              <a:pPr marL="58738" marR="0" lvl="0" indent="-169863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 pitchFamily="34" charset="0"/>
                  <a:ea typeface="Segoe UI" pitchFamily="34" charset="0"/>
                  <a:cs typeface="Segoe UI" pitchFamily="34" charset="0"/>
                </a:rPr>
                <a:t>The Share Target contract is declared in the manifest, unlike the Share Source contract.</a:t>
              </a:r>
            </a:p>
            <a:p>
              <a:pPr marL="458788" marR="0" lvl="1" indent="-169863" algn="l" defTabSz="914400" rtl="0" eaLnBrk="1" fontAlgn="base" latinLnBrk="0" hangingPunct="1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70C0"/>
                </a:buClr>
                <a:buSzPct val="80000"/>
                <a:buFont typeface="Arial" pitchFamily="34" charset="0"/>
                <a:buChar char="•"/>
                <a:tabLst/>
                <a:defRPr/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pic>
        <p:nvPicPr>
          <p:cNvPr id="28" name="Picture 27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30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12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Shared Data Types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85360"/>
          </a:xfrm>
        </p:spPr>
        <p:txBody>
          <a:bodyPr/>
          <a:lstStyle/>
          <a:p>
            <a:r>
              <a:rPr lang="en-US" dirty="0" smtClean="0"/>
              <a:t>Supported data formats are: text, URI, bitmap, HTML, </a:t>
            </a:r>
            <a:r>
              <a:rPr lang="en-US" b="1" dirty="0" err="1" smtClean="0"/>
              <a:t>StorageItems</a:t>
            </a:r>
            <a:r>
              <a:rPr lang="en-US" dirty="0" smtClean="0"/>
              <a:t>, and RTF</a:t>
            </a:r>
          </a:p>
          <a:p>
            <a:pPr lvl="1"/>
            <a:r>
              <a:rPr lang="en-US" dirty="0" smtClean="0"/>
              <a:t>By using </a:t>
            </a:r>
            <a:r>
              <a:rPr lang="en-US" b="1" dirty="0" err="1" smtClean="0"/>
              <a:t>StorageItems</a:t>
            </a:r>
            <a:r>
              <a:rPr lang="en-US" dirty="0" smtClean="0"/>
              <a:t> you can transfer objects of any class that implements the </a:t>
            </a:r>
            <a:r>
              <a:rPr lang="en-US" b="1" dirty="0" err="1" smtClean="0"/>
              <a:t>IStorageItem</a:t>
            </a:r>
            <a:r>
              <a:rPr lang="en-US" dirty="0" smtClean="0"/>
              <a:t> interface, including files</a:t>
            </a:r>
          </a:p>
          <a:p>
            <a:r>
              <a:rPr lang="en-US" dirty="0" smtClean="0"/>
              <a:t>You can share with a custom format</a:t>
            </a:r>
          </a:p>
          <a:p>
            <a:pPr lvl="1"/>
            <a:r>
              <a:rPr lang="en-US" dirty="0" smtClean="0"/>
              <a:t>You are responsible for converting objects to byte streams and back (serialization/deserialization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44970" y="6492875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www.netcomlearning.com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C:\Users\rinchen\Documents\Tools\logos\2.NetCom_Learning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892717" cy="940328"/>
          </a:xfrm>
          <a:prstGeom prst="rect">
            <a:avLst/>
          </a:prstGeom>
          <a:noFill/>
        </p:spPr>
      </p:pic>
      <p:pic>
        <p:nvPicPr>
          <p:cNvPr id="6" name="Picture 4" descr="C:\Users\rinchen\Documents\Tools\logos\microsoft partner LOGO bl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357023" cy="64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672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1731</Words>
  <Application>Microsoft Office PowerPoint</Application>
  <PresentationFormat>On-screen Show (4:3)</PresentationFormat>
  <Paragraphs>304</Paragraphs>
  <Slides>43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Windows  8 Store Application Development  Using HTML5 and JavaScript</vt:lpstr>
      <vt:lpstr>Today’s  Content</vt:lpstr>
      <vt:lpstr>Charms</vt:lpstr>
      <vt:lpstr>Contracts</vt:lpstr>
      <vt:lpstr>The Search Contract</vt:lpstr>
      <vt:lpstr>Search Suggestions</vt:lpstr>
      <vt:lpstr>Search Activation</vt:lpstr>
      <vt:lpstr> Share Source Contract</vt:lpstr>
      <vt:lpstr>Shared Data Types</vt:lpstr>
      <vt:lpstr>The Share Target Contract</vt:lpstr>
      <vt:lpstr>Share Target Activation</vt:lpstr>
      <vt:lpstr>Polls</vt:lpstr>
      <vt:lpstr>Demo</vt:lpstr>
      <vt:lpstr>Tile Templates</vt:lpstr>
      <vt:lpstr>Updating  Tiles Locally</vt:lpstr>
      <vt:lpstr>Badge Notifications</vt:lpstr>
      <vt:lpstr>Creating  a Badge Notification</vt:lpstr>
      <vt:lpstr>Demo</vt:lpstr>
      <vt:lpstr>Application  UI</vt:lpstr>
      <vt:lpstr>Demo</vt:lpstr>
      <vt:lpstr>Capabilities Section</vt:lpstr>
      <vt:lpstr>Declarations Section</vt:lpstr>
      <vt:lpstr>Packaging Section</vt:lpstr>
      <vt:lpstr>Demo</vt:lpstr>
      <vt:lpstr>The Windows Store</vt:lpstr>
      <vt:lpstr>The Publishing/Certification Process</vt:lpstr>
      <vt:lpstr>Store Certification Requirements</vt:lpstr>
      <vt:lpstr>Store Tools</vt:lpstr>
      <vt:lpstr>Submitting an app  to the Windows Store</vt:lpstr>
      <vt:lpstr>Submitting an App: App Name</vt:lpstr>
      <vt:lpstr>Submitting an App Selling Details</vt:lpstr>
      <vt:lpstr>Submitting an App Advanced Features</vt:lpstr>
      <vt:lpstr>Submitting an App Age Rating and Rating Certificates</vt:lpstr>
      <vt:lpstr>Submitting an App Cryptography</vt:lpstr>
      <vt:lpstr>Submitting an App Packages</vt:lpstr>
      <vt:lpstr>Submitting an App Description</vt:lpstr>
      <vt:lpstr>Submitting an App Notes to Testers</vt:lpstr>
      <vt:lpstr>Windows 8 Enterprise App Deployment</vt:lpstr>
      <vt:lpstr>Upcoming Webinars </vt:lpstr>
      <vt:lpstr>MCSD: Windows Store Apps</vt:lpstr>
      <vt:lpstr>Upgrade Paths</vt:lpstr>
      <vt:lpstr>MCSD: Windows Store Apps Using C# Classes</vt:lpstr>
      <vt:lpstr>Q &amp; 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rinchen</cp:lastModifiedBy>
  <cp:revision>33</cp:revision>
  <cp:lastPrinted>2013-03-30T19:29:16Z</cp:lastPrinted>
  <dcterms:created xsi:type="dcterms:W3CDTF">2013-03-30T17:22:11Z</dcterms:created>
  <dcterms:modified xsi:type="dcterms:W3CDTF">2013-04-05T18:40:19Z</dcterms:modified>
</cp:coreProperties>
</file>