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65" r:id="rId3"/>
    <p:sldId id="271" r:id="rId4"/>
    <p:sldId id="272" r:id="rId5"/>
    <p:sldId id="273" r:id="rId6"/>
    <p:sldId id="275" r:id="rId7"/>
    <p:sldId id="266" r:id="rId8"/>
    <p:sldId id="267" r:id="rId9"/>
    <p:sldId id="268" r:id="rId10"/>
    <p:sldId id="269" r:id="rId11"/>
    <p:sldId id="270" r:id="rId12"/>
    <p:sldId id="274" r:id="rId13"/>
    <p:sldId id="276" r:id="rId14"/>
    <p:sldId id="295" r:id="rId15"/>
    <p:sldId id="294" r:id="rId16"/>
    <p:sldId id="286" r:id="rId17"/>
    <p:sldId id="287" r:id="rId18"/>
    <p:sldId id="288" r:id="rId19"/>
    <p:sldId id="280" r:id="rId20"/>
    <p:sldId id="277" r:id="rId21"/>
    <p:sldId id="281" r:id="rId22"/>
    <p:sldId id="282" r:id="rId23"/>
    <p:sldId id="297" r:id="rId24"/>
    <p:sldId id="283" r:id="rId25"/>
    <p:sldId id="284" r:id="rId26"/>
    <p:sldId id="285" r:id="rId27"/>
    <p:sldId id="289" r:id="rId28"/>
    <p:sldId id="291" r:id="rId29"/>
    <p:sldId id="290" r:id="rId30"/>
    <p:sldId id="292" r:id="rId31"/>
    <p:sldId id="296"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75659-1D23-4ECC-98B0-489CDF2B5621}" type="datetimeFigureOut">
              <a:rPr lang="en-US" smtClean="0"/>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4285-302A-429B-AB99-DCC0DEF78092}" type="slidenum">
              <a:rPr lang="en-US" smtClean="0"/>
              <a:pPr/>
              <a:t>‹#›</a:t>
            </a:fld>
            <a:endParaRPr lang="en-US"/>
          </a:p>
        </p:txBody>
      </p:sp>
    </p:spTree>
    <p:extLst>
      <p:ext uri="{BB962C8B-B14F-4D97-AF65-F5344CB8AC3E}">
        <p14:creationId xmlns:p14="http://schemas.microsoft.com/office/powerpoint/2010/main" xmlns="" val="410027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307492" y="2148591"/>
            <a:ext cx="6149837" cy="6731521"/>
          </a:xfrm>
          <a:noFill/>
          <a:ln/>
        </p:spPr>
        <p:txBody>
          <a:bodyPr/>
          <a:lstStyle/>
          <a:p>
            <a:r>
              <a:rPr lang="en-US" smtClean="0"/>
              <a:t>The concept of server roles might be new to Exchange Server 2003 administrators, but Exchange Server 2007 administrators are familiar with server roles. If you have students who have Exchange Server 2003 experience only, be prepared to spend more time on this topic. Mention that the front-end and back-end servers in Microsoft Exchange 2000 Server and Exchange Server 2003 introduced the concept of separating server functions into multiple servers. </a:t>
            </a:r>
          </a:p>
          <a:p>
            <a:r>
              <a:rPr lang="en-US" smtClean="0"/>
              <a:t>If you have students with Exchange Server 2007 deployment experience, ask them how they have deployed the server roles in their organization. Mention that they may need to redesign some of the server role deployments because of some of the architectural changes to Exchange Server 2010.</a:t>
            </a:r>
          </a:p>
          <a:p>
            <a:r>
              <a:rPr lang="en-US" smtClean="0"/>
              <a:t>As you describe the Exchange Server roles, point out the graphics that represent each server role on the slide. These graphics will be used consistently throughout the course.</a:t>
            </a:r>
          </a:p>
          <a:p>
            <a:r>
              <a:rPr lang="en-US" b="1" smtClean="0"/>
              <a:t>References</a:t>
            </a:r>
          </a:p>
          <a:p>
            <a:r>
              <a:rPr lang="en-US" smtClean="0"/>
              <a:t>Overview:  http://go.microsoft.com/fwlink/?LinkId=179873</a:t>
            </a:r>
          </a:p>
        </p:txBody>
      </p:sp>
      <p:sp>
        <p:nvSpPr>
          <p:cNvPr id="59396" name="Rectangle 2"/>
          <p:cNvSpPr txBox="1">
            <a:spLocks noGrp="1" noChangeArrowheads="1"/>
          </p:cNvSpPr>
          <p:nvPr/>
        </p:nvSpPr>
        <p:spPr bwMode="auto">
          <a:xfrm>
            <a:off x="1" y="234222"/>
            <a:ext cx="2972421" cy="341964"/>
          </a:xfrm>
          <a:prstGeom prst="rect">
            <a:avLst/>
          </a:prstGeom>
          <a:noFill/>
          <a:ln w="9525">
            <a:noFill/>
            <a:miter lim="800000"/>
            <a:headEnd/>
            <a:tailEnd/>
          </a:ln>
        </p:spPr>
        <p:txBody>
          <a:bodyPr lIns="89730" tIns="0" rIns="89730" bIns="0"/>
          <a:lstStyle/>
          <a:p>
            <a:r>
              <a:rPr lang="en-US" sz="1200" dirty="0">
                <a:solidFill>
                  <a:srgbClr val="336699"/>
                </a:solidFill>
                <a:latin typeface="Arial" charset="0"/>
              </a:rPr>
              <a:t>Module 1: Deploying Exchange Server 2010</a:t>
            </a:r>
          </a:p>
        </p:txBody>
      </p:sp>
      <p:sp>
        <p:nvSpPr>
          <p:cNvPr id="59397" name="Rectangle 3"/>
          <p:cNvSpPr txBox="1">
            <a:spLocks noGrp="1" noChangeArrowheads="1"/>
          </p:cNvSpPr>
          <p:nvPr/>
        </p:nvSpPr>
        <p:spPr bwMode="auto">
          <a:xfrm>
            <a:off x="1" y="0"/>
            <a:ext cx="2972421" cy="218607"/>
          </a:xfrm>
          <a:prstGeom prst="rect">
            <a:avLst/>
          </a:prstGeom>
          <a:noFill/>
          <a:ln w="9525">
            <a:noFill/>
            <a:miter lim="800000"/>
            <a:headEnd/>
            <a:tailEnd/>
          </a:ln>
        </p:spPr>
        <p:txBody>
          <a:bodyPr lIns="89730" tIns="44865" rIns="89730" bIns="44865"/>
          <a:lstStyle/>
          <a:p>
            <a:r>
              <a:rPr lang="en-US" sz="1200" dirty="0">
                <a:latin typeface="Arial" charset="0"/>
              </a:rPr>
              <a:t>Course 10135A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Use this slide to prepare the students for this module’s remaining topics. Discuss the new Mailbox server high availability solution for mailbox data. Although the implementation of mailbox high availability is different in Microsoft Exchange Server 2010, the basic concepts are the same.</a:t>
            </a:r>
          </a:p>
          <a:p>
            <a:r>
              <a:rPr lang="en-US" smtClean="0"/>
              <a:t>If students are familiar with Exchange Server 2007 high availability technologies, you may find it beneficial to discuss the differences between Exchange Server 2007 and Exchange Server 2010. However, this module does provide additional information later.</a:t>
            </a:r>
          </a:p>
          <a:p>
            <a:r>
              <a:rPr lang="en-US" smtClean="0"/>
              <a:t>Since public folder high availability is the equivalent of adding replicas, this module provides no additional coverage of public folder high availability.</a:t>
            </a:r>
          </a:p>
          <a:p>
            <a:endParaRPr lang="en-US" smtClean="0"/>
          </a:p>
          <a:p>
            <a:endParaRPr lang="en-US" smtClean="0"/>
          </a:p>
          <a:p>
            <a:endParaRPr lang="en-US" smtClean="0"/>
          </a:p>
          <a:p>
            <a:endParaRPr lang="de-DE" smtClean="0"/>
          </a:p>
        </p:txBody>
      </p:sp>
      <p:sp>
        <p:nvSpPr>
          <p:cNvPr id="36868"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36869"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307492" y="2112677"/>
            <a:ext cx="6149837" cy="67674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transport dumpster was first introduced in Exchange Server 2007 to allow for recovery of database failovers of Clustered Continuous Replication (CCR) and Local Continuous Replication (LCR) availability solutions. </a:t>
            </a:r>
          </a:p>
          <a:p>
            <a:endParaRPr lang="en-US" smtClean="0"/>
          </a:p>
        </p:txBody>
      </p:sp>
      <p:sp>
        <p:nvSpPr>
          <p:cNvPr id="48132"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48133"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4325" indent="-224325"/>
            <a:r>
              <a:rPr lang="en-US" smtClean="0"/>
              <a:t>Walk the students through a typical shadow redundancy scenario:</a:t>
            </a:r>
          </a:p>
          <a:p>
            <a:pPr marL="224325" indent="-224325">
              <a:buFontTx/>
              <a:buAutoNum type="arabicPeriod"/>
            </a:pPr>
            <a:r>
              <a:rPr lang="en-US" smtClean="0"/>
              <a:t>Hub delivers message to Edge:</a:t>
            </a:r>
            <a:br>
              <a:rPr lang="en-US" smtClean="0"/>
            </a:br>
            <a:r>
              <a:rPr lang="en-US" smtClean="0"/>
              <a:t>a. Hub opens a Simple Mail Transfer Protocol (SMTP) session with Edge.</a:t>
            </a:r>
            <a:br>
              <a:rPr lang="en-US" smtClean="0"/>
            </a:br>
            <a:r>
              <a:rPr lang="en-US" smtClean="0"/>
              <a:t>b. Edge advertises shadow redundancy support.</a:t>
            </a:r>
            <a:br>
              <a:rPr lang="en-US" smtClean="0"/>
            </a:br>
            <a:r>
              <a:rPr lang="en-US" smtClean="0"/>
              <a:t>c. Hub notifies Edge to track discard status.</a:t>
            </a:r>
            <a:br>
              <a:rPr lang="en-US" smtClean="0"/>
            </a:br>
            <a:r>
              <a:rPr lang="en-US" smtClean="0"/>
              <a:t>d. Hub submits message to Edge.</a:t>
            </a:r>
            <a:br>
              <a:rPr lang="en-US" smtClean="0"/>
            </a:br>
            <a:r>
              <a:rPr lang="en-US" smtClean="0"/>
              <a:t>e. Edge acknowledges the receipt of message, and records the Hub’s name for sending the message’s discard information.</a:t>
            </a:r>
            <a:br>
              <a:rPr lang="en-US" smtClean="0"/>
            </a:br>
            <a:r>
              <a:rPr lang="en-US" smtClean="0"/>
              <a:t>f. Hub moves the message to the shadow queue for Edge, and marks Edge as the primary server. Hub becomes the shadow server.</a:t>
            </a:r>
          </a:p>
          <a:p>
            <a:pPr marL="224325" indent="-224325"/>
            <a:r>
              <a:rPr lang="en-US" smtClean="0"/>
              <a:t>2.	Edge delivers message to next hop:</a:t>
            </a:r>
            <a:br>
              <a:rPr lang="en-US" smtClean="0"/>
            </a:br>
            <a:r>
              <a:rPr lang="en-US" smtClean="0"/>
              <a:t>a. Edge submits message to third-party mail server.</a:t>
            </a:r>
            <a:br>
              <a:rPr lang="en-US" smtClean="0"/>
            </a:br>
            <a:r>
              <a:rPr lang="en-US" smtClean="0"/>
              <a:t>b. Third party mail server acknowledges the message’s receipt.</a:t>
            </a:r>
            <a:br>
              <a:rPr lang="en-US" smtClean="0"/>
            </a:br>
            <a:r>
              <a:rPr lang="en-US" smtClean="0"/>
              <a:t>c. Edge updates the message’s discard status as delivery complete.</a:t>
            </a:r>
          </a:p>
          <a:p>
            <a:pPr marL="224325" indent="-224325"/>
            <a:r>
              <a:rPr lang="en-US" smtClean="0"/>
              <a:t>3.	Hub queries Edge for discard status (success case):</a:t>
            </a:r>
            <a:br>
              <a:rPr lang="en-US" smtClean="0"/>
            </a:br>
            <a:r>
              <a:rPr lang="en-US" smtClean="0"/>
              <a:t>a. At end of each SMTP session with Edge, Hub queries Edge for discard status on messages previously submitted. If Hub has not opened any SMTP sessions with Edge after the initial message submission, it will open an SMTP session with Edge just to query for discard status after a specific time.</a:t>
            </a:r>
            <a:br>
              <a:rPr lang="en-US" smtClean="0"/>
            </a:br>
            <a:r>
              <a:rPr lang="en-US" smtClean="0"/>
              <a:t>b. Edge checks local discard status, sends back the list of messages that have been delivered, and removes the discard information.</a:t>
            </a:r>
            <a:br>
              <a:rPr lang="en-US" smtClean="0"/>
            </a:br>
            <a:r>
              <a:rPr lang="en-US" smtClean="0"/>
              <a:t>c. Hub server deletes the list of messages from its shadow queue.</a:t>
            </a:r>
          </a:p>
          <a:p>
            <a:pPr marL="224325" indent="-224325">
              <a:buFontTx/>
              <a:buAutoNum type="arabicPeriod" startAt="4"/>
            </a:pPr>
            <a:r>
              <a:rPr lang="en-US" smtClean="0"/>
              <a:t>Hub queries Edge for discard status and resubmits the message (failure case):</a:t>
            </a:r>
            <a:br>
              <a:rPr lang="en-US" smtClean="0"/>
            </a:br>
            <a:r>
              <a:rPr lang="en-US" smtClean="0"/>
              <a:t>a. If Hub cannot contact Edge, Hub resumes the primary server role, and resubmits the messages in the shadow queue.</a:t>
            </a:r>
            <a:br>
              <a:rPr lang="en-US" smtClean="0"/>
            </a:br>
            <a:r>
              <a:rPr lang="en-US" smtClean="0"/>
              <a:t>b. Resubmitted messages are delivered to another Edge server, and the workflow starts from step 1.</a:t>
            </a:r>
          </a:p>
          <a:p>
            <a:pPr marL="224325" indent="-224325"/>
            <a:endParaRPr lang="en-US" smtClean="0"/>
          </a:p>
          <a:p>
            <a:pPr marL="224325" indent="-224325"/>
            <a:r>
              <a:rPr lang="en-US" smtClean="0"/>
              <a:t>Within Exchange Server 2010, the Shadow Redundancy Manager (SRM) is the core component of a Transport server that is responsible for managing shadow redundancy. The SRM is responsible for maintaining the following information for all the primary messages that a server is currently processing:</a:t>
            </a:r>
          </a:p>
          <a:p>
            <a:pPr marL="224325" indent="-224325">
              <a:buFontTx/>
              <a:buChar char="•"/>
            </a:pPr>
            <a:r>
              <a:rPr lang="en-US" smtClean="0"/>
              <a:t>The shadow server for each primary message being processed.</a:t>
            </a:r>
          </a:p>
          <a:p>
            <a:pPr marL="224325" indent="-224325">
              <a:buFontTx/>
              <a:buChar char="•"/>
            </a:pPr>
            <a:r>
              <a:rPr lang="en-US" smtClean="0"/>
              <a:t>The discard status to be sent to shadow servers.</a:t>
            </a:r>
          </a:p>
          <a:p>
            <a:pPr marL="224325" indent="-224325"/>
            <a:endParaRPr lang="en-US" smtClean="0"/>
          </a:p>
          <a:p>
            <a:pPr marL="224325" indent="-224325"/>
            <a:r>
              <a:rPr lang="en-US" smtClean="0"/>
              <a:t>If time permits, allow the students to create other scenarios that might occur, and then use the board to walk through how shadow redundancy provides easy recovery.</a:t>
            </a:r>
            <a:endParaRPr lang="en-US" b="1" smtClean="0"/>
          </a:p>
          <a:p>
            <a:pPr marL="224325" indent="-224325"/>
            <a:r>
              <a:rPr lang="en-US" b="1" smtClean="0"/>
              <a:t>References</a:t>
            </a:r>
            <a:endParaRPr lang="en-US" smtClean="0"/>
          </a:p>
          <a:p>
            <a:pPr marL="224325" indent="-224325"/>
            <a:r>
              <a:rPr lang="en-US" smtClean="0"/>
              <a:t>Exchange Server 2010 Help: Understanding Shadow Redundancy and Shadow Redundancy Mail Flow Scenarios</a:t>
            </a:r>
            <a:endParaRPr lang="de-DE" smtClean="0"/>
          </a:p>
        </p:txBody>
      </p:sp>
      <p:sp>
        <p:nvSpPr>
          <p:cNvPr id="53252"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53253"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307492" y="2301615"/>
            <a:ext cx="6149837" cy="6578496"/>
          </a:xfrm>
          <a:noFill/>
          <a:ln/>
        </p:spPr>
        <p:txBody>
          <a:bodyPr/>
          <a:lstStyle/>
          <a:p>
            <a:r>
              <a:rPr lang="en-US" smtClean="0"/>
              <a:t>Discuss the Exchange Online Services solution and how it provides e-mail services for organizations. </a:t>
            </a:r>
          </a:p>
          <a:p>
            <a:r>
              <a:rPr lang="en-US" smtClean="0"/>
              <a:t>If students show interest in this feature, refer them to the Additional Reading links. The “Migrate to Microsoft Online Services” whitepaper provides details on how to migrate mailboxes and global address lists from the local Exchange Server to Exchange Online Services. This paper is based on Exchange Server 2007, but many of the same processes apply.</a:t>
            </a:r>
          </a:p>
          <a:p>
            <a:r>
              <a:rPr lang="en-US" b="1" smtClean="0"/>
              <a:t>References</a:t>
            </a:r>
            <a:endParaRPr lang="en-US" smtClean="0"/>
          </a:p>
          <a:p>
            <a:r>
              <a:rPr lang="en-US" smtClean="0"/>
              <a:t>Business Productivity Online</a:t>
            </a:r>
            <a:br>
              <a:rPr lang="en-US" smtClean="0"/>
            </a:br>
            <a:r>
              <a:rPr lang="en-US" smtClean="0"/>
              <a:t>http://go.microsoft.com/fwlink/?LinkId=179875</a:t>
            </a:r>
          </a:p>
          <a:p>
            <a:r>
              <a:rPr lang="en-US" smtClean="0"/>
              <a:t>Migrate to Microsoft Online Services </a:t>
            </a:r>
            <a:br>
              <a:rPr lang="en-US" smtClean="0"/>
            </a:br>
            <a:r>
              <a:rPr lang="en-US" smtClean="0"/>
              <a:t>http://go.microsoft.com/fwlink/?LinkId=179876</a:t>
            </a:r>
          </a:p>
        </p:txBody>
      </p:sp>
      <p:sp>
        <p:nvSpPr>
          <p:cNvPr id="62468" name="Rectangle 2"/>
          <p:cNvSpPr txBox="1">
            <a:spLocks noGrp="1" noChangeArrowheads="1"/>
          </p:cNvSpPr>
          <p:nvPr/>
        </p:nvSpPr>
        <p:spPr bwMode="auto">
          <a:xfrm>
            <a:off x="1" y="234222"/>
            <a:ext cx="2972421" cy="341964"/>
          </a:xfrm>
          <a:prstGeom prst="rect">
            <a:avLst/>
          </a:prstGeom>
          <a:noFill/>
          <a:ln w="9525">
            <a:noFill/>
            <a:miter lim="800000"/>
            <a:headEnd/>
            <a:tailEnd/>
          </a:ln>
        </p:spPr>
        <p:txBody>
          <a:bodyPr lIns="89730" tIns="0" rIns="89730" bIns="0"/>
          <a:lstStyle/>
          <a:p>
            <a:r>
              <a:rPr lang="en-US" sz="1200" dirty="0">
                <a:solidFill>
                  <a:srgbClr val="336699"/>
                </a:solidFill>
                <a:latin typeface="Arial" charset="0"/>
              </a:rPr>
              <a:t>Module 1: Deploying Exchange Server 2010</a:t>
            </a:r>
          </a:p>
        </p:txBody>
      </p:sp>
      <p:sp>
        <p:nvSpPr>
          <p:cNvPr id="62469" name="Rectangle 3"/>
          <p:cNvSpPr txBox="1">
            <a:spLocks noGrp="1" noChangeArrowheads="1"/>
          </p:cNvSpPr>
          <p:nvPr/>
        </p:nvSpPr>
        <p:spPr bwMode="auto">
          <a:xfrm>
            <a:off x="1" y="0"/>
            <a:ext cx="2972421" cy="218607"/>
          </a:xfrm>
          <a:prstGeom prst="rect">
            <a:avLst/>
          </a:prstGeom>
          <a:noFill/>
          <a:ln w="9525">
            <a:noFill/>
            <a:miter lim="800000"/>
            <a:headEnd/>
            <a:tailEnd/>
          </a:ln>
        </p:spPr>
        <p:txBody>
          <a:bodyPr lIns="89730" tIns="44865" rIns="89730" bIns="44865"/>
          <a:lstStyle/>
          <a:p>
            <a:r>
              <a:rPr lang="en-US" sz="1200" dirty="0">
                <a:latin typeface="Arial" charset="0"/>
              </a:rPr>
              <a:t>Course 10135A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307492" y="2184505"/>
            <a:ext cx="6149837" cy="669716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Lead a class discussion about the Exchange Management Shell. Discuss how Exchange Management Shell and Exchange Management Console runs on top of Microsoft Windows® PowerShell™ 2.0, and how it uses Windows PowerShell remoting. Discuss that c</a:t>
            </a:r>
            <a:r>
              <a:rPr lang="en-US" altLang="ja-JP" smtClean="0"/>
              <a:t>mdlets typically are designed around a repetitive administrative task, and that the shell provides more than 600 cmdlets for Exchange-specific management tasks. These are available in addition to the non-Exchange Server system cmdlets included in the basic Windows PowerShell shell design. Ensure that the students understand that </a:t>
            </a:r>
            <a:r>
              <a:rPr lang="en-US" smtClean="0"/>
              <a:t>Windows PowerShell is more than just a command-line interface, in that it also provides a comprehensive scripting engine that you can automate</a:t>
            </a:r>
            <a:r>
              <a:rPr lang="en-US" smtClean="0">
                <a:solidFill>
                  <a:srgbClr val="FF0000"/>
                </a:solidFill>
              </a:rPr>
              <a:t> </a:t>
            </a:r>
            <a:r>
              <a:rPr lang="en-US" smtClean="0"/>
              <a:t>with programs.</a:t>
            </a:r>
          </a:p>
          <a:p>
            <a:endParaRPr lang="en-US" smtClean="0"/>
          </a:p>
          <a:p>
            <a:r>
              <a:rPr lang="en-US" b="1" smtClean="0"/>
              <a:t>References</a:t>
            </a:r>
          </a:p>
          <a:p>
            <a:r>
              <a:rPr lang="en-US" smtClean="0"/>
              <a:t>Exchange Server 2010 Help: Open the Shell and Understanding Role Based Access Control</a:t>
            </a:r>
          </a:p>
        </p:txBody>
      </p:sp>
      <p:sp>
        <p:nvSpPr>
          <p:cNvPr id="52228"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2: Configuring Mailbox Servers</a:t>
            </a:r>
          </a:p>
        </p:txBody>
      </p:sp>
      <p:sp>
        <p:nvSpPr>
          <p:cNvPr id="52229" name="Rectangle 3"/>
          <p:cNvSpPr txBox="1">
            <a:spLocks noGrp="1" noChangeArrowheads="1"/>
          </p:cNvSpPr>
          <p:nvPr/>
        </p:nvSpPr>
        <p:spPr bwMode="auto">
          <a:xfrm>
            <a:off x="1" y="0"/>
            <a:ext cx="2972421" cy="22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307492" y="2354705"/>
            <a:ext cx="6149837" cy="65269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smtClean="0"/>
              <a:t>Lead a class discussion about the benefits for Remote Window PowerShell. Since this is a change from Exchange Server 2007, many students will be unfamiliar with Remote Windows PowerShell and that Exchange Server 2010 builds on the success of Exchange Server 2007’s usage of Windows PowerShell 1.0 by leveraging its remote functionality within Windows PowerShell 2.0. </a:t>
            </a:r>
          </a:p>
          <a:p>
            <a:r>
              <a:rPr lang="en-US" altLang="ja-JP" smtClean="0"/>
              <a:t>Remote Windows PowerShell 2.0 enables the following main benefits:</a:t>
            </a:r>
          </a:p>
          <a:p>
            <a:pPr>
              <a:buFontTx/>
              <a:buChar char="•"/>
            </a:pPr>
            <a:r>
              <a:rPr lang="en-US" altLang="ja-JP" i="1" smtClean="0"/>
              <a:t> Role Base Access Control (RBAC).</a:t>
            </a:r>
            <a:r>
              <a:rPr lang="en-US" altLang="ja-JP" smtClean="0"/>
              <a:t> RBAC provides a more manageable way to assign granular permissions to administrators. RBAC enables you to align the roles you assign users and administrators more closely to their actual roles in your organization. Whereas, in Exchange Server 2007, the server permissions model applied only to the administrators that managed the Exchange Server 2007 infrastructure, RBAC now controls both the administrative tasks that you can perform and the extent to which users can conduct self-administration tasks. RBAC controls who can access what, and where, through management roles, assignments, and scopes. Using remote Windows PowerShell allows you to run the cmdlets on the server while controlling how they are executed. </a:t>
            </a:r>
          </a:p>
          <a:p>
            <a:pPr>
              <a:buFontTx/>
              <a:buChar char="•"/>
            </a:pPr>
            <a:r>
              <a:rPr lang="en-US" altLang="ja-JP" i="1" smtClean="0"/>
              <a:t> Client/server management model</a:t>
            </a:r>
            <a:r>
              <a:rPr lang="en-US" altLang="ja-JP" smtClean="0"/>
              <a:t>. Cmdlets run remotely from the server rather than on the management server. This allows the server to process the client requests, thereby reducing their impact. Since the cmdlets are run on the remote server, not the client, you only need to install Windows PowerShell 2.0 on the management machine if you do not need to use the graphical user interface (GUI) tools. </a:t>
            </a:r>
          </a:p>
          <a:p>
            <a:pPr>
              <a:buFontTx/>
              <a:buChar char="•"/>
            </a:pPr>
            <a:r>
              <a:rPr lang="en-US" altLang="ja-JP" i="1" smtClean="0"/>
              <a:t> Standard protocols allow easier management through firewalls</a:t>
            </a:r>
            <a:r>
              <a:rPr lang="en-US" altLang="ja-JP" smtClean="0"/>
              <a:t>. Remote Windows PowerShell leverages Windows Remote Management (WinRM) for connectivity through standard HTTPS connections, which is often open on many corporate firewalls.</a:t>
            </a:r>
          </a:p>
          <a:p>
            <a:r>
              <a:rPr lang="en-US" altLang="ja-JP" smtClean="0"/>
              <a:t>If time permits discuss some of the scenarios that Remote Windows PowerShell enables, such as simplified cross-domain management, management from workstations that do not have installed management tools, management through firewalls, and the ability to throttle resources that management tasks consume.</a:t>
            </a:r>
            <a:endParaRPr lang="en-US" smtClean="0"/>
          </a:p>
          <a:p>
            <a:endParaRPr lang="en-US" b="1" smtClean="0"/>
          </a:p>
          <a:p>
            <a:endParaRPr lang="en-US" smtClean="0"/>
          </a:p>
        </p:txBody>
      </p:sp>
      <p:sp>
        <p:nvSpPr>
          <p:cNvPr id="53252"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2: Configuring Mailbox Servers</a:t>
            </a:r>
          </a:p>
        </p:txBody>
      </p:sp>
      <p:sp>
        <p:nvSpPr>
          <p:cNvPr id="53253" name="Rectangle 3"/>
          <p:cNvSpPr txBox="1">
            <a:spLocks noGrp="1" noChangeArrowheads="1"/>
          </p:cNvSpPr>
          <p:nvPr/>
        </p:nvSpPr>
        <p:spPr bwMode="auto">
          <a:xfrm>
            <a:off x="1" y="0"/>
            <a:ext cx="2972421" cy="22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a:spLocks noGrp="1" noChangeArrowheads="1"/>
          </p:cNvSpPr>
          <p:nvPr>
            <p:ph type="sldNum" sz="quarter" idx="5"/>
          </p:nvPr>
        </p:nvSpPr>
        <p:spPr/>
        <p:txBody>
          <a:bodyPr/>
          <a:lstStyle/>
          <a:p>
            <a:pPr>
              <a:defRPr/>
            </a:pPr>
            <a:fld id="{11A2E733-E898-4A73-A45D-74543C172B28}" type="slidenum">
              <a:rPr lang="en-US" smtClean="0"/>
              <a:pPr>
                <a:defRPr/>
              </a:pPr>
              <a:t>20</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Explain that the Edge Transport server role provides a Simple Mail Transfer Protocol (SMTP) gateway that can be used for messaging security, such as anti-spam and antivirus scanning, address rewriting, and other tasks.</a:t>
            </a:r>
          </a:p>
          <a:p>
            <a:r>
              <a:rPr lang="en-US" smtClean="0"/>
              <a:t>Mention the new features specific to Edge Transport servers such as incremental EdgeSync that decreases the time taken to synchronize changes from Active Directory® Domain Services (AD DS) to Active Directory Application Mode (ADAM) on Edge Transport servers and the inclusion of per-user block lists.</a:t>
            </a:r>
          </a:p>
          <a:p>
            <a:r>
              <a:rPr lang="en-US" smtClean="0"/>
              <a:t>Also mention the following new features in Microsoft Exchange Server 2010 Edge Transport server:</a:t>
            </a:r>
          </a:p>
          <a:p>
            <a:pPr>
              <a:buFontTx/>
              <a:buChar char="•"/>
            </a:pPr>
            <a:r>
              <a:rPr lang="en-US" smtClean="0"/>
              <a:t>New Configuration Settings to Windows® PowerShell™ </a:t>
            </a:r>
          </a:p>
          <a:p>
            <a:pPr>
              <a:buFontTx/>
              <a:buChar char="•"/>
            </a:pPr>
            <a:r>
              <a:rPr lang="en-US" smtClean="0"/>
              <a:t>New log file to track EdgeSync activity</a:t>
            </a:r>
            <a:endParaRPr lang="de-DE" smtClean="0"/>
          </a:p>
        </p:txBody>
      </p:sp>
      <p:sp>
        <p:nvSpPr>
          <p:cNvPr id="54277"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6: Implementing Messaging Security</a:t>
            </a:r>
          </a:p>
        </p:txBody>
      </p:sp>
      <p:sp>
        <p:nvSpPr>
          <p:cNvPr id="54278"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Forefront Protection 2010 for Exchange Server is a separate antivirus software package that can be integrated with Exchange Server 2010 to provide antivirus protection for the Exchange environment.</a:t>
            </a:r>
          </a:p>
          <a:p>
            <a:r>
              <a:rPr lang="en-US" smtClean="0"/>
              <a:t> Explain the following services of Forefront Protection:</a:t>
            </a:r>
          </a:p>
          <a:p>
            <a:pPr>
              <a:buFontTx/>
              <a:buChar char="•"/>
            </a:pPr>
            <a:r>
              <a:rPr lang="en-US" smtClean="0"/>
              <a:t>Microsoft IP Reputation Service, which provides sender reputation information about IP addresses that are known to send spam. This is an IP Block List offered exclusively to Exchange Server. </a:t>
            </a:r>
          </a:p>
          <a:p>
            <a:pPr>
              <a:buFontTx/>
              <a:buChar char="•"/>
            </a:pPr>
            <a:r>
              <a:rPr lang="en-US" smtClean="0"/>
              <a:t>Premium spam protection also includes automated updates for this filter, available on an as-needed basis, up to several times a day.</a:t>
            </a:r>
          </a:p>
          <a:p>
            <a:pPr>
              <a:buFontTx/>
              <a:buChar char="•"/>
            </a:pPr>
            <a:r>
              <a:rPr lang="en-US" smtClean="0"/>
              <a:t>Spam Signature updates to identify the most recent spam campaigns. The signature updates are available on an as-needed basis, up to several times a day.</a:t>
            </a:r>
          </a:p>
          <a:p>
            <a:pPr>
              <a:buFontTx/>
              <a:buChar char="•"/>
            </a:pPr>
            <a:r>
              <a:rPr lang="en-US" smtClean="0"/>
              <a:t>Automated content filtering updates for Microsoft Smartscreen spam heuristics, phishing Web sites, and other Intelligent Message Filter (IMF) updates.</a:t>
            </a:r>
          </a:p>
          <a:p>
            <a:r>
              <a:rPr lang="en-US" smtClean="0"/>
              <a:t> </a:t>
            </a:r>
            <a:endParaRPr lang="en-US" b="1" smtClean="0"/>
          </a:p>
          <a:p>
            <a:r>
              <a:rPr lang="en-US" b="1" smtClean="0"/>
              <a:t>References: </a:t>
            </a:r>
          </a:p>
          <a:p>
            <a:r>
              <a:rPr lang="en-US" smtClean="0"/>
              <a:t>Protecting Your Microsoft Exchange Organization with Microsoft Forefront Protection 2010 for Exchange Server</a:t>
            </a:r>
            <a:endParaRPr lang="en-US" smtClean="0">
              <a:hlinkClick r:id=""/>
            </a:endParaRPr>
          </a:p>
          <a:p>
            <a:r>
              <a:rPr lang="en-US" smtClean="0">
                <a:hlinkClick r:id=""/>
              </a:rPr>
              <a:t>http://go.microsoft.com/fwlink/?LinkId=96630</a:t>
            </a:r>
            <a:r>
              <a:rPr lang="en-US" smtClean="0"/>
              <a:t> </a:t>
            </a:r>
            <a:endParaRPr lang="de-DE" smtClean="0"/>
          </a:p>
        </p:txBody>
      </p:sp>
      <p:sp>
        <p:nvSpPr>
          <p:cNvPr id="66564"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6: Implementing Messaging Security</a:t>
            </a:r>
          </a:p>
        </p:txBody>
      </p:sp>
      <p:sp>
        <p:nvSpPr>
          <p:cNvPr id="66565"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321469"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Discuss the options and other considerations for deploying Forefront Protection 2010. Mention that as a baseline, it is important to install an antivirus solution on all Hub and Edge Transport servers. You could also discuss the advantages and disadvantages of installing a virus scanner on the Mailbox server.</a:t>
            </a:r>
          </a:p>
          <a:p>
            <a:r>
              <a:rPr lang="en-US" smtClean="0"/>
              <a:t>Explain the different types of virus scanners that are available in Forefront Protection 2010, and how many should be used to scan messages. A best practice is to select five  virus scanners, and scan each message with at least one, but a maximum of three  scanners.</a:t>
            </a:r>
          </a:p>
          <a:p>
            <a:endParaRPr lang="en-US" smtClean="0"/>
          </a:p>
          <a:p>
            <a:r>
              <a:rPr lang="en-US" smtClean="0"/>
              <a:t>Lead a discussion with students about on which roles you should or you should not deploy Forefront Protection 2010 for Exchange. Also, discuss some possible scenarios for deploying Forefront Protection.</a:t>
            </a:r>
          </a:p>
        </p:txBody>
      </p:sp>
      <p:sp>
        <p:nvSpPr>
          <p:cNvPr id="67588"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6: Implementing Messaging Security</a:t>
            </a:r>
          </a:p>
        </p:txBody>
      </p:sp>
      <p:sp>
        <p:nvSpPr>
          <p:cNvPr id="67589"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307492" y="2150153"/>
            <a:ext cx="6149837" cy="67299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As you start this topic, ask the students about the anti-spam tools they are using currently in their organizations. Ask them how effective the tools are, and how much effort is involved in managing the solution. </a:t>
            </a:r>
          </a:p>
          <a:p>
            <a:r>
              <a:rPr lang="en-US" smtClean="0"/>
              <a:t>Next, discuss the agents available in Exchange Server 2010, and briefly discuss their functionality. If students are not familiar with the Exchange Server 2003 or Exchange Server 2007 anti-spam features, you might want to spend some additional time describing connection, recipient, and sender filtering, because this lesson does not cover them in detail. </a:t>
            </a:r>
            <a:endParaRPr lang="de-DE" smtClean="0"/>
          </a:p>
        </p:txBody>
      </p:sp>
      <p:sp>
        <p:nvSpPr>
          <p:cNvPr id="75780"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6: Implementing Messaging Security</a:t>
            </a:r>
          </a:p>
        </p:txBody>
      </p:sp>
      <p:sp>
        <p:nvSpPr>
          <p:cNvPr id="75781"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307492" y="2084570"/>
            <a:ext cx="6149837" cy="67955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Explain a database availability group (DAG) and how it leverages continuous transaction log replication to the passive database copies within the DAG.</a:t>
            </a:r>
          </a:p>
          <a:p>
            <a:r>
              <a:rPr lang="en-US" smtClean="0"/>
              <a:t>Point out that a DAG:</a:t>
            </a:r>
          </a:p>
          <a:p>
            <a:pPr>
              <a:buFontTx/>
              <a:buChar char="•"/>
            </a:pPr>
            <a:r>
              <a:rPr lang="en-US" smtClean="0"/>
              <a:t> </a:t>
            </a:r>
            <a:r>
              <a:rPr lang="en-US" i="1" smtClean="0"/>
              <a:t>Requires the failover clustering feature, although all installation and configuration tasks occur with the Exchange Server management tools</a:t>
            </a:r>
            <a:r>
              <a:rPr lang="en-US" smtClean="0"/>
              <a:t>. Although a DAG requires the failover clustering feature, Exchange Server does not use Windows® failover clustering to handle database failover. Instead, it uses Active Manager to control failover.</a:t>
            </a:r>
          </a:p>
          <a:p>
            <a:pPr>
              <a:buFontTx/>
              <a:buChar char="•"/>
            </a:pPr>
            <a:r>
              <a:rPr lang="en-US" smtClean="0"/>
              <a:t> </a:t>
            </a:r>
            <a:r>
              <a:rPr lang="en-US" i="1" smtClean="0"/>
              <a:t>Uses an enhanced version of the continuous replication technology that Exchange Server 2007 introduced</a:t>
            </a:r>
            <a:r>
              <a:rPr lang="en-US" smtClean="0"/>
              <a:t>. Exchange Server 2010 improves upon the best continuous replication pieces from Exchange Server 2007.</a:t>
            </a:r>
          </a:p>
          <a:p>
            <a:pPr>
              <a:buFontTx/>
              <a:buChar char="•"/>
            </a:pPr>
            <a:r>
              <a:rPr lang="en-US" smtClean="0"/>
              <a:t> </a:t>
            </a:r>
            <a:r>
              <a:rPr lang="en-US" i="1" smtClean="0"/>
              <a:t>Can be created after you have installed the Mailbox server</a:t>
            </a:r>
            <a:r>
              <a:rPr lang="en-US" smtClean="0"/>
              <a:t>. You can set up a Mailbox server to host active mailboxes, and then add to a DAG later.</a:t>
            </a:r>
          </a:p>
          <a:p>
            <a:pPr>
              <a:buFontTx/>
              <a:buChar char="•"/>
            </a:pPr>
            <a:r>
              <a:rPr lang="en-US" smtClean="0"/>
              <a:t> </a:t>
            </a:r>
            <a:r>
              <a:rPr lang="en-US" i="1" smtClean="0"/>
              <a:t>Allows a single database to be moved between servers in the group without affecting other databases</a:t>
            </a:r>
            <a:r>
              <a:rPr lang="en-US" smtClean="0"/>
              <a:t>. Failover clustering is done per mailbox database, not for an entire server, making Exchange Server 2010 more flexible than previous Exchange Server versions.</a:t>
            </a:r>
          </a:p>
          <a:p>
            <a:pPr>
              <a:buFontTx/>
              <a:buChar char="•"/>
            </a:pPr>
            <a:r>
              <a:rPr lang="en-US" smtClean="0"/>
              <a:t> </a:t>
            </a:r>
            <a:r>
              <a:rPr lang="en-US" i="1" smtClean="0"/>
              <a:t>Allows up to 16 copies of a single database on separate servers</a:t>
            </a:r>
            <a:r>
              <a:rPr lang="en-US" smtClean="0"/>
              <a:t>. You can add 16 servers to a DAG, which allows you to create 16 databases.</a:t>
            </a:r>
          </a:p>
          <a:p>
            <a:pPr>
              <a:buFontTx/>
              <a:buChar char="•"/>
            </a:pPr>
            <a:r>
              <a:rPr lang="en-US" smtClean="0"/>
              <a:t> </a:t>
            </a:r>
            <a:r>
              <a:rPr lang="en-US" i="1" smtClean="0"/>
              <a:t>Defines the boundary for replication since only servers within the DAG can host database copies</a:t>
            </a:r>
            <a:r>
              <a:rPr lang="en-US" smtClean="0"/>
              <a:t>. You cannot replicate database information to Mailbox servers outside the DAG.</a:t>
            </a:r>
          </a:p>
          <a:p>
            <a:pPr>
              <a:buFontTx/>
              <a:buChar char="•"/>
            </a:pPr>
            <a:endParaRPr lang="en-US" smtClean="0"/>
          </a:p>
        </p:txBody>
      </p:sp>
      <p:sp>
        <p:nvSpPr>
          <p:cNvPr id="39940"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39941"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r" eaLnBrk="1" hangingPunct="1"/>
            <a:fld id="{7B9D4E85-986B-4BD4-B5BA-13C6CC0740C0}" type="slidenum">
              <a:rPr lang="en-US" sz="1200">
                <a:latin typeface="Arial" charset="0"/>
              </a:rPr>
              <a:pPr algn="r" eaLnBrk="1" hangingPunct="1"/>
              <a:t>25</a:t>
            </a:fld>
            <a:endParaRPr 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35408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Describe each step of the filtering process. Emphasize the order in which messages are processed. For example, a message from an SMTP host that is on the IP Block List will never be scanned for content. Mention the real-time block list (RBL) and its use.</a:t>
            </a:r>
          </a:p>
          <a:p>
            <a:r>
              <a:rPr lang="en-US" smtClean="0"/>
              <a:t>Emphasize that for most filter types, the messages or SMTP connections are simply dropped, and there is no option for archiving or quarantining the message. Only content filtering provides the option of quarantining messages so that administrators can monitor them for false positives.</a:t>
            </a:r>
          </a:p>
          <a:p>
            <a:r>
              <a:rPr lang="en-US" smtClean="0"/>
              <a:t>Introduce the student to the </a:t>
            </a:r>
            <a:r>
              <a:rPr lang="de-DE" smtClean="0"/>
              <a:t>Spam Confidence Level (SCL) threshold and its purpose.</a:t>
            </a:r>
          </a:p>
        </p:txBody>
      </p:sp>
      <p:sp>
        <p:nvSpPr>
          <p:cNvPr id="76805"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6: Implementing Messaging Security</a:t>
            </a:r>
          </a:p>
        </p:txBody>
      </p:sp>
      <p:sp>
        <p:nvSpPr>
          <p:cNvPr id="76806"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307492" y="2172013"/>
            <a:ext cx="6149837" cy="67080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Domain Security refers to the set of functionality in Exchange Server 2010 that provides a relatively low-cost alternative to S/MIME or other message-level security solutions. </a:t>
            </a:r>
          </a:p>
          <a:p>
            <a:r>
              <a:rPr lang="en-US" smtClean="0"/>
              <a:t>The purpose of the Domain Security feature set is to provide administrators a way to manage secured message paths over the Internet with business partners. After these secured message paths are configured, messages that have successfully traveled over the secured path from an authenticated sender are displayed as “Domain Secured” to users in the Outlook and Outlook Web App interface. </a:t>
            </a:r>
            <a:endParaRPr lang="de-DE" smtClean="0"/>
          </a:p>
        </p:txBody>
      </p:sp>
      <p:sp>
        <p:nvSpPr>
          <p:cNvPr id="88068"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6: Implementing Messaging Security</a:t>
            </a:r>
          </a:p>
        </p:txBody>
      </p:sp>
      <p:sp>
        <p:nvSpPr>
          <p:cNvPr id="88069"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a:defRPr/>
            </a:pPr>
            <a:fld id="{65E05A53-FD75-46AC-B0E5-8A940B1D8832}" type="slidenum">
              <a:rPr lang="en-US" sz="1200">
                <a:latin typeface="Arial" charset="0"/>
              </a:rPr>
              <a:pPr algn="r">
                <a:defRPr/>
              </a:pPr>
              <a:t>27</a:t>
            </a:fld>
            <a:endParaRPr lang="en-US" sz="1200" dirty="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307492" y="2148590"/>
            <a:ext cx="6149837" cy="673308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91"/>
              </a:spcBef>
              <a:spcAft>
                <a:spcPts val="491"/>
              </a:spcAft>
            </a:pPr>
            <a:r>
              <a:rPr lang="en-US" smtClean="0"/>
              <a:t>Discuss the features that SharePoint provides that are similar to public folders. Then discuss when you would choose one versus the other.</a:t>
            </a:r>
          </a:p>
          <a:p>
            <a:pPr>
              <a:spcBef>
                <a:spcPts val="491"/>
              </a:spcBef>
              <a:spcAft>
                <a:spcPts val="491"/>
              </a:spcAft>
            </a:pPr>
            <a:r>
              <a:rPr lang="en-US" smtClean="0"/>
              <a:t>In regards to using calendar sharing, contact sharing, discussion forums or distribution group archives depending on scope of scenario, use Exchange Server public folders or SharePoint. Also, regards to custom applications, depending on the application’s scope, use Exchange Web Services and/or SharePoint.</a:t>
            </a:r>
          </a:p>
          <a:p>
            <a:pPr>
              <a:spcBef>
                <a:spcPts val="491"/>
              </a:spcBef>
              <a:spcAft>
                <a:spcPts val="491"/>
              </a:spcAft>
            </a:pPr>
            <a:r>
              <a:rPr lang="en-US" smtClean="0"/>
              <a:t> </a:t>
            </a:r>
          </a:p>
          <a:p>
            <a:r>
              <a:rPr lang="en-US" b="1" smtClean="0"/>
              <a:t>Question:</a:t>
            </a:r>
            <a:r>
              <a:rPr lang="en-US" smtClean="0"/>
              <a:t> For what does your company currently use public folders and SharePoint?</a:t>
            </a:r>
            <a:endParaRPr lang="en-US" b="1" smtClean="0"/>
          </a:p>
          <a:p>
            <a:r>
              <a:rPr lang="en-US" b="1" smtClean="0"/>
              <a:t>Answer:</a:t>
            </a:r>
            <a:r>
              <a:rPr lang="en-US" smtClean="0"/>
              <a:t> Answers will vary considerably. Some companies many choose to use public folders for shared mail queues, calendars, document repositories or discussion groups. Other companies may choose to use SharePoint for the same reasons.</a:t>
            </a:r>
          </a:p>
          <a:p>
            <a:endParaRPr lang="en-US" smtClean="0"/>
          </a:p>
          <a:p>
            <a:r>
              <a:rPr lang="en-US" b="1" smtClean="0"/>
              <a:t>References</a:t>
            </a:r>
          </a:p>
          <a:p>
            <a:r>
              <a:rPr lang="en-US" smtClean="0"/>
              <a:t>http://go.microsoft.com/fwlink/?LinkId=179884</a:t>
            </a:r>
          </a:p>
        </p:txBody>
      </p:sp>
      <p:sp>
        <p:nvSpPr>
          <p:cNvPr id="81925"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2: Configuring Mailbox Servers </a:t>
            </a:r>
          </a:p>
        </p:txBody>
      </p:sp>
      <p:sp>
        <p:nvSpPr>
          <p:cNvPr id="81926" name="Rectangle 3"/>
          <p:cNvSpPr txBox="1">
            <a:spLocks noGrp="1" noChangeArrowheads="1"/>
          </p:cNvSpPr>
          <p:nvPr/>
        </p:nvSpPr>
        <p:spPr bwMode="auto">
          <a:xfrm>
            <a:off x="1" y="0"/>
            <a:ext cx="2972421" cy="22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a:spLocks noGrp="1" noChangeArrowheads="1"/>
          </p:cNvSpPr>
          <p:nvPr>
            <p:ph type="sldNum" sz="quarter" idx="5"/>
          </p:nvPr>
        </p:nvSpPr>
        <p:spPr/>
        <p:txBody>
          <a:bodyPr/>
          <a:lstStyle/>
          <a:p>
            <a:pPr>
              <a:defRPr/>
            </a:pPr>
            <a:fld id="{278665C2-0AFC-435C-B082-4B8FE7E3B62C}" type="slidenum">
              <a:rPr lang="en-US" smtClean="0"/>
              <a:pPr>
                <a:defRPr/>
              </a:pPr>
              <a:t>29</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Use the diagram on the slide to show how different clients connect to the Microsoft Exchange Server 2010 mailboxes. Stress that all clients use the Client Access server role. If you have students in the class with Microsoft Exchange Server 2003 experience, compare the Client Access server role to the front-end server role in Exchange Server 2003. Both provide similar functionality, but the Client Access server also provides additional functionality, such as Remote Procedure Call (RPC) Client Access Services, and Exchange Web Services.</a:t>
            </a:r>
          </a:p>
          <a:p>
            <a:r>
              <a:rPr lang="en-US" smtClean="0"/>
              <a:t>If you have students in class who are familiar with Microsoft Exchange Server 2007 Client Access servers, point out that there is one very significant architectural change to the Client Access server in Exchange Server 2010. In Exchange Server 2007, MAPI clients such as Outlook 2007 connected directly to Mailbox servers when accessing the user mailbox. All of this functionality has been moved to the Client Access server, which now runs the RPC Client Access Services component. In Exchange Server 2010, MAPI clients connect directly to the Client Access server, and clients never directly communicate with the Mailbox servers. Mention that this has several advantages, such as: </a:t>
            </a:r>
          </a:p>
          <a:p>
            <a:pPr marL="112163" lvl="1"/>
            <a:r>
              <a:rPr lang="en-US" smtClean="0"/>
              <a:t> All clients now use the same mailbox access architecture.</a:t>
            </a:r>
          </a:p>
          <a:p>
            <a:pPr marL="112163" lvl="1"/>
            <a:r>
              <a:rPr lang="en-US" smtClean="0"/>
              <a:t> For organizations that have deployed highly-available mailbox servers, the client outages in situations where a mailbox database fails over to another server have been reduced. When a mailbox fails over to another server, the Client Access Server is notified, and the client connections will be redirected to the new server within seconds.</a:t>
            </a:r>
          </a:p>
          <a:p>
            <a:pPr marL="112163" lvl="1"/>
            <a:r>
              <a:rPr lang="en-US" smtClean="0"/>
              <a:t> You now can move Mailboxes from one Mailbox server to another while the user is online and connected to the mailbox.</a:t>
            </a:r>
          </a:p>
          <a:p>
            <a:pPr marL="112163" lvl="1"/>
            <a:r>
              <a:rPr lang="en-US" smtClean="0"/>
              <a:t> The new architecture supports more concurrent client connections to the mailbox server. </a:t>
            </a:r>
          </a:p>
          <a:p>
            <a:r>
              <a:rPr lang="en-US" smtClean="0"/>
              <a:t>Students may ask how the new Exchange Server 2010 Client Access server architecture interacts with previous versions of Exchange Server. Tell the students that this will be covered in Module 12. </a:t>
            </a:r>
          </a:p>
        </p:txBody>
      </p:sp>
      <p:sp>
        <p:nvSpPr>
          <p:cNvPr id="64517"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4: Managing Client Access</a:t>
            </a:r>
          </a:p>
        </p:txBody>
      </p:sp>
      <p:sp>
        <p:nvSpPr>
          <p:cNvPr id="64518"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322763" y="47625"/>
            <a:ext cx="2484437" cy="1865313"/>
          </a:xfrm>
          <a:ln/>
        </p:spPr>
      </p:sp>
      <p:sp>
        <p:nvSpPr>
          <p:cNvPr id="77827" name="Rectangle 3"/>
          <p:cNvSpPr>
            <a:spLocks noGrp="1" noChangeArrowheads="1"/>
          </p:cNvSpPr>
          <p:nvPr>
            <p:ph type="body" idx="1"/>
          </p:nvPr>
        </p:nvSpPr>
        <p:spPr>
          <a:xfrm>
            <a:off x="307492" y="2172013"/>
            <a:ext cx="6149837" cy="67080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Stress the importance of the Client Access server role in providing services for Outlook clients. Apart from providing access to the user mailbox by using the RPC Client Access Services, the Client Access server role manages virtually all Outlook client interaction with the Exchange servers. </a:t>
            </a:r>
          </a:p>
          <a:p>
            <a:r>
              <a:rPr lang="en-US" smtClean="0"/>
              <a:t>Mention that this slide provides an overview for this lesson, and that most of these services will be covered in more detail in the topics and demonstrations in this lesson.</a:t>
            </a:r>
          </a:p>
          <a:p>
            <a:r>
              <a:rPr lang="en-US" b="1" smtClean="0"/>
              <a:t>Question</a:t>
            </a:r>
            <a:r>
              <a:rPr lang="en-US" smtClean="0"/>
              <a:t>: What are the implications for server capacity planning when the Client Access Server role now provides the RPC Client Access services as well as these additional services? </a:t>
            </a:r>
          </a:p>
          <a:p>
            <a:r>
              <a:rPr lang="en-US" b="1" smtClean="0"/>
              <a:t>Answer</a:t>
            </a:r>
            <a:r>
              <a:rPr lang="en-US" smtClean="0"/>
              <a:t>: The load on the Client Access Server role has increased significantly from previous Exchange versions. In Exchange Server 2007, the recommended ratio of Client Access Server processors to Mailbox server processors was 1:4; in Exchange Server 2010, this ratio is 3:4. This means that organizations will have to deploy more powerful—or simply more—Client Access servers. </a:t>
            </a:r>
          </a:p>
        </p:txBody>
      </p:sp>
      <p:sp>
        <p:nvSpPr>
          <p:cNvPr id="77828"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4: Managing Client Access</a:t>
            </a:r>
          </a:p>
        </p:txBody>
      </p:sp>
      <p:sp>
        <p:nvSpPr>
          <p:cNvPr id="77829"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307492" y="2148590"/>
            <a:ext cx="6149837" cy="6733082"/>
          </a:xfrm>
          <a:noFill/>
          <a:ln/>
        </p:spPr>
        <p:txBody>
          <a:bodyPr/>
          <a:lstStyle/>
          <a:p>
            <a:r>
              <a:rPr lang="en-US" smtClean="0">
                <a:latin typeface="Arial" pitchFamily="34" charset="0"/>
              </a:rPr>
              <a:t>Lead a class discussion on the Exchange Control Panel (ECP), which is a new feature in Exchange Server 2010 that builds on the Outlook Web App options by adding many functions that empower users to manage their own information when they have access granted through RBAC.</a:t>
            </a:r>
          </a:p>
          <a:p>
            <a:r>
              <a:rPr lang="en-US" smtClean="0">
                <a:latin typeface="Arial" pitchFamily="34" charset="0"/>
              </a:rPr>
              <a:t>The ECP is available through a link in Outlook Web App. </a:t>
            </a:r>
          </a:p>
          <a:p>
            <a:r>
              <a:rPr lang="en-US" smtClean="0">
                <a:latin typeface="Arial" pitchFamily="34" charset="0"/>
              </a:rPr>
              <a:t>Although the ECP is used to empower users to manage their own mailbox, it also allows authorized users to view e-discovery information and perform some administrative tasks.</a:t>
            </a:r>
          </a:p>
          <a:p>
            <a:r>
              <a:rPr lang="en-US" smtClean="0">
                <a:latin typeface="Arial" pitchFamily="34" charset="0"/>
              </a:rPr>
              <a:t>When discussing the Exchange Control Panel, it may be beneficial to show the students an ECP example.</a:t>
            </a:r>
          </a:p>
        </p:txBody>
      </p:sp>
      <p:sp>
        <p:nvSpPr>
          <p:cNvPr id="58372" name="Rectangle 2"/>
          <p:cNvSpPr txBox="1">
            <a:spLocks noGrp="1" noChangeArrowheads="1"/>
          </p:cNvSpPr>
          <p:nvPr/>
        </p:nvSpPr>
        <p:spPr bwMode="auto">
          <a:xfrm>
            <a:off x="1" y="234222"/>
            <a:ext cx="2972421" cy="341964"/>
          </a:xfrm>
          <a:prstGeom prst="rect">
            <a:avLst/>
          </a:prstGeom>
          <a:noFill/>
          <a:ln w="9525">
            <a:noFill/>
            <a:miter lim="800000"/>
            <a:headEnd/>
            <a:tailEnd/>
          </a:ln>
        </p:spPr>
        <p:txBody>
          <a:bodyPr lIns="89730" tIns="0" rIns="89730" bIns="0"/>
          <a:lstStyle/>
          <a:p>
            <a:r>
              <a:rPr lang="en-US" sz="1200" b="1" dirty="0">
                <a:solidFill>
                  <a:srgbClr val="336699"/>
                </a:solidFill>
                <a:latin typeface="Arial" pitchFamily="34" charset="0"/>
              </a:rPr>
              <a:t>Module 2: Configuring Mailbox Servers</a:t>
            </a:r>
          </a:p>
        </p:txBody>
      </p:sp>
      <p:sp>
        <p:nvSpPr>
          <p:cNvPr id="58373" name="Rectangle 3"/>
          <p:cNvSpPr txBox="1">
            <a:spLocks noGrp="1" noChangeArrowheads="1"/>
          </p:cNvSpPr>
          <p:nvPr/>
        </p:nvSpPr>
        <p:spPr bwMode="auto">
          <a:xfrm>
            <a:off x="1" y="0"/>
            <a:ext cx="2972421" cy="220169"/>
          </a:xfrm>
          <a:prstGeom prst="rect">
            <a:avLst/>
          </a:prstGeom>
          <a:noFill/>
          <a:ln w="9525">
            <a:noFill/>
            <a:miter lim="800000"/>
            <a:headEnd/>
            <a:tailEnd/>
          </a:ln>
        </p:spPr>
        <p:txBody>
          <a:bodyPr lIns="89730" tIns="44865" rIns="89730" bIns="44865"/>
          <a:lstStyle/>
          <a:p>
            <a:r>
              <a:rPr lang="en-US" sz="1200" b="1" dirty="0">
                <a:latin typeface="Arial" pitchFamily="34" charset="0"/>
              </a:rPr>
              <a:t>Course 10135A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a:defRPr/>
            </a:pPr>
            <a:fld id="{2E88D841-9F1B-4574-82C9-2DEF021CDCCD}" type="slidenum">
              <a:rPr lang="en-US" sz="1200">
                <a:latin typeface="Arial" charset="0"/>
              </a:rPr>
              <a:pPr algn="r">
                <a:defRPr/>
              </a:pPr>
              <a:t>32</a:t>
            </a:fld>
            <a:endParaRPr lang="en-US" sz="1200" dirty="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35408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Ensure that students understand that Windows SharePoint Services and Windows Files Shares integration allows users to access documents stored on file shares and Windows SharePoint Services document libraries, rather than documents stored in the Microsoft Exchange Information Store. This ensures they are viewing the latest document version. The document restrictions enabled for Windows SharePoint Services and Windows Files Shares integration also affect which attachments can be viewed by Outlook Web App clients.</a:t>
            </a:r>
          </a:p>
          <a:p>
            <a:r>
              <a:rPr lang="en-US" b="1" smtClean="0"/>
              <a:t>Question</a:t>
            </a:r>
            <a:r>
              <a:rPr lang="en-US" smtClean="0"/>
              <a:t>: What are the security risks of allowing Windows SharePoint Services and Windows Files Shares integration?</a:t>
            </a:r>
          </a:p>
          <a:p>
            <a:r>
              <a:rPr lang="en-US" b="1" smtClean="0"/>
              <a:t>Answer</a:t>
            </a:r>
            <a:r>
              <a:rPr lang="en-US" smtClean="0"/>
              <a:t>: Windows SharePoint Services and Windows Files Shares integration provides external users with access to documents on Windows Files Shares. This is a security risk.</a:t>
            </a:r>
          </a:p>
          <a:p>
            <a:r>
              <a:rPr lang="en-US" b="1" smtClean="0"/>
              <a:t>Question</a:t>
            </a:r>
            <a:r>
              <a:rPr lang="en-US" smtClean="0"/>
              <a:t>: How can you mitigate those security risks?</a:t>
            </a:r>
          </a:p>
          <a:p>
            <a:r>
              <a:rPr lang="en-US" b="1" smtClean="0"/>
              <a:t>Answer</a:t>
            </a:r>
            <a:r>
              <a:rPr lang="en-US" smtClean="0"/>
              <a:t>: Separate different types of data onto different servers. Data that is suitable for external access can be stored on one server, and data that is not suitable for external access can be stored on another server. For external users, you can then allow access to only the servers storing data suitable for external access.</a:t>
            </a:r>
            <a:br>
              <a:rPr lang="en-US" smtClean="0"/>
            </a:br>
            <a:r>
              <a:rPr lang="en-US" smtClean="0"/>
              <a:t/>
            </a:r>
            <a:br>
              <a:rPr lang="en-US" smtClean="0"/>
            </a:br>
            <a:r>
              <a:rPr lang="en-US" smtClean="0"/>
              <a:t>You can also block and allow different servers depending on whether Outlook Web App is being accessed from public or private computers. However, this requires users to accurately select the correct computer type during logon. </a:t>
            </a:r>
          </a:p>
        </p:txBody>
      </p:sp>
      <p:sp>
        <p:nvSpPr>
          <p:cNvPr id="96261"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4: Managing Client Access</a:t>
            </a:r>
          </a:p>
        </p:txBody>
      </p:sp>
      <p:sp>
        <p:nvSpPr>
          <p:cNvPr id="96262"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
        <p:nvSpPr>
          <p:cNvPr id="96263" name="Rectangle 11"/>
          <p:cNvSpPr>
            <a:spLocks noChangeArrowheads="1"/>
          </p:cNvSpPr>
          <p:nvPr/>
        </p:nvSpPr>
        <p:spPr bwMode="auto">
          <a:xfrm>
            <a:off x="0" y="-904"/>
            <a:ext cx="256554" cy="182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30" tIns="44865" rIns="89730" bIns="44865" anchor="ctr">
            <a:spAutoFit/>
          </a:bodyPr>
          <a:lstStyle/>
          <a:p>
            <a:pPr eaLnBrk="0" hangingPunct="0">
              <a:buFontTx/>
              <a:buAutoNum type="arabicPeriod"/>
              <a:tabLst>
                <a:tab pos="672976" algn="l"/>
                <a:tab pos="897301" algn="l"/>
              </a:tabLst>
            </a:pPr>
            <a:r>
              <a:rPr lang="en-US" sz="600"/>
              <a:t> </a:t>
            </a:r>
            <a:endParaRPr lang="en-US"/>
          </a:p>
        </p:txBody>
      </p:sp>
      <p:sp>
        <p:nvSpPr>
          <p:cNvPr id="96264" name="Rectangle 12"/>
          <p:cNvSpPr>
            <a:spLocks noChangeArrowheads="1"/>
          </p:cNvSpPr>
          <p:nvPr/>
        </p:nvSpPr>
        <p:spPr bwMode="auto">
          <a:xfrm>
            <a:off x="0" y="-6726"/>
            <a:ext cx="470523" cy="689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48509" tIns="112127" rIns="0" bIns="37376" anchor="ctr">
            <a:spAutoFit/>
          </a:bodyPr>
          <a:lstStyle/>
          <a:p>
            <a:pPr eaLnBrk="0" hangingPunct="0">
              <a:tabLst>
                <a:tab pos="672976" algn="l"/>
                <a:tab pos="897301" algn="l"/>
              </a:tabLst>
            </a:pPr>
            <a:endParaRPr lang="en-US" sz="1100" b="1">
              <a:latin typeface="BerkeleyOldITC" pitchFamily="18" charset="0"/>
            </a:endParaRPr>
          </a:p>
          <a:p>
            <a:pPr eaLnBrk="0" hangingPunct="0">
              <a:tabLst>
                <a:tab pos="672976" algn="l"/>
                <a:tab pos="897301" algn="l"/>
              </a:tabLst>
            </a:pPr>
            <a:r>
              <a:rPr lang="en-US" sz="600"/>
              <a:t> </a:t>
            </a:r>
            <a:endParaRPr lang="en-US"/>
          </a:p>
          <a:p>
            <a:pPr eaLnBrk="0" hangingPunct="0">
              <a:tabLst>
                <a:tab pos="672976" algn="l"/>
                <a:tab pos="897301" algn="l"/>
              </a:tabLst>
            </a:pPr>
            <a:endParaRPr lang="en-US"/>
          </a:p>
        </p:txBody>
      </p:sp>
      <p:sp>
        <p:nvSpPr>
          <p:cNvPr id="96265" name="Rectangle 13"/>
          <p:cNvSpPr>
            <a:spLocks noChangeArrowheads="1"/>
          </p:cNvSpPr>
          <p:nvPr/>
        </p:nvSpPr>
        <p:spPr bwMode="auto">
          <a:xfrm>
            <a:off x="0" y="-6726"/>
            <a:ext cx="470523" cy="689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48509" tIns="112127" rIns="0" bIns="37376" anchor="ctr">
            <a:spAutoFit/>
          </a:bodyPr>
          <a:lstStyle/>
          <a:p>
            <a:pPr eaLnBrk="0" hangingPunct="0">
              <a:tabLst>
                <a:tab pos="672976" algn="l"/>
                <a:tab pos="897301" algn="l"/>
              </a:tabLst>
            </a:pPr>
            <a:endParaRPr lang="en-US" sz="1100" b="1">
              <a:latin typeface="BerkeleyOldITC" pitchFamily="18" charset="0"/>
            </a:endParaRPr>
          </a:p>
          <a:p>
            <a:pPr eaLnBrk="0" hangingPunct="0">
              <a:tabLst>
                <a:tab pos="672976" algn="l"/>
                <a:tab pos="897301" algn="l"/>
              </a:tabLst>
            </a:pPr>
            <a:r>
              <a:rPr lang="en-US" sz="600"/>
              <a:t> </a:t>
            </a:r>
            <a:endParaRPr lang="en-US"/>
          </a:p>
          <a:p>
            <a:pPr eaLnBrk="0" hangingPunct="0">
              <a:tabLst>
                <a:tab pos="672976" algn="l"/>
                <a:tab pos="897301" algn="l"/>
              </a:tabLst>
            </a:pPr>
            <a:endParaRPr lang="en-US"/>
          </a:p>
        </p:txBody>
      </p:sp>
      <p:sp>
        <p:nvSpPr>
          <p:cNvPr id="96266" name="Rectangle 14"/>
          <p:cNvSpPr>
            <a:spLocks noChangeArrowheads="1"/>
          </p:cNvSpPr>
          <p:nvPr/>
        </p:nvSpPr>
        <p:spPr bwMode="auto">
          <a:xfrm>
            <a:off x="0" y="-6726"/>
            <a:ext cx="505789" cy="689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48509" tIns="112127" rIns="0" bIns="37376" anchor="ctr">
            <a:spAutoFit/>
          </a:bodyPr>
          <a:lstStyle/>
          <a:p>
            <a:pPr eaLnBrk="0" hangingPunct="0">
              <a:tabLst>
                <a:tab pos="672976" algn="l"/>
              </a:tabLst>
            </a:pPr>
            <a:endParaRPr lang="en-US" sz="1100" b="1">
              <a:latin typeface="BerkeleyOldITC" pitchFamily="18" charset="0"/>
            </a:endParaRPr>
          </a:p>
          <a:p>
            <a:pPr eaLnBrk="0" hangingPunct="0">
              <a:tabLst>
                <a:tab pos="672976" algn="l"/>
              </a:tabLst>
            </a:pPr>
            <a:r>
              <a:rPr lang="en-US" sz="600"/>
              <a:t> </a:t>
            </a:r>
            <a:endParaRPr lang="en-US"/>
          </a:p>
          <a:p>
            <a:pPr eaLnBrk="0" hangingPunct="0">
              <a:tabLst>
                <a:tab pos="672976" algn="l"/>
              </a:tabLst>
            </a:pPr>
            <a:r>
              <a:rPr lang="en-US"/>
              <a:t> </a:t>
            </a:r>
          </a:p>
        </p:txBody>
      </p:sp>
      <p:sp>
        <p:nvSpPr>
          <p:cNvPr id="96267" name="Rectangle 15"/>
          <p:cNvSpPr>
            <a:spLocks noChangeArrowheads="1"/>
          </p:cNvSpPr>
          <p:nvPr/>
        </p:nvSpPr>
        <p:spPr bwMode="auto">
          <a:xfrm>
            <a:off x="0" y="-5842"/>
            <a:ext cx="452954" cy="597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48509" tIns="112127" rIns="0" bIns="37376" anchor="ctr">
            <a:spAutoFit/>
          </a:bodyPr>
          <a:lstStyle/>
          <a:p>
            <a:pPr eaLnBrk="0" hangingPunct="0"/>
            <a:endParaRPr lang="en-US" sz="1100" b="1">
              <a:latin typeface="BerkeleyOldITC" pitchFamily="18" charset="0"/>
            </a:endParaRPr>
          </a:p>
          <a:p>
            <a:pPr eaLnBrk="0" hangingPunct="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Discuss the role of the Active Manager. Mention that although the DAG relies on the failover clustering feature, it relies on Active Manager to do the failover or switchover processes. </a:t>
            </a:r>
          </a:p>
          <a:p>
            <a:r>
              <a:rPr lang="en-US" b="1" smtClean="0"/>
              <a:t>References</a:t>
            </a:r>
          </a:p>
          <a:p>
            <a:r>
              <a:rPr lang="en-US" smtClean="0"/>
              <a:t>Exchange Server 2010 Help: Understanding Mailbox Database Availability: Active Manager</a:t>
            </a:r>
            <a:endParaRPr lang="de-DE" smtClean="0"/>
          </a:p>
        </p:txBody>
      </p:sp>
      <p:sp>
        <p:nvSpPr>
          <p:cNvPr id="40964"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40965"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a:defRPr/>
            </a:pPr>
            <a:fld id="{EEACA1A6-B5C1-4233-886C-DEB6337BC488}" type="slidenum">
              <a:rPr lang="en-US" sz="1200">
                <a:latin typeface="Arial" charset="0"/>
              </a:rPr>
              <a:pPr algn="r">
                <a:defRPr/>
              </a:pPr>
              <a:t>5</a:t>
            </a:fld>
            <a:endParaRPr lang="en-US" sz="1200" dirty="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active database copy uses continuous replication to keep the passive copies in sync, based on their lag-time setting. A DAG leverages the Windows Server® operating system failover clustering feature. However, it relies on the Active Manager server to maintain status of all of the databases that the DAG hosts.</a:t>
            </a:r>
          </a:p>
          <a:p>
            <a:pPr>
              <a:buFontTx/>
              <a:buChar char="•"/>
            </a:pPr>
            <a:r>
              <a:rPr lang="en-US" smtClean="0"/>
              <a:t> A single database can be switched or failed between servers within the DAG.</a:t>
            </a:r>
          </a:p>
          <a:p>
            <a:pPr>
              <a:buFontTx/>
              <a:buChar char="•"/>
            </a:pPr>
            <a:r>
              <a:rPr lang="en-US" smtClean="0"/>
              <a:t> At any given time, a copy is either the replication source or the replication target, but not both.</a:t>
            </a:r>
          </a:p>
          <a:p>
            <a:pPr>
              <a:buFontTx/>
              <a:buChar char="•"/>
            </a:pPr>
            <a:r>
              <a:rPr lang="en-US" smtClean="0"/>
              <a:t> A server may not host more than one copy of a given database.</a:t>
            </a:r>
          </a:p>
          <a:p>
            <a:pPr>
              <a:buFontTx/>
              <a:buChar char="•"/>
            </a:pPr>
            <a:r>
              <a:rPr lang="en-US" smtClean="0"/>
              <a:t> Not all databases need to have the same number of copies. In a 16-node DAG, one database can have 16 copies, while another database is not redundant and contains only the one active copy. </a:t>
            </a:r>
          </a:p>
          <a:p>
            <a:r>
              <a:rPr lang="en-US" smtClean="0"/>
              <a:t>Discuss the difference between a failover and a switchover.</a:t>
            </a:r>
            <a:endParaRPr lang="en-US" b="1" smtClean="0"/>
          </a:p>
          <a:p>
            <a:endParaRPr lang="en-US" b="1" smtClean="0"/>
          </a:p>
          <a:p>
            <a:r>
              <a:rPr lang="en-US" b="1" smtClean="0"/>
              <a:t>References</a:t>
            </a:r>
            <a:endParaRPr lang="en-US" smtClean="0"/>
          </a:p>
          <a:p>
            <a:r>
              <a:rPr lang="en-US" smtClean="0"/>
              <a:t>Exchange Server 2010 Help: Understanding Mailbox Database Availability</a:t>
            </a:r>
          </a:p>
          <a:p>
            <a:endParaRPr lang="de-DE" smtClean="0"/>
          </a:p>
        </p:txBody>
      </p:sp>
      <p:sp>
        <p:nvSpPr>
          <p:cNvPr id="43013"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43014"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307492" y="2172013"/>
            <a:ext cx="6149837" cy="67080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6938" indent="-186938"/>
            <a:r>
              <a:rPr lang="en-US" smtClean="0"/>
              <a:t>Discuss what would happen if a failure occurred and not all of the logs could be copied to the passive copy before you need to make it active. Discuss how to use the transport dumpster when failover occurs.</a:t>
            </a:r>
          </a:p>
          <a:p>
            <a:pPr marL="186938" indent="-186938"/>
            <a:r>
              <a:rPr lang="en-US" smtClean="0"/>
              <a:t>Active manager selects the best copy to activate, as follows:</a:t>
            </a:r>
          </a:p>
          <a:p>
            <a:pPr marL="186938" indent="-186938"/>
            <a:r>
              <a:rPr lang="en-US" smtClean="0"/>
              <a:t>1.	Enumerates the available copies</a:t>
            </a:r>
          </a:p>
          <a:p>
            <a:pPr marL="186938" indent="-186938"/>
            <a:r>
              <a:rPr lang="en-US" smtClean="0"/>
              <a:t>2	Ignores all servers that are unreachable</a:t>
            </a:r>
          </a:p>
          <a:p>
            <a:pPr marL="186938" indent="-186938"/>
            <a:r>
              <a:rPr lang="en-US" smtClean="0"/>
              <a:t>3.	Sorts available copies by how up-to-date they are (content index, copy queue length and replay queue length).</a:t>
            </a:r>
          </a:p>
          <a:p>
            <a:pPr marL="186938" indent="-186938">
              <a:buFontTx/>
              <a:buAutoNum type="arabicPeriod" startAt="4"/>
            </a:pPr>
            <a:r>
              <a:rPr lang="en-US" smtClean="0"/>
              <a:t>Breaks ties based on activation preference</a:t>
            </a:r>
          </a:p>
          <a:p>
            <a:pPr marL="186938" indent="-186938"/>
            <a:endParaRPr lang="en-US" smtClean="0"/>
          </a:p>
          <a:p>
            <a:pPr marL="186938" indent="-186938"/>
            <a:r>
              <a:rPr lang="en-US" b="1" smtClean="0"/>
              <a:t>Activity</a:t>
            </a:r>
          </a:p>
          <a:p>
            <a:pPr marL="186938" indent="-186938"/>
            <a:r>
              <a:rPr lang="en-US" smtClean="0"/>
              <a:t>Draw a simple Exchange Server messaging environment on the board. Be sure to include one Hub Transport server and two Mailbox servers configured in a DAG. Now walk through a scenario in which a message is delivered through the Hub Transport server to the active database on the first Mailbox server. Just after Exchange Server delivers the message, the server fails, and no data is recovered. Now walk through the steps on the slide to discuss how this database failover process works.</a:t>
            </a:r>
          </a:p>
          <a:p>
            <a:pPr marL="186938" indent="-186938"/>
            <a:r>
              <a:rPr lang="en-US" smtClean="0"/>
              <a:t>Discuss the AutoDatabaseMountDial setting and when to use it. The three possible values for the AutoDatabaseMountDial setting are:</a:t>
            </a:r>
            <a:endParaRPr lang="en-US" i="1" smtClean="0"/>
          </a:p>
          <a:p>
            <a:pPr marL="186938" indent="-186938">
              <a:buFontTx/>
              <a:buChar char="•"/>
            </a:pPr>
            <a:r>
              <a:rPr lang="en-US" i="1" smtClean="0"/>
              <a:t>BestAvailability</a:t>
            </a:r>
            <a:r>
              <a:rPr lang="en-US" smtClean="0"/>
              <a:t>. If you specify this value, the database automatically mounts if the copy queue length is less than or equal to twelve. The copy queue length is defined as the number of logs that the passive copies recognize as needing to be replicated. If the copy queue length is more than twelve, the database will not automatically mount. When the copy queue length is less than or equal to twelve, Exchange Server attempts to replicate the remaining logs to the passive copies and mount the database. </a:t>
            </a:r>
            <a:endParaRPr lang="en-US" i="1" smtClean="0"/>
          </a:p>
          <a:p>
            <a:pPr marL="186938" indent="-186938">
              <a:buFontTx/>
              <a:buChar char="•"/>
            </a:pPr>
            <a:r>
              <a:rPr lang="en-US" i="1" smtClean="0"/>
              <a:t>GoodAvailability</a:t>
            </a:r>
            <a:r>
              <a:rPr lang="en-US" smtClean="0"/>
              <a:t>. If you specify this value, the databases automatically mount immediately after a failover, if the copy queue length is less than or equal to six. If the copy queue length is more than six, the databases do not automatically mount. When the copy queue length is less than or equal to six, Exchange Server attempts to replicate the remaining logs to the passive copy and mount the database.</a:t>
            </a:r>
            <a:endParaRPr lang="en-US" i="1" smtClean="0"/>
          </a:p>
          <a:p>
            <a:pPr marL="186938" indent="-186938">
              <a:buFontTx/>
              <a:buChar char="•"/>
            </a:pPr>
            <a:r>
              <a:rPr lang="en-US" i="1" smtClean="0"/>
              <a:t>Lossless</a:t>
            </a:r>
            <a:r>
              <a:rPr lang="en-US" smtClean="0"/>
              <a:t>. If you specify this value, the databases do not automatically mount until all logs that were generated on the active copy are copied to the passive copy.</a:t>
            </a:r>
          </a:p>
          <a:p>
            <a:pPr marL="186938" indent="-186938"/>
            <a:endParaRPr lang="en-US" b="1" smtClean="0"/>
          </a:p>
          <a:p>
            <a:pPr marL="186938" indent="-186938"/>
            <a:r>
              <a:rPr lang="en-US" b="1" smtClean="0"/>
              <a:t>References</a:t>
            </a:r>
          </a:p>
          <a:p>
            <a:pPr marL="186938" indent="-186938"/>
            <a:r>
              <a:rPr lang="en-US" smtClean="0"/>
              <a:t>Exchange Server 2010 Help: Set-MailboxServer</a:t>
            </a:r>
          </a:p>
          <a:p>
            <a:pPr marL="186938" indent="-186938"/>
            <a:endParaRPr lang="en-US" smtClean="0"/>
          </a:p>
          <a:p>
            <a:pPr marL="186938" indent="-186938"/>
            <a:endParaRPr lang="de-DE" smtClean="0"/>
          </a:p>
        </p:txBody>
      </p:sp>
      <p:sp>
        <p:nvSpPr>
          <p:cNvPr id="49156" name="Rectangle 2"/>
          <p:cNvSpPr txBox="1">
            <a:spLocks noGrp="1" noChangeArrowheads="1"/>
          </p:cNvSpPr>
          <p:nvPr/>
        </p:nvSpPr>
        <p:spPr bwMode="auto">
          <a:xfrm>
            <a:off x="1" y="234222"/>
            <a:ext cx="2972421" cy="341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0" rIns="89730" bIns="0"/>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solidFill>
                  <a:srgbClr val="336699"/>
                </a:solidFill>
                <a:latin typeface="Arial" charset="0"/>
              </a:rPr>
              <a:t>Module 7: Implementing High Availability</a:t>
            </a:r>
          </a:p>
        </p:txBody>
      </p:sp>
      <p:sp>
        <p:nvSpPr>
          <p:cNvPr id="49157" name="Rectangle 3"/>
          <p:cNvSpPr txBox="1">
            <a:spLocks noGrp="1" noChangeArrowheads="1"/>
          </p:cNvSpPr>
          <p:nvPr/>
        </p:nvSpPr>
        <p:spPr bwMode="auto">
          <a:xfrm>
            <a:off x="1" y="0"/>
            <a:ext cx="2972421" cy="218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200" b="1">
                <a:latin typeface="Arial" charset="0"/>
              </a:rPr>
              <a:t>Course 10135A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307492" y="2150153"/>
            <a:ext cx="6149837" cy="67299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Stress that the Exchange Server 2010 implementation of Personal Archives uses a different architecture than most other archiving solutions. The Exchange Server 2010 solution takes advantage of the improvements to disk input/output (I/O) to enable very large mailboxes that are easily accessible to users.</a:t>
            </a:r>
          </a:p>
          <a:p>
            <a:r>
              <a:rPr lang="en-US" smtClean="0"/>
              <a:t>Mention that one of the goals of Personal Archive is to move PST files into an Exchange Server database, where Exchange backs up data and indexes it for easy searching. </a:t>
            </a:r>
          </a:p>
          <a:p>
            <a:r>
              <a:rPr lang="de-DE" smtClean="0"/>
              <a:t>Mention that Personal Archive mailboxes will be visible only in Outlook 2010 or when users access their mailboxes through Outlook Web App.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a:defRPr/>
            </a:pPr>
            <a:fld id="{CCE4E787-79F0-4771-85E7-1DD569490B56}" type="slidenum">
              <a:rPr lang="en-US" sz="1200">
                <a:latin typeface="Arial" charset="0"/>
              </a:rPr>
              <a:pPr algn="r">
                <a:defRPr/>
              </a:pPr>
              <a:t>8</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Exchange Server 2010 provides several tools and features for mitigating a disaster’s impact. This includes setting deleted item-retention times, deleted mailbox retention time, high availability, and other features.</a:t>
            </a:r>
          </a:p>
          <a:p>
            <a:r>
              <a:rPr lang="en-US" smtClean="0"/>
              <a:t>Be prepared to spend considerable time on this topic. Review the potential risks, and then discuss how you can mitigate them. Ask the students if they can think of any other risks, and then discuss options for mitigating those risks. Mention that this lesson provides details about how to recover from some of the disasters.</a:t>
            </a:r>
          </a:p>
          <a:p>
            <a:r>
              <a:rPr lang="en-US" smtClean="0"/>
              <a:t>Especially mention the new Exchange Server 2010 features:</a:t>
            </a:r>
          </a:p>
          <a:p>
            <a:pPr>
              <a:buFontTx/>
              <a:buChar char="•"/>
            </a:pPr>
            <a:r>
              <a:rPr lang="en-US" smtClean="0"/>
              <a:t> </a:t>
            </a:r>
            <a:r>
              <a:rPr lang="en-US" i="1" smtClean="0"/>
              <a:t>Message recovery</a:t>
            </a:r>
            <a:r>
              <a:rPr lang="en-US" smtClean="0"/>
              <a:t>. You can use the Recoverable Items folder in Exchange Server 2010, and apply the Message Retention hold policies to the folder to retain hard-deleted and modified data for a specified time. This makes it much easier and faster to recover these items.</a:t>
            </a:r>
          </a:p>
          <a:p>
            <a:pPr>
              <a:buFontTx/>
              <a:buChar char="•"/>
            </a:pPr>
            <a:r>
              <a:rPr lang="en-US" smtClean="0"/>
              <a:t> </a:t>
            </a:r>
            <a:r>
              <a:rPr lang="en-US" i="1" smtClean="0"/>
              <a:t>Point-in-time database snapshot</a:t>
            </a:r>
            <a:r>
              <a:rPr lang="en-US" smtClean="0"/>
              <a:t>. If a point-in-time copy of mailbox data is a requirement for your organization, Exchange Server 2010 provides the ability to create a lagged copy in a DAG environment. You can use a lagged copy in the rare event that there is a logical corruption that replicates across the DAG databases. You can mitigate this corruption by returning to a previous database snapshot.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350976" y="2161083"/>
            <a:ext cx="6149837" cy="671902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smtClean="0"/>
              <a:t>Disaster Recovery with DAGs</a:t>
            </a:r>
            <a:endParaRPr lang="en-US" smtClean="0"/>
          </a:p>
          <a:p>
            <a:r>
              <a:rPr lang="en-US" smtClean="0"/>
              <a:t>In the event of a disaster, DAGs provide for a faster recovery time objective (RTO) with less data loss, or recovery point objective (RPO), than most backup solutions. You also should discuss the option of creating a DAG on another site, solely for backup. Do not forget to mention that you can exclude this server from automatic activation by using activation block policies.</a:t>
            </a:r>
          </a:p>
          <a:p>
            <a:endParaRPr lang="en-US" b="1" smtClean="0"/>
          </a:p>
          <a:p>
            <a:r>
              <a:rPr lang="en-US" b="1" smtClean="0"/>
              <a:t>Mailbox Servers</a:t>
            </a:r>
            <a:r>
              <a:rPr lang="en-US" smtClean="0"/>
              <a:t> </a:t>
            </a:r>
          </a:p>
          <a:p>
            <a:r>
              <a:rPr lang="en-US" smtClean="0"/>
              <a:t>DAG mailbox servers can host other server roles, such as Client Access, Hub Transport, and Unified Messaging, which provides full redundancy of Exchange Server services and data with just two servers.</a:t>
            </a:r>
          </a:p>
          <a:p>
            <a:endParaRPr lang="en-US" smtClean="0"/>
          </a:p>
          <a:p>
            <a:r>
              <a:rPr lang="en-US" b="1" smtClean="0"/>
              <a:t>Point-in-Time Database Snapshot</a:t>
            </a:r>
            <a:endParaRPr lang="en-US" smtClean="0"/>
          </a:p>
          <a:p>
            <a:r>
              <a:rPr lang="en-US" smtClean="0"/>
              <a:t>Discuss the time that you should configure the lag database to commit log files. For some organizations, one day may be enough while other organizations might need one week.</a:t>
            </a:r>
          </a:p>
          <a:p>
            <a:r>
              <a:rPr lang="en-US" smtClean="0"/>
              <a:t>You might discuss the following scenarios when you cover lag features:</a:t>
            </a:r>
          </a:p>
          <a:p>
            <a:pPr>
              <a:buFontTx/>
              <a:buChar char="•"/>
            </a:pPr>
            <a:r>
              <a:rPr lang="en-US" smtClean="0"/>
              <a:t> Recovering a piece of deleted data that is outside the dumpster window.</a:t>
            </a:r>
            <a:endParaRPr lang="de-DE" smtClean="0"/>
          </a:p>
          <a:p>
            <a:pPr>
              <a:buFontTx/>
              <a:buChar char="•"/>
            </a:pPr>
            <a:r>
              <a:rPr lang="de-DE" smtClean="0"/>
              <a:t> Dealing with logical corruption. </a:t>
            </a:r>
            <a:endParaRPr lang="en-US" smtClean="0"/>
          </a:p>
          <a:p>
            <a:pPr>
              <a:buFontTx/>
              <a:buChar char="•"/>
            </a:pPr>
            <a:r>
              <a:rPr lang="en-US" smtClean="0"/>
              <a:t> Recovering a log file that was deleted accidentally on the source.</a:t>
            </a:r>
          </a:p>
          <a:p>
            <a:pPr>
              <a:buFontTx/>
              <a:buChar char="•"/>
            </a:pPr>
            <a:r>
              <a:rPr lang="en-US" smtClean="0"/>
              <a:t> Rolling back to a specific point in time, due to virus outbreak or a message-spillage scenario.</a:t>
            </a:r>
          </a:p>
          <a:p>
            <a:endParaRPr lang="en-US" b="1" smtClean="0"/>
          </a:p>
          <a:p>
            <a:r>
              <a:rPr lang="en-US" b="1" smtClean="0"/>
              <a:t>Recovery Database</a:t>
            </a:r>
            <a:r>
              <a:rPr lang="en-US" smtClean="0"/>
              <a:t> </a:t>
            </a:r>
          </a:p>
          <a:p>
            <a:r>
              <a:rPr lang="en-US" smtClean="0"/>
              <a:t>Mention the change from using recovery storage groups in Exchange Server 2007 to using recovery databases in Exchange Server 2010. You also can mention the new </a:t>
            </a:r>
            <a:r>
              <a:rPr lang="en-US" b="1" smtClean="0"/>
              <a:t>Export-Mailbox</a:t>
            </a:r>
            <a:r>
              <a:rPr lang="en-US" smtClean="0"/>
              <a:t> and </a:t>
            </a:r>
            <a:r>
              <a:rPr lang="en-US" b="1" smtClean="0"/>
              <a:t>Restore-Mailbox</a:t>
            </a:r>
            <a:r>
              <a:rPr lang="en-US" smtClean="0"/>
              <a:t> cmdlets that enable you to use Windows PowerShell™ to recover items, folders, or mailboxes.</a:t>
            </a:r>
          </a:p>
          <a:p>
            <a:endParaRPr lang="en-US" b="1" smtClean="0"/>
          </a:p>
          <a:p>
            <a:r>
              <a:rPr lang="en-US" b="1" smtClean="0"/>
              <a:t>Lower Cost of DAG Backup</a:t>
            </a:r>
            <a:r>
              <a:rPr lang="en-US" smtClean="0"/>
              <a:t> </a:t>
            </a:r>
          </a:p>
          <a:p>
            <a:r>
              <a:rPr lang="en-US" smtClean="0"/>
              <a:t>Evaluate the cost of your current backup infrastructure including hardware, installation, and license costs, and the management cost associated with recovering data and maintaining backups. Depending on your organization’s requirements, a DAG environment may provide lower total cost of ownership (TCO) than a traditional backup environment.</a:t>
            </a:r>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307492" y="2172013"/>
            <a:ext cx="6149837" cy="67080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Database mobility has been available since Exchange Server 2007. Stress how important database mobility is in a disaster-recovery scenario, because it means that you do not have to rebuild a server before restoring the databases.</a:t>
            </a:r>
          </a:p>
          <a:p>
            <a:r>
              <a:rPr lang="en-US" smtClean="0"/>
              <a:t>When talking about database mobility, mention how it relates to DAG. Make sure the students understand that database mobility enables database copying for the DAG, and that they are not the same thing.</a:t>
            </a: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B0F6F-BD22-4E04-8F1C-68DFAF4F8FC8}" type="datetime1">
              <a:rPr lang="en-US" smtClean="0"/>
              <a:t>1/19/2012</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5A3A8-7CCE-4A8A-9FA8-73EC51329BBC}" type="datetime1">
              <a:rPr lang="en-US" smtClean="0"/>
              <a:t>1/19/2012</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06743-9E46-418F-BB28-BE7DE831AB21}" type="datetime1">
              <a:rPr lang="en-US" smtClean="0"/>
              <a:t>1/19/2012</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773988" cy="741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8788" y="992188"/>
            <a:ext cx="7751762" cy="4386262"/>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234A9-C982-432A-B10D-6DEBAABA4D36}" type="datetime1">
              <a:rPr lang="en-US" smtClean="0"/>
              <a:t>1/19/2012</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C866E-4112-4DB7-9491-3EC6A624345A}" type="datetime1">
              <a:rPr lang="en-US" smtClean="0"/>
              <a:t>1/19/2012</a:t>
            </a:fld>
            <a:endParaRPr lang="en-US"/>
          </a:p>
        </p:txBody>
      </p:sp>
      <p:sp>
        <p:nvSpPr>
          <p:cNvPr id="5" name="Footer Placeholder 4"/>
          <p:cNvSpPr>
            <a:spLocks noGrp="1"/>
          </p:cNvSpPr>
          <p:nvPr>
            <p:ph type="ftr" sz="quarter" idx="11"/>
          </p:nvPr>
        </p:nvSpPr>
        <p:spPr/>
        <p:txBody>
          <a:bodyPr/>
          <a:lstStyle/>
          <a:p>
            <a:r>
              <a:rPr lang="en-US" smtClean="0"/>
              <a:t>www.NetComLearning.com</a:t>
            </a:r>
            <a:endParaRPr lang="en-US"/>
          </a:p>
        </p:txBody>
      </p:sp>
      <p:sp>
        <p:nvSpPr>
          <p:cNvPr id="6" name="Slide Number Placeholder 5"/>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A2FFD-B527-4A3C-B351-6E27E3350CD3}" type="datetime1">
              <a:rPr lang="en-US" smtClean="0"/>
              <a:t>1/19/2012</a:t>
            </a:fld>
            <a:endParaRPr lang="en-US"/>
          </a:p>
        </p:txBody>
      </p:sp>
      <p:sp>
        <p:nvSpPr>
          <p:cNvPr id="6" name="Footer Placeholder 5"/>
          <p:cNvSpPr>
            <a:spLocks noGrp="1"/>
          </p:cNvSpPr>
          <p:nvPr>
            <p:ph type="ftr" sz="quarter" idx="11"/>
          </p:nvPr>
        </p:nvSpPr>
        <p:spPr/>
        <p:txBody>
          <a:bodyPr/>
          <a:lstStyle/>
          <a:p>
            <a:r>
              <a:rPr lang="en-US" smtClean="0"/>
              <a:t>www.NetComLearning.com</a:t>
            </a:r>
            <a:endParaRPr lang="en-US"/>
          </a:p>
        </p:txBody>
      </p:sp>
      <p:sp>
        <p:nvSpPr>
          <p:cNvPr id="7" name="Slide Number Placeholder 6"/>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235A5C-036D-41B7-93C1-F95AEAD75AB5}" type="datetime1">
              <a:rPr lang="en-US" smtClean="0"/>
              <a:t>1/19/2012</a:t>
            </a:fld>
            <a:endParaRPr lang="en-US"/>
          </a:p>
        </p:txBody>
      </p:sp>
      <p:sp>
        <p:nvSpPr>
          <p:cNvPr id="8" name="Footer Placeholder 7"/>
          <p:cNvSpPr>
            <a:spLocks noGrp="1"/>
          </p:cNvSpPr>
          <p:nvPr>
            <p:ph type="ftr" sz="quarter" idx="11"/>
          </p:nvPr>
        </p:nvSpPr>
        <p:spPr/>
        <p:txBody>
          <a:bodyPr/>
          <a:lstStyle/>
          <a:p>
            <a:r>
              <a:rPr lang="en-US" smtClean="0"/>
              <a:t>www.NetComLearning.com</a:t>
            </a:r>
            <a:endParaRPr lang="en-US"/>
          </a:p>
        </p:txBody>
      </p:sp>
      <p:sp>
        <p:nvSpPr>
          <p:cNvPr id="9" name="Slide Number Placeholder 8"/>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D3BD64-9A73-4647-BD56-A5AC8A6084F0}" type="datetime1">
              <a:rPr lang="en-US" smtClean="0"/>
              <a:t>1/19/2012</a:t>
            </a:fld>
            <a:endParaRPr lang="en-US"/>
          </a:p>
        </p:txBody>
      </p:sp>
      <p:sp>
        <p:nvSpPr>
          <p:cNvPr id="4" name="Footer Placeholder 3"/>
          <p:cNvSpPr>
            <a:spLocks noGrp="1"/>
          </p:cNvSpPr>
          <p:nvPr>
            <p:ph type="ftr" sz="quarter" idx="11"/>
          </p:nvPr>
        </p:nvSpPr>
        <p:spPr/>
        <p:txBody>
          <a:bodyPr/>
          <a:lstStyle/>
          <a:p>
            <a:r>
              <a:rPr lang="en-US" smtClean="0"/>
              <a:t>www.NetComLearning.com</a:t>
            </a:r>
            <a:endParaRPr lang="en-US"/>
          </a:p>
        </p:txBody>
      </p:sp>
      <p:sp>
        <p:nvSpPr>
          <p:cNvPr id="5" name="Slide Number Placeholder 4"/>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C95CF-450B-464C-9D80-B40762E2AD1E}" type="datetime1">
              <a:rPr lang="en-US" smtClean="0"/>
              <a:t>1/19/2012</a:t>
            </a:fld>
            <a:endParaRPr lang="en-US"/>
          </a:p>
        </p:txBody>
      </p:sp>
      <p:sp>
        <p:nvSpPr>
          <p:cNvPr id="3" name="Footer Placeholder 2"/>
          <p:cNvSpPr>
            <a:spLocks noGrp="1"/>
          </p:cNvSpPr>
          <p:nvPr>
            <p:ph type="ftr" sz="quarter" idx="11"/>
          </p:nvPr>
        </p:nvSpPr>
        <p:spPr/>
        <p:txBody>
          <a:bodyPr/>
          <a:lstStyle/>
          <a:p>
            <a:r>
              <a:rPr lang="en-US" smtClean="0"/>
              <a:t>www.NetComLearning.com</a:t>
            </a:r>
            <a:endParaRPr lang="en-US"/>
          </a:p>
        </p:txBody>
      </p:sp>
      <p:sp>
        <p:nvSpPr>
          <p:cNvPr id="4" name="Slide Number Placeholder 3"/>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1A45B-2D68-4FFA-A6E3-066FD6C7C703}" type="datetime1">
              <a:rPr lang="en-US" smtClean="0"/>
              <a:t>1/19/2012</a:t>
            </a:fld>
            <a:endParaRPr lang="en-US"/>
          </a:p>
        </p:txBody>
      </p:sp>
      <p:sp>
        <p:nvSpPr>
          <p:cNvPr id="6" name="Footer Placeholder 5"/>
          <p:cNvSpPr>
            <a:spLocks noGrp="1"/>
          </p:cNvSpPr>
          <p:nvPr>
            <p:ph type="ftr" sz="quarter" idx="11"/>
          </p:nvPr>
        </p:nvSpPr>
        <p:spPr/>
        <p:txBody>
          <a:bodyPr/>
          <a:lstStyle/>
          <a:p>
            <a:r>
              <a:rPr lang="en-US" smtClean="0"/>
              <a:t>www.NetComLearning.com</a:t>
            </a:r>
            <a:endParaRPr lang="en-US"/>
          </a:p>
        </p:txBody>
      </p:sp>
      <p:sp>
        <p:nvSpPr>
          <p:cNvPr id="7" name="Slide Number Placeholder 6"/>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049E6-9709-4EA1-AD06-5805010D6F69}" type="datetime1">
              <a:rPr lang="en-US" smtClean="0"/>
              <a:t>1/19/2012</a:t>
            </a:fld>
            <a:endParaRPr lang="en-US"/>
          </a:p>
        </p:txBody>
      </p:sp>
      <p:sp>
        <p:nvSpPr>
          <p:cNvPr id="6" name="Footer Placeholder 5"/>
          <p:cNvSpPr>
            <a:spLocks noGrp="1"/>
          </p:cNvSpPr>
          <p:nvPr>
            <p:ph type="ftr" sz="quarter" idx="11"/>
          </p:nvPr>
        </p:nvSpPr>
        <p:spPr/>
        <p:txBody>
          <a:bodyPr/>
          <a:lstStyle/>
          <a:p>
            <a:r>
              <a:rPr lang="en-US" smtClean="0"/>
              <a:t>www.NetComLearning.com</a:t>
            </a:r>
            <a:endParaRPr lang="en-US"/>
          </a:p>
        </p:txBody>
      </p:sp>
      <p:sp>
        <p:nvSpPr>
          <p:cNvPr id="7" name="Slide Number Placeholder 6"/>
          <p:cNvSpPr>
            <a:spLocks noGrp="1"/>
          </p:cNvSpPr>
          <p:nvPr>
            <p:ph type="sldNum" sz="quarter" idx="12"/>
          </p:nvPr>
        </p:nvSpPr>
        <p:spPr/>
        <p:txBody>
          <a:bodyPr/>
          <a:lstStyle/>
          <a:p>
            <a:fld id="{94040421-B6DE-4A99-9432-F26E123D1B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5703A-1914-4540-9D45-2B4A52C2C0F1}" type="datetime1">
              <a:rPr lang="en-US" smtClean="0"/>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www.NetComLearning.com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40421-B6DE-4A99-9432-F26E123D1B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445500" cy="741363"/>
          </a:xfrm>
        </p:spPr>
        <p:txBody>
          <a:bodyPr>
            <a:noAutofit/>
          </a:bodyPr>
          <a:lstStyle/>
          <a:p>
            <a:pPr algn="r" eaLnBrk="1" hangingPunct="1"/>
            <a:r>
              <a:rPr lang="en-US" sz="2800" dirty="0" smtClean="0"/>
              <a:t>Overview of Server Roles in Exchange Server 2010</a:t>
            </a:r>
          </a:p>
        </p:txBody>
      </p:sp>
      <p:sp>
        <p:nvSpPr>
          <p:cNvPr id="17411" name="Rounded Rectangle 844803"/>
          <p:cNvSpPr>
            <a:spLocks noChangeArrowheads="1"/>
          </p:cNvSpPr>
          <p:nvPr/>
        </p:nvSpPr>
        <p:spPr bwMode="auto">
          <a:xfrm>
            <a:off x="280731" y="1127125"/>
            <a:ext cx="8786812" cy="540385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a:t>In Exchange Server 2010, servers are installed with specific functional roles:</a:t>
            </a:r>
          </a:p>
          <a:p>
            <a:pPr eaLnBrk="0" hangingPunct="0"/>
            <a:endParaRPr lang="en-US" sz="2000"/>
          </a:p>
          <a:p>
            <a:pPr eaLnBrk="0" hangingPunct="0"/>
            <a:endParaRPr lang="en-US" sz="2200" b="0"/>
          </a:p>
        </p:txBody>
      </p:sp>
      <p:sp>
        <p:nvSpPr>
          <p:cNvPr id="17412" name="Rounded Rectangle 844806"/>
          <p:cNvSpPr>
            <a:spLocks noChangeArrowheads="1"/>
          </p:cNvSpPr>
          <p:nvPr/>
        </p:nvSpPr>
        <p:spPr bwMode="auto">
          <a:xfrm>
            <a:off x="457200" y="2338388"/>
            <a:ext cx="8172450" cy="534987"/>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a:t> </a:t>
            </a:r>
            <a:r>
              <a:rPr lang="en-GB"/>
              <a:t>Mailbox Server role</a:t>
            </a:r>
            <a:endParaRPr lang="en-US"/>
          </a:p>
        </p:txBody>
      </p:sp>
      <p:sp>
        <p:nvSpPr>
          <p:cNvPr id="17413" name="Rounded Rectangle 844806"/>
          <p:cNvSpPr>
            <a:spLocks noChangeArrowheads="1"/>
          </p:cNvSpPr>
          <p:nvPr/>
        </p:nvSpPr>
        <p:spPr bwMode="auto">
          <a:xfrm>
            <a:off x="457200" y="2990850"/>
            <a:ext cx="8172450" cy="504825"/>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a:t> </a:t>
            </a:r>
            <a:r>
              <a:rPr lang="en-GB"/>
              <a:t>Edge Transport Server role</a:t>
            </a:r>
            <a:endParaRPr lang="en-US"/>
          </a:p>
        </p:txBody>
      </p:sp>
      <p:sp>
        <p:nvSpPr>
          <p:cNvPr id="17414" name="Rounded Rectangle 844806"/>
          <p:cNvSpPr>
            <a:spLocks noChangeArrowheads="1"/>
          </p:cNvSpPr>
          <p:nvPr/>
        </p:nvSpPr>
        <p:spPr bwMode="auto">
          <a:xfrm>
            <a:off x="457200" y="3590925"/>
            <a:ext cx="8172450" cy="476250"/>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a:t> </a:t>
            </a:r>
            <a:r>
              <a:rPr lang="en-GB"/>
              <a:t>Client Access Server role</a:t>
            </a:r>
            <a:endParaRPr lang="en-US"/>
          </a:p>
        </p:txBody>
      </p:sp>
      <p:sp>
        <p:nvSpPr>
          <p:cNvPr id="17415" name="Rounded Rectangle 844806"/>
          <p:cNvSpPr>
            <a:spLocks noChangeArrowheads="1"/>
          </p:cNvSpPr>
          <p:nvPr/>
        </p:nvSpPr>
        <p:spPr bwMode="auto">
          <a:xfrm>
            <a:off x="457200" y="4175125"/>
            <a:ext cx="8172450" cy="547688"/>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dirty="0"/>
              <a:t> </a:t>
            </a:r>
            <a:r>
              <a:rPr lang="en-GB" dirty="0"/>
              <a:t>Unified Messaging Server role</a:t>
            </a:r>
            <a:endParaRPr lang="en-US" dirty="0"/>
          </a:p>
        </p:txBody>
      </p:sp>
      <p:sp>
        <p:nvSpPr>
          <p:cNvPr id="17416" name="Rounded Rectangle 844806"/>
          <p:cNvSpPr>
            <a:spLocks noChangeArrowheads="1"/>
          </p:cNvSpPr>
          <p:nvPr/>
        </p:nvSpPr>
        <p:spPr bwMode="auto">
          <a:xfrm>
            <a:off x="457200" y="1662113"/>
            <a:ext cx="8172450" cy="563562"/>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a:t> </a:t>
            </a:r>
            <a:r>
              <a:rPr lang="en-GB"/>
              <a:t>Hub Transport Server role</a:t>
            </a:r>
            <a:endParaRPr lang="en-US"/>
          </a:p>
        </p:txBody>
      </p:sp>
      <p:pic>
        <p:nvPicPr>
          <p:cNvPr id="17417" name="Picture 23" descr="EdgeTransportServerRole"/>
          <p:cNvPicPr>
            <a:picLocks noChangeAspect="1" noChangeArrowheads="1"/>
          </p:cNvPicPr>
          <p:nvPr/>
        </p:nvPicPr>
        <p:blipFill>
          <a:blip r:embed="rId3" cstate="print"/>
          <a:srcRect/>
          <a:stretch>
            <a:fillRect/>
          </a:stretch>
        </p:blipFill>
        <p:spPr bwMode="auto">
          <a:xfrm>
            <a:off x="4067175" y="4932363"/>
            <a:ext cx="977900" cy="1101725"/>
          </a:xfrm>
          <a:prstGeom prst="rect">
            <a:avLst/>
          </a:prstGeom>
          <a:noFill/>
          <a:ln w="9525">
            <a:noFill/>
            <a:miter lim="800000"/>
            <a:headEnd/>
            <a:tailEnd/>
          </a:ln>
        </p:spPr>
      </p:pic>
      <p:pic>
        <p:nvPicPr>
          <p:cNvPr id="17418" name="Picture 24" descr="HubTransport_ServerTransport"/>
          <p:cNvPicPr>
            <a:picLocks noChangeAspect="1" noChangeArrowheads="1"/>
          </p:cNvPicPr>
          <p:nvPr/>
        </p:nvPicPr>
        <p:blipFill>
          <a:blip r:embed="rId4" cstate="print"/>
          <a:srcRect/>
          <a:stretch>
            <a:fillRect/>
          </a:stretch>
        </p:blipFill>
        <p:spPr bwMode="auto">
          <a:xfrm>
            <a:off x="1254125" y="4919663"/>
            <a:ext cx="962025" cy="1079500"/>
          </a:xfrm>
          <a:prstGeom prst="rect">
            <a:avLst/>
          </a:prstGeom>
          <a:noFill/>
          <a:ln w="9525">
            <a:noFill/>
            <a:miter lim="800000"/>
            <a:headEnd/>
            <a:tailEnd/>
          </a:ln>
        </p:spPr>
      </p:pic>
      <p:pic>
        <p:nvPicPr>
          <p:cNvPr id="17419" name="Picture 25" descr="Mailbox_ServerRole"/>
          <p:cNvPicPr>
            <a:picLocks noChangeAspect="1" noChangeArrowheads="1"/>
          </p:cNvPicPr>
          <p:nvPr/>
        </p:nvPicPr>
        <p:blipFill>
          <a:blip r:embed="rId5" cstate="print"/>
          <a:srcRect/>
          <a:stretch>
            <a:fillRect/>
          </a:stretch>
        </p:blipFill>
        <p:spPr bwMode="auto">
          <a:xfrm>
            <a:off x="2597150" y="4938713"/>
            <a:ext cx="1282700" cy="1177925"/>
          </a:xfrm>
          <a:prstGeom prst="rect">
            <a:avLst/>
          </a:prstGeom>
          <a:noFill/>
          <a:ln w="9525">
            <a:noFill/>
            <a:miter lim="800000"/>
            <a:headEnd/>
            <a:tailEnd/>
          </a:ln>
        </p:spPr>
      </p:pic>
      <p:pic>
        <p:nvPicPr>
          <p:cNvPr id="17420" name="Picture 26" descr="ClientAccess_ServerRole"/>
          <p:cNvPicPr>
            <a:picLocks noChangeAspect="1" noChangeArrowheads="1"/>
          </p:cNvPicPr>
          <p:nvPr/>
        </p:nvPicPr>
        <p:blipFill>
          <a:blip r:embed="rId6" cstate="print"/>
          <a:srcRect/>
          <a:stretch>
            <a:fillRect/>
          </a:stretch>
        </p:blipFill>
        <p:spPr bwMode="auto">
          <a:xfrm>
            <a:off x="5440363" y="4932363"/>
            <a:ext cx="1246187" cy="1104900"/>
          </a:xfrm>
          <a:prstGeom prst="rect">
            <a:avLst/>
          </a:prstGeom>
          <a:noFill/>
          <a:ln w="9525">
            <a:noFill/>
            <a:miter lim="800000"/>
            <a:headEnd/>
            <a:tailEnd/>
          </a:ln>
        </p:spPr>
      </p:pic>
      <p:pic>
        <p:nvPicPr>
          <p:cNvPr id="17421" name="Picture 27" descr="UM_ServerRole"/>
          <p:cNvPicPr>
            <a:picLocks noChangeAspect="1" noChangeArrowheads="1"/>
          </p:cNvPicPr>
          <p:nvPr/>
        </p:nvPicPr>
        <p:blipFill>
          <a:blip r:embed="rId7" cstate="print"/>
          <a:srcRect/>
          <a:stretch>
            <a:fillRect/>
          </a:stretch>
        </p:blipFill>
        <p:spPr bwMode="auto">
          <a:xfrm>
            <a:off x="6816725" y="4919663"/>
            <a:ext cx="1216025" cy="1249362"/>
          </a:xfrm>
          <a:prstGeom prst="rect">
            <a:avLst/>
          </a:prstGeom>
          <a:noFill/>
          <a:ln w="9525">
            <a:noFill/>
            <a:miter lim="800000"/>
            <a:headEnd/>
            <a:tailEnd/>
          </a:ln>
        </p:spPr>
      </p:pic>
      <p:pic>
        <p:nvPicPr>
          <p:cNvPr id="1026" name="Picture 2" descr="C:\Users\rinchen\Documents\Tools\logos\microsoft partner LOGO black_small.jpg"/>
          <p:cNvPicPr>
            <a:picLocks noChangeAspect="1" noChangeArrowheads="1"/>
          </p:cNvPicPr>
          <p:nvPr/>
        </p:nvPicPr>
        <p:blipFill>
          <a:blip r:embed="rId8" cstate="print"/>
          <a:srcRect/>
          <a:stretch>
            <a:fillRect/>
          </a:stretch>
        </p:blipFill>
        <p:spPr bwMode="auto">
          <a:xfrm>
            <a:off x="152401" y="228600"/>
            <a:ext cx="1066800" cy="506789"/>
          </a:xfrm>
          <a:prstGeom prst="rect">
            <a:avLst/>
          </a:prstGeom>
          <a:noFill/>
        </p:spPr>
      </p:pic>
      <p:sp>
        <p:nvSpPr>
          <p:cNvPr id="15" name="Footer Placeholder 14"/>
          <p:cNvSpPr>
            <a:spLocks noGrp="1"/>
          </p:cNvSpPr>
          <p:nvPr>
            <p:ph type="ftr" sz="quarter" idx="11"/>
          </p:nvPr>
        </p:nvSpPr>
        <p:spPr>
          <a:xfrm>
            <a:off x="3124200" y="6492875"/>
            <a:ext cx="2895600" cy="365125"/>
          </a:xfrm>
        </p:spPr>
        <p:txBody>
          <a:bodyPr/>
          <a:lstStyle/>
          <a:p>
            <a:r>
              <a:rPr lang="en-US" dirty="0" smtClean="0">
                <a:solidFill>
                  <a:schemeClr val="tx1">
                    <a:lumMod val="75000"/>
                    <a:lumOff val="25000"/>
                  </a:schemeClr>
                </a:solidFill>
              </a:rPr>
              <a:t>www.NetComLearning.com</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smtClean="0"/>
              <a:t>What Is Database Mobility?</a:t>
            </a:r>
          </a:p>
        </p:txBody>
      </p:sp>
      <p:sp>
        <p:nvSpPr>
          <p:cNvPr id="30723" name="AutoShape 3"/>
          <p:cNvSpPr>
            <a:spLocks noChangeArrowheads="1"/>
          </p:cNvSpPr>
          <p:nvPr/>
        </p:nvSpPr>
        <p:spPr bwMode="auto">
          <a:xfrm>
            <a:off x="274638" y="2454275"/>
            <a:ext cx="8588375" cy="2776538"/>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a:t>To move a mailbox database to another server:</a:t>
            </a:r>
          </a:p>
        </p:txBody>
      </p:sp>
      <p:sp>
        <p:nvSpPr>
          <p:cNvPr id="30724" name="Rounded Rectangle 844806"/>
          <p:cNvSpPr>
            <a:spLocks noChangeArrowheads="1"/>
          </p:cNvSpPr>
          <p:nvPr/>
        </p:nvSpPr>
        <p:spPr bwMode="auto">
          <a:xfrm>
            <a:off x="606425" y="2992438"/>
            <a:ext cx="7954963" cy="1946275"/>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a:t> Perform a soft recovery on the database </a:t>
            </a:r>
          </a:p>
          <a:p>
            <a:pPr eaLnBrk="0" hangingPunct="0">
              <a:lnSpc>
                <a:spcPct val="90000"/>
              </a:lnSpc>
              <a:spcBef>
                <a:spcPct val="40000"/>
              </a:spcBef>
              <a:buClr>
                <a:srgbClr val="006699"/>
              </a:buClr>
              <a:buFontTx/>
              <a:buChar char="•"/>
            </a:pPr>
            <a:r>
              <a:rPr lang="en-US"/>
              <a:t> Create the destination mailbox database</a:t>
            </a:r>
          </a:p>
          <a:p>
            <a:pPr eaLnBrk="0" hangingPunct="0">
              <a:lnSpc>
                <a:spcPct val="90000"/>
              </a:lnSpc>
              <a:spcBef>
                <a:spcPct val="40000"/>
              </a:spcBef>
              <a:buClr>
                <a:srgbClr val="006699"/>
              </a:buClr>
              <a:buFontTx/>
              <a:buChar char="•"/>
            </a:pPr>
            <a:r>
              <a:rPr lang="en-US"/>
              <a:t> Move the database files and mount the database</a:t>
            </a:r>
          </a:p>
          <a:p>
            <a:pPr eaLnBrk="0" hangingPunct="0">
              <a:lnSpc>
                <a:spcPct val="90000"/>
              </a:lnSpc>
              <a:spcBef>
                <a:spcPct val="40000"/>
              </a:spcBef>
              <a:buClr>
                <a:srgbClr val="006699"/>
              </a:buClr>
              <a:buFontTx/>
              <a:buChar char="•"/>
            </a:pPr>
            <a:r>
              <a:rPr lang="en-US"/>
              <a:t> Reconfigure the user mailboxes</a:t>
            </a:r>
          </a:p>
        </p:txBody>
      </p:sp>
      <p:sp>
        <p:nvSpPr>
          <p:cNvPr id="808963" name="AutoShape 3"/>
          <p:cNvSpPr>
            <a:spLocks noChangeArrowheads="1"/>
          </p:cNvSpPr>
          <p:nvPr/>
        </p:nvSpPr>
        <p:spPr bwMode="auto">
          <a:xfrm>
            <a:off x="434975" y="1071563"/>
            <a:ext cx="8274050" cy="1093787"/>
          </a:xfrm>
          <a:prstGeom prst="roundRect">
            <a:avLst>
              <a:gd name="adj" fmla="val 7389"/>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eaLnBrk="0" hangingPunct="0">
              <a:lnSpc>
                <a:spcPct val="90000"/>
              </a:lnSpc>
              <a:spcBef>
                <a:spcPct val="40000"/>
              </a:spcBef>
              <a:defRPr/>
            </a:pPr>
            <a:r>
              <a:rPr lang="en-US">
                <a:solidFill>
                  <a:srgbClr val="000000"/>
                </a:solidFill>
              </a:rPr>
              <a:t>Database mobility enables you to move mailbox databases between Mailbox servers</a:t>
            </a:r>
          </a:p>
        </p:txBody>
      </p:sp>
      <p:pic>
        <p:nvPicPr>
          <p:cNvPr id="6"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152401" y="228600"/>
            <a:ext cx="1066800" cy="506789"/>
          </a:xfrm>
          <a:prstGeom prst="rect">
            <a:avLst/>
          </a:prstGeom>
          <a:noFill/>
        </p:spPr>
      </p:pic>
    </p:spTree>
    <p:extLst>
      <p:ext uri="{BB962C8B-B14F-4D97-AF65-F5344CB8AC3E}">
        <p14:creationId xmlns:p14="http://schemas.microsoft.com/office/powerpoint/2010/main" xmlns="" val="1764707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fontScale="90000"/>
          </a:bodyPr>
          <a:lstStyle/>
          <a:p>
            <a:pPr eaLnBrk="1" hangingPunct="1"/>
            <a:r>
              <a:rPr lang="en-US" smtClean="0"/>
              <a:t>High Availability Solution for Mailbox Servers</a:t>
            </a:r>
          </a:p>
        </p:txBody>
      </p:sp>
      <p:sp>
        <p:nvSpPr>
          <p:cNvPr id="8195" name="Rounded Rectangle 844803"/>
          <p:cNvSpPr>
            <a:spLocks noChangeArrowheads="1"/>
          </p:cNvSpPr>
          <p:nvPr/>
        </p:nvSpPr>
        <p:spPr bwMode="auto">
          <a:xfrm>
            <a:off x="325438" y="966788"/>
            <a:ext cx="8574087" cy="266700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sz="2000" b="1"/>
              <a:t>Mailbox data high availability</a:t>
            </a:r>
            <a:r>
              <a:rPr lang="en-US" sz="2000" b="1">
                <a:solidFill>
                  <a:srgbClr val="000000"/>
                </a:solidFill>
              </a:rPr>
              <a:t>:</a:t>
            </a:r>
          </a:p>
          <a:p>
            <a:pPr eaLnBrk="0" hangingPunct="0"/>
            <a:endParaRPr lang="en-US" sz="2200"/>
          </a:p>
        </p:txBody>
      </p:sp>
      <p:sp>
        <p:nvSpPr>
          <p:cNvPr id="8196" name="Rounded Rectangle 844806"/>
          <p:cNvSpPr>
            <a:spLocks noChangeArrowheads="1"/>
          </p:cNvSpPr>
          <p:nvPr/>
        </p:nvSpPr>
        <p:spPr bwMode="auto">
          <a:xfrm>
            <a:off x="581025" y="1439863"/>
            <a:ext cx="8172450" cy="1911350"/>
          </a:xfrm>
          <a:prstGeom prst="roundRect">
            <a:avLst>
              <a:gd name="adj" fmla="val 4167"/>
            </a:avLst>
          </a:prstGeom>
          <a:solidFill>
            <a:srgbClr val="F2E7CE"/>
          </a:solidFill>
          <a:ln w="9525" algn="ctr">
            <a:solidFill>
              <a:srgbClr val="333333"/>
            </a:solidFill>
            <a:round/>
            <a:headEnd/>
            <a:tailEnd/>
          </a:ln>
        </p:spPr>
        <p:txBody>
          <a:bodyPr wrap="none" anchor="ctr"/>
          <a:lstStyle/>
          <a:p>
            <a:pPr marL="233363" indent="-233363" eaLnBrk="0" hangingPunct="0">
              <a:lnSpc>
                <a:spcPct val="90000"/>
              </a:lnSpc>
              <a:spcBef>
                <a:spcPct val="40000"/>
              </a:spcBef>
              <a:buClr>
                <a:srgbClr val="006699"/>
              </a:buClr>
              <a:buFontTx/>
              <a:buChar char="•"/>
            </a:pPr>
            <a:r>
              <a:rPr lang="en-US" sz="2000" b="1"/>
              <a:t>Single database failover</a:t>
            </a:r>
          </a:p>
          <a:p>
            <a:pPr marL="233363" indent="-233363" eaLnBrk="0" hangingPunct="0">
              <a:lnSpc>
                <a:spcPct val="90000"/>
              </a:lnSpc>
              <a:spcBef>
                <a:spcPct val="40000"/>
              </a:spcBef>
              <a:buClr>
                <a:srgbClr val="006699"/>
              </a:buClr>
              <a:buFontTx/>
              <a:buChar char="•"/>
            </a:pPr>
            <a:r>
              <a:rPr lang="en-US" sz="2000" b="1"/>
              <a:t>Requires failover clustering feature</a:t>
            </a:r>
          </a:p>
          <a:p>
            <a:pPr marL="233363" indent="-233363" eaLnBrk="0" hangingPunct="0">
              <a:lnSpc>
                <a:spcPct val="90000"/>
              </a:lnSpc>
              <a:spcBef>
                <a:spcPct val="40000"/>
              </a:spcBef>
              <a:buClr>
                <a:srgbClr val="006699"/>
              </a:buClr>
              <a:buFontTx/>
              <a:buChar char="•"/>
            </a:pPr>
            <a:r>
              <a:rPr lang="en-US" sz="2000" b="1"/>
              <a:t>Allows up to 16 copies of each database</a:t>
            </a:r>
          </a:p>
          <a:p>
            <a:pPr marL="233363" indent="-233363" eaLnBrk="0" hangingPunct="0">
              <a:lnSpc>
                <a:spcPct val="90000"/>
              </a:lnSpc>
              <a:spcBef>
                <a:spcPct val="40000"/>
              </a:spcBef>
              <a:buClr>
                <a:srgbClr val="006699"/>
              </a:buClr>
              <a:buFontTx/>
              <a:buChar char="•"/>
            </a:pPr>
            <a:r>
              <a:rPr lang="en-US" sz="2000" b="1"/>
              <a:t>Allows up to 14 days for lag copies</a:t>
            </a:r>
          </a:p>
        </p:txBody>
      </p:sp>
      <p:sp>
        <p:nvSpPr>
          <p:cNvPr id="8197" name="Rounded Rectangle 844803"/>
          <p:cNvSpPr>
            <a:spLocks noChangeArrowheads="1"/>
          </p:cNvSpPr>
          <p:nvPr/>
        </p:nvSpPr>
        <p:spPr bwMode="auto">
          <a:xfrm>
            <a:off x="334963" y="4035425"/>
            <a:ext cx="8574087" cy="2001838"/>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sz="2000" b="1"/>
              <a:t>Public Folder high availability</a:t>
            </a:r>
            <a:r>
              <a:rPr lang="en-US" sz="2000" b="1">
                <a:solidFill>
                  <a:srgbClr val="000000"/>
                </a:solidFill>
              </a:rPr>
              <a:t>:</a:t>
            </a:r>
          </a:p>
          <a:p>
            <a:pPr eaLnBrk="0" hangingPunct="0"/>
            <a:endParaRPr lang="en-US" sz="2000"/>
          </a:p>
        </p:txBody>
      </p:sp>
      <p:sp>
        <p:nvSpPr>
          <p:cNvPr id="8198" name="Rounded Rectangle 844806"/>
          <p:cNvSpPr>
            <a:spLocks noChangeArrowheads="1"/>
          </p:cNvSpPr>
          <p:nvPr/>
        </p:nvSpPr>
        <p:spPr bwMode="auto">
          <a:xfrm>
            <a:off x="519113" y="4568825"/>
            <a:ext cx="8172450" cy="1138238"/>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sz="2000" b="1"/>
              <a:t> Leverages Public Folder replication</a:t>
            </a:r>
          </a:p>
          <a:p>
            <a:pPr eaLnBrk="0" hangingPunct="0">
              <a:lnSpc>
                <a:spcPct val="90000"/>
              </a:lnSpc>
              <a:spcBef>
                <a:spcPct val="40000"/>
              </a:spcBef>
              <a:buClr>
                <a:srgbClr val="006699"/>
              </a:buClr>
              <a:buFontTx/>
              <a:buChar char="•"/>
            </a:pPr>
            <a:r>
              <a:rPr lang="en-US" sz="2000" b="1"/>
              <a:t> Is similar to previous Exchange Server versions</a:t>
            </a:r>
          </a:p>
        </p:txBody>
      </p:sp>
      <p:pic>
        <p:nvPicPr>
          <p:cNvPr id="8199" name="Picture 10" descr="Folder_FolderOpen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7500" y="5516563"/>
            <a:ext cx="744538"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11"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88263" y="3074988"/>
            <a:ext cx="936625"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r>
              <a:rPr lang="en-US" smtClean="0">
                <a:solidFill>
                  <a:schemeClr val="tx1">
                    <a:lumMod val="75000"/>
                    <a:lumOff val="25000"/>
                  </a:schemeClr>
                </a:solidFill>
              </a:rPr>
              <a:t>www.NetComLearning.com</a:t>
            </a:r>
            <a:endParaRPr lang="en-US">
              <a:solidFill>
                <a:schemeClr val="tx1">
                  <a:lumMod val="75000"/>
                  <a:lumOff val="25000"/>
                </a:schemeClr>
              </a:solidFill>
            </a:endParaRPr>
          </a:p>
        </p:txBody>
      </p:sp>
    </p:spTree>
    <p:extLst>
      <p:ext uri="{BB962C8B-B14F-4D97-AF65-F5344CB8AC3E}">
        <p14:creationId xmlns:p14="http://schemas.microsoft.com/office/powerpoint/2010/main" xmlns="" val="2633412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What Is the Transport Dumpster?</a:t>
            </a:r>
          </a:p>
        </p:txBody>
      </p:sp>
      <p:sp>
        <p:nvSpPr>
          <p:cNvPr id="19459" name="Rounded Rectangle 844803"/>
          <p:cNvSpPr>
            <a:spLocks noChangeArrowheads="1"/>
          </p:cNvSpPr>
          <p:nvPr/>
        </p:nvSpPr>
        <p:spPr bwMode="auto">
          <a:xfrm>
            <a:off x="392905" y="1547641"/>
            <a:ext cx="8418513" cy="3673475"/>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sz="2000" b="1"/>
              <a:t>The transport dumpster:</a:t>
            </a:r>
          </a:p>
        </p:txBody>
      </p:sp>
      <p:sp>
        <p:nvSpPr>
          <p:cNvPr id="19460" name="Rounded Rectangle 844806"/>
          <p:cNvSpPr>
            <a:spLocks noChangeArrowheads="1"/>
          </p:cNvSpPr>
          <p:nvPr/>
        </p:nvSpPr>
        <p:spPr bwMode="auto">
          <a:xfrm>
            <a:off x="685800" y="2209800"/>
            <a:ext cx="7832725" cy="2751138"/>
          </a:xfrm>
          <a:prstGeom prst="roundRect">
            <a:avLst>
              <a:gd name="adj" fmla="val 4167"/>
            </a:avLst>
          </a:prstGeom>
          <a:solidFill>
            <a:srgbClr val="F2E7CE"/>
          </a:solidFill>
          <a:ln w="9525" algn="ctr">
            <a:solidFill>
              <a:srgbClr val="333333"/>
            </a:solidFill>
            <a:round/>
            <a:headEnd/>
            <a:tailEnd/>
          </a:ln>
        </p:spPr>
        <p:txBody>
          <a:bodyPr anchor="ctr"/>
          <a:lstStyle/>
          <a:p>
            <a:pPr marL="228600" indent="-228600" eaLnBrk="0" hangingPunct="0">
              <a:lnSpc>
                <a:spcPct val="90000"/>
              </a:lnSpc>
              <a:spcBef>
                <a:spcPts val="500"/>
              </a:spcBef>
              <a:spcAft>
                <a:spcPts val="500"/>
              </a:spcAft>
              <a:buClr>
                <a:srgbClr val="006699"/>
              </a:buClr>
              <a:buFontTx/>
              <a:buChar char="•"/>
            </a:pPr>
            <a:r>
              <a:rPr lang="en-US" b="1"/>
              <a:t>Protects against Mailbox server failures when transaction logs have been lost</a:t>
            </a:r>
          </a:p>
          <a:p>
            <a:pPr marL="228600" indent="-228600" eaLnBrk="0" hangingPunct="0">
              <a:lnSpc>
                <a:spcPct val="90000"/>
              </a:lnSpc>
              <a:spcBef>
                <a:spcPts val="500"/>
              </a:spcBef>
              <a:spcAft>
                <a:spcPts val="500"/>
              </a:spcAft>
              <a:buClr>
                <a:srgbClr val="006699"/>
              </a:buClr>
              <a:buFontTx/>
              <a:buChar char="•"/>
            </a:pPr>
            <a:r>
              <a:rPr lang="en-US" b="1"/>
              <a:t>Keeps copies of all messages delivered in the transport queue (mail.que) until the transaction logs have replicated to all servers in the DAG, or until the maximum dumpster size is reached</a:t>
            </a:r>
          </a:p>
          <a:p>
            <a:pPr marL="228600" indent="-228600" eaLnBrk="0" hangingPunct="0">
              <a:lnSpc>
                <a:spcPct val="90000"/>
              </a:lnSpc>
              <a:spcBef>
                <a:spcPts val="500"/>
              </a:spcBef>
              <a:spcAft>
                <a:spcPts val="500"/>
              </a:spcAft>
              <a:buClr>
                <a:srgbClr val="006699"/>
              </a:buClr>
              <a:buFontTx/>
              <a:buChar char="•"/>
            </a:pPr>
            <a:r>
              <a:rPr lang="en-US" b="1"/>
              <a:t>Redelivers missing e-mail messages when a failure occurs</a:t>
            </a:r>
          </a:p>
        </p:txBody>
      </p:sp>
      <p:sp>
        <p:nvSpPr>
          <p:cNvPr id="5" name="Footer Placeholder 4"/>
          <p:cNvSpPr>
            <a:spLocks noGrp="1"/>
          </p:cNvSpPr>
          <p:nvPr>
            <p:ph type="ftr" sz="quarter" idx="11"/>
          </p:nvPr>
        </p:nvSpPr>
        <p:spPr/>
        <p:txBody>
          <a:bodyPr/>
          <a:lstStyle/>
          <a:p>
            <a:r>
              <a:rPr lang="en-US" smtClean="0"/>
              <a:t>www.NetComLearning.com</a:t>
            </a:r>
            <a:endParaRPr lang="en-US"/>
          </a:p>
        </p:txBody>
      </p:sp>
      <p:pic>
        <p:nvPicPr>
          <p:cNvPr id="6"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152400" y="6172200"/>
            <a:ext cx="1066800" cy="506789"/>
          </a:xfrm>
          <a:prstGeom prst="rect">
            <a:avLst/>
          </a:prstGeom>
          <a:noFill/>
        </p:spPr>
      </p:pic>
    </p:spTree>
    <p:extLst>
      <p:ext uri="{BB962C8B-B14F-4D97-AF65-F5344CB8AC3E}">
        <p14:creationId xmlns:p14="http://schemas.microsoft.com/office/powerpoint/2010/main" xmlns="" val="999927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ounded Rectangle 844803"/>
          <p:cNvSpPr>
            <a:spLocks noChangeArrowheads="1"/>
          </p:cNvSpPr>
          <p:nvPr/>
        </p:nvSpPr>
        <p:spPr bwMode="auto">
          <a:xfrm>
            <a:off x="311150" y="1204912"/>
            <a:ext cx="8682038" cy="66040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a:t>Transport server delays message deletion until it verifies that the message has been delivered past the next hop</a:t>
            </a:r>
            <a:endParaRPr lang="en-US" sz="2000"/>
          </a:p>
        </p:txBody>
      </p:sp>
      <p:sp>
        <p:nvSpPr>
          <p:cNvPr id="24579" name="Rectangle 2"/>
          <p:cNvSpPr>
            <a:spLocks noGrp="1" noChangeArrowheads="1"/>
          </p:cNvSpPr>
          <p:nvPr>
            <p:ph type="title" idx="4294967295"/>
          </p:nvPr>
        </p:nvSpPr>
        <p:spPr>
          <a:xfrm>
            <a:off x="443077" y="20638"/>
            <a:ext cx="8229600" cy="1143000"/>
          </a:xfrm>
        </p:spPr>
        <p:txBody>
          <a:bodyPr>
            <a:noAutofit/>
          </a:bodyPr>
          <a:lstStyle/>
          <a:p>
            <a:pPr eaLnBrk="1" hangingPunct="1"/>
            <a:r>
              <a:rPr lang="en-US" sz="3600" dirty="0" smtClean="0"/>
              <a:t>How Shadow Redundancy Provides High Availability for Hub Transport Servers</a:t>
            </a:r>
          </a:p>
        </p:txBody>
      </p:sp>
      <p:sp>
        <p:nvSpPr>
          <p:cNvPr id="126987" name="Freeform 7"/>
          <p:cNvSpPr>
            <a:spLocks/>
          </p:cNvSpPr>
          <p:nvPr/>
        </p:nvSpPr>
        <p:spPr bwMode="auto">
          <a:xfrm rot="1894081" flipV="1">
            <a:off x="4459288" y="2711450"/>
            <a:ext cx="2174875" cy="238125"/>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US"/>
          </a:p>
        </p:txBody>
      </p:sp>
      <p:sp>
        <p:nvSpPr>
          <p:cNvPr id="126989" name="Freeform 7"/>
          <p:cNvSpPr>
            <a:spLocks/>
          </p:cNvSpPr>
          <p:nvPr/>
        </p:nvSpPr>
        <p:spPr bwMode="auto">
          <a:xfrm rot="1782242" flipV="1">
            <a:off x="1827213" y="4294188"/>
            <a:ext cx="1938337" cy="250825"/>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US"/>
          </a:p>
        </p:txBody>
      </p:sp>
      <p:grpSp>
        <p:nvGrpSpPr>
          <p:cNvPr id="24582" name="Group 37"/>
          <p:cNvGrpSpPr>
            <a:grpSpLocks/>
          </p:cNvGrpSpPr>
          <p:nvPr/>
        </p:nvGrpSpPr>
        <p:grpSpPr bwMode="auto">
          <a:xfrm>
            <a:off x="1119188" y="2909888"/>
            <a:ext cx="1273175" cy="1725612"/>
            <a:chOff x="705" y="1683"/>
            <a:chExt cx="802" cy="1087"/>
          </a:xfrm>
        </p:grpSpPr>
        <p:grpSp>
          <p:nvGrpSpPr>
            <p:cNvPr id="24608" name="Group 14"/>
            <p:cNvGrpSpPr>
              <a:grpSpLocks/>
            </p:cNvGrpSpPr>
            <p:nvPr/>
          </p:nvGrpSpPr>
          <p:grpSpPr bwMode="auto">
            <a:xfrm>
              <a:off x="705" y="1683"/>
              <a:ext cx="802" cy="817"/>
              <a:chOff x="2774" y="801"/>
              <a:chExt cx="971" cy="913"/>
            </a:xfrm>
          </p:grpSpPr>
          <p:pic>
            <p:nvPicPr>
              <p:cNvPr id="24610" name="Picture 13"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1" name="Picture 16"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AutoShape 14"/>
            <p:cNvSpPr>
              <a:spLocks noChangeArrowheads="1"/>
            </p:cNvSpPr>
            <p:nvPr/>
          </p:nvSpPr>
          <p:spPr bwMode="auto">
            <a:xfrm>
              <a:off x="793" y="2588"/>
              <a:ext cx="450" cy="182"/>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Hub</a:t>
              </a:r>
            </a:p>
          </p:txBody>
        </p:sp>
      </p:grpSp>
      <p:grpSp>
        <p:nvGrpSpPr>
          <p:cNvPr id="24583" name="Group 40"/>
          <p:cNvGrpSpPr>
            <a:grpSpLocks/>
          </p:cNvGrpSpPr>
          <p:nvPr/>
        </p:nvGrpSpPr>
        <p:grpSpPr bwMode="auto">
          <a:xfrm>
            <a:off x="6343650" y="3294063"/>
            <a:ext cx="1404938" cy="2074862"/>
            <a:chOff x="3996" y="1925"/>
            <a:chExt cx="885" cy="1307"/>
          </a:xfrm>
        </p:grpSpPr>
        <p:sp>
          <p:nvSpPr>
            <p:cNvPr id="3" name="AutoShape 14"/>
            <p:cNvSpPr>
              <a:spLocks noChangeArrowheads="1"/>
            </p:cNvSpPr>
            <p:nvPr/>
          </p:nvSpPr>
          <p:spPr bwMode="auto">
            <a:xfrm>
              <a:off x="3996" y="2814"/>
              <a:ext cx="885" cy="418"/>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External SMTP Mail Server</a:t>
              </a:r>
            </a:p>
          </p:txBody>
        </p:sp>
        <p:grpSp>
          <p:nvGrpSpPr>
            <p:cNvPr id="24605" name="Group 28"/>
            <p:cNvGrpSpPr>
              <a:grpSpLocks/>
            </p:cNvGrpSpPr>
            <p:nvPr/>
          </p:nvGrpSpPr>
          <p:grpSpPr bwMode="auto">
            <a:xfrm>
              <a:off x="4064" y="1925"/>
              <a:ext cx="802" cy="817"/>
              <a:chOff x="2774" y="801"/>
              <a:chExt cx="971" cy="913"/>
            </a:xfrm>
          </p:grpSpPr>
          <p:pic>
            <p:nvPicPr>
              <p:cNvPr id="24606" name="Picture 13"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7" name="Picture 30"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4584" name="Group 39"/>
          <p:cNvGrpSpPr>
            <a:grpSpLocks/>
          </p:cNvGrpSpPr>
          <p:nvPr/>
        </p:nvGrpSpPr>
        <p:grpSpPr bwMode="auto">
          <a:xfrm>
            <a:off x="3657600" y="4486275"/>
            <a:ext cx="1273175" cy="1681163"/>
            <a:chOff x="2145" y="2687"/>
            <a:chExt cx="802" cy="1059"/>
          </a:xfrm>
        </p:grpSpPr>
        <p:sp>
          <p:nvSpPr>
            <p:cNvPr id="4" name="AutoShape 14"/>
            <p:cNvSpPr>
              <a:spLocks noChangeArrowheads="1"/>
            </p:cNvSpPr>
            <p:nvPr/>
          </p:nvSpPr>
          <p:spPr bwMode="auto">
            <a:xfrm>
              <a:off x="2189" y="3564"/>
              <a:ext cx="563" cy="182"/>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Edge2</a:t>
              </a:r>
            </a:p>
          </p:txBody>
        </p:sp>
        <p:grpSp>
          <p:nvGrpSpPr>
            <p:cNvPr id="24601" name="Group 31"/>
            <p:cNvGrpSpPr>
              <a:grpSpLocks/>
            </p:cNvGrpSpPr>
            <p:nvPr/>
          </p:nvGrpSpPr>
          <p:grpSpPr bwMode="auto">
            <a:xfrm>
              <a:off x="2145" y="2687"/>
              <a:ext cx="802" cy="817"/>
              <a:chOff x="2774" y="801"/>
              <a:chExt cx="971" cy="913"/>
            </a:xfrm>
          </p:grpSpPr>
          <p:pic>
            <p:nvPicPr>
              <p:cNvPr id="24602" name="Picture 13"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3" name="Picture 33"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4585" name="Group 38"/>
          <p:cNvGrpSpPr>
            <a:grpSpLocks/>
          </p:cNvGrpSpPr>
          <p:nvPr/>
        </p:nvGrpSpPr>
        <p:grpSpPr bwMode="auto">
          <a:xfrm>
            <a:off x="3657600" y="2202656"/>
            <a:ext cx="1273175" cy="1690687"/>
            <a:chOff x="2279" y="887"/>
            <a:chExt cx="802" cy="1065"/>
          </a:xfrm>
        </p:grpSpPr>
        <p:sp>
          <p:nvSpPr>
            <p:cNvPr id="10254" name="AutoShape 14"/>
            <p:cNvSpPr>
              <a:spLocks noChangeArrowheads="1"/>
            </p:cNvSpPr>
            <p:nvPr/>
          </p:nvSpPr>
          <p:spPr bwMode="auto">
            <a:xfrm>
              <a:off x="2348" y="1770"/>
              <a:ext cx="563" cy="182"/>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Edge1</a:t>
              </a:r>
            </a:p>
          </p:txBody>
        </p:sp>
        <p:grpSp>
          <p:nvGrpSpPr>
            <p:cNvPr id="24597" name="Group 34"/>
            <p:cNvGrpSpPr>
              <a:grpSpLocks/>
            </p:cNvGrpSpPr>
            <p:nvPr/>
          </p:nvGrpSpPr>
          <p:grpSpPr bwMode="auto">
            <a:xfrm>
              <a:off x="2279" y="887"/>
              <a:ext cx="802" cy="817"/>
              <a:chOff x="2774" y="801"/>
              <a:chExt cx="971" cy="913"/>
            </a:xfrm>
          </p:grpSpPr>
          <p:pic>
            <p:nvPicPr>
              <p:cNvPr id="24598" name="Picture 13"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9" name="Picture 36"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27018" name="Freeform 7"/>
          <p:cNvSpPr>
            <a:spLocks/>
          </p:cNvSpPr>
          <p:nvPr/>
        </p:nvSpPr>
        <p:spPr bwMode="auto">
          <a:xfrm rot="20521377" flipV="1">
            <a:off x="1998663" y="2720975"/>
            <a:ext cx="1654175" cy="207963"/>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US"/>
          </a:p>
        </p:txBody>
      </p:sp>
      <p:grpSp>
        <p:nvGrpSpPr>
          <p:cNvPr id="24587" name="Group 53"/>
          <p:cNvGrpSpPr>
            <a:grpSpLocks/>
          </p:cNvGrpSpPr>
          <p:nvPr/>
        </p:nvGrpSpPr>
        <p:grpSpPr bwMode="auto">
          <a:xfrm>
            <a:off x="304800" y="5942013"/>
            <a:ext cx="914400" cy="425450"/>
            <a:chOff x="384" y="3024"/>
            <a:chExt cx="720" cy="336"/>
          </a:xfrm>
        </p:grpSpPr>
        <p:sp>
          <p:nvSpPr>
            <p:cNvPr id="127030" name="Oval 5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24593" name="Group 55"/>
            <p:cNvGrpSpPr>
              <a:grpSpLocks/>
            </p:cNvGrpSpPr>
            <p:nvPr/>
          </p:nvGrpSpPr>
          <p:grpSpPr bwMode="auto">
            <a:xfrm>
              <a:off x="480" y="3096"/>
              <a:ext cx="240" cy="192"/>
              <a:chOff x="480" y="3096"/>
              <a:chExt cx="240" cy="192"/>
            </a:xfrm>
          </p:grpSpPr>
          <p:sp>
            <p:nvSpPr>
              <p:cNvPr id="24594" name="Oval 5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endParaRPr lang="en-US"/>
              </a:p>
            </p:txBody>
          </p:sp>
          <p:sp>
            <p:nvSpPr>
              <p:cNvPr id="127033" name="Freeform 5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16" name="Group 58"/>
          <p:cNvGrpSpPr>
            <a:grpSpLocks/>
          </p:cNvGrpSpPr>
          <p:nvPr/>
        </p:nvGrpSpPr>
        <p:grpSpPr bwMode="auto">
          <a:xfrm>
            <a:off x="792163" y="6032500"/>
            <a:ext cx="304800" cy="244475"/>
            <a:chOff x="768" y="3096"/>
            <a:chExt cx="240" cy="192"/>
          </a:xfrm>
        </p:grpSpPr>
        <p:sp>
          <p:nvSpPr>
            <p:cNvPr id="24590" name="Oval 5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endParaRPr lang="en-US"/>
            </a:p>
          </p:txBody>
        </p:sp>
        <p:sp>
          <p:nvSpPr>
            <p:cNvPr id="127036" name="Rectangle 6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
        <p:nvSpPr>
          <p:cNvPr id="5" name="Freeform 7"/>
          <p:cNvSpPr>
            <a:spLocks/>
          </p:cNvSpPr>
          <p:nvPr/>
        </p:nvSpPr>
        <p:spPr bwMode="auto">
          <a:xfrm rot="20163787" flipV="1">
            <a:off x="1662113" y="2452688"/>
            <a:ext cx="1893887" cy="215900"/>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US"/>
          </a:p>
        </p:txBody>
      </p:sp>
      <p:sp>
        <p:nvSpPr>
          <p:cNvPr id="36" name="Footer Placeholder 3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772913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7018"/>
                                        </p:tgtEl>
                                        <p:attrNameLst>
                                          <p:attrName>style.visibility</p:attrName>
                                        </p:attrNameLst>
                                      </p:cBhvr>
                                      <p:to>
                                        <p:strVal val="visible"/>
                                      </p:to>
                                    </p:set>
                                    <p:anim calcmode="lin" valueType="num">
                                      <p:cBhvr>
                                        <p:cTn id="7" dur="1000" fill="hold"/>
                                        <p:tgtEl>
                                          <p:spTgt spid="127018"/>
                                        </p:tgtEl>
                                        <p:attrNameLst>
                                          <p:attrName>ppt_w</p:attrName>
                                        </p:attrNameLst>
                                      </p:cBhvr>
                                      <p:tavLst>
                                        <p:tav tm="0">
                                          <p:val>
                                            <p:strVal val="#ppt_w*0.70"/>
                                          </p:val>
                                        </p:tav>
                                        <p:tav tm="100000">
                                          <p:val>
                                            <p:strVal val="#ppt_w"/>
                                          </p:val>
                                        </p:tav>
                                      </p:tavLst>
                                    </p:anim>
                                    <p:anim calcmode="lin" valueType="num">
                                      <p:cBhvr>
                                        <p:cTn id="8" dur="1000" fill="hold"/>
                                        <p:tgtEl>
                                          <p:spTgt spid="127018"/>
                                        </p:tgtEl>
                                        <p:attrNameLst>
                                          <p:attrName>ppt_h</p:attrName>
                                        </p:attrNameLst>
                                      </p:cBhvr>
                                      <p:tavLst>
                                        <p:tav tm="0">
                                          <p:val>
                                            <p:strVal val="#ppt_h"/>
                                          </p:val>
                                        </p:tav>
                                        <p:tav tm="100000">
                                          <p:val>
                                            <p:strVal val="#ppt_h"/>
                                          </p:val>
                                        </p:tav>
                                      </p:tavLst>
                                    </p:anim>
                                    <p:animEffect transition="in" filter="fade">
                                      <p:cBhvr>
                                        <p:cTn id="9" dur="1000"/>
                                        <p:tgtEl>
                                          <p:spTgt spid="1270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6987"/>
                                        </p:tgtEl>
                                        <p:attrNameLst>
                                          <p:attrName>style.visibility</p:attrName>
                                        </p:attrNameLst>
                                      </p:cBhvr>
                                      <p:to>
                                        <p:strVal val="visible"/>
                                      </p:to>
                                    </p:set>
                                    <p:anim calcmode="lin" valueType="num">
                                      <p:cBhvr>
                                        <p:cTn id="14" dur="1000" fill="hold"/>
                                        <p:tgtEl>
                                          <p:spTgt spid="126987"/>
                                        </p:tgtEl>
                                        <p:attrNameLst>
                                          <p:attrName>ppt_w</p:attrName>
                                        </p:attrNameLst>
                                      </p:cBhvr>
                                      <p:tavLst>
                                        <p:tav tm="0">
                                          <p:val>
                                            <p:strVal val="#ppt_w*0.70"/>
                                          </p:val>
                                        </p:tav>
                                        <p:tav tm="100000">
                                          <p:val>
                                            <p:strVal val="#ppt_w"/>
                                          </p:val>
                                        </p:tav>
                                      </p:tavLst>
                                    </p:anim>
                                    <p:anim calcmode="lin" valueType="num">
                                      <p:cBhvr>
                                        <p:cTn id="15" dur="1000" fill="hold"/>
                                        <p:tgtEl>
                                          <p:spTgt spid="126987"/>
                                        </p:tgtEl>
                                        <p:attrNameLst>
                                          <p:attrName>ppt_h</p:attrName>
                                        </p:attrNameLst>
                                      </p:cBhvr>
                                      <p:tavLst>
                                        <p:tav tm="0">
                                          <p:val>
                                            <p:strVal val="#ppt_h"/>
                                          </p:val>
                                        </p:tav>
                                        <p:tav tm="100000">
                                          <p:val>
                                            <p:strVal val="#ppt_h"/>
                                          </p:val>
                                        </p:tav>
                                      </p:tavLst>
                                    </p:anim>
                                    <p:animEffect transition="in" filter="fade">
                                      <p:cBhvr>
                                        <p:cTn id="16" dur="1000"/>
                                        <p:tgtEl>
                                          <p:spTgt spid="1269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6989"/>
                                        </p:tgtEl>
                                        <p:attrNameLst>
                                          <p:attrName>style.visibility</p:attrName>
                                        </p:attrNameLst>
                                      </p:cBhvr>
                                      <p:to>
                                        <p:strVal val="visible"/>
                                      </p:to>
                                    </p:set>
                                    <p:anim calcmode="lin" valueType="num">
                                      <p:cBhvr>
                                        <p:cTn id="28" dur="1000" fill="hold"/>
                                        <p:tgtEl>
                                          <p:spTgt spid="126989"/>
                                        </p:tgtEl>
                                        <p:attrNameLst>
                                          <p:attrName>ppt_w</p:attrName>
                                        </p:attrNameLst>
                                      </p:cBhvr>
                                      <p:tavLst>
                                        <p:tav tm="0">
                                          <p:val>
                                            <p:strVal val="#ppt_w*0.70"/>
                                          </p:val>
                                        </p:tav>
                                        <p:tav tm="100000">
                                          <p:val>
                                            <p:strVal val="#ppt_w"/>
                                          </p:val>
                                        </p:tav>
                                      </p:tavLst>
                                    </p:anim>
                                    <p:anim calcmode="lin" valueType="num">
                                      <p:cBhvr>
                                        <p:cTn id="29" dur="1000" fill="hold"/>
                                        <p:tgtEl>
                                          <p:spTgt spid="126989"/>
                                        </p:tgtEl>
                                        <p:attrNameLst>
                                          <p:attrName>ppt_h</p:attrName>
                                        </p:attrNameLst>
                                      </p:cBhvr>
                                      <p:tavLst>
                                        <p:tav tm="0">
                                          <p:val>
                                            <p:strVal val="#ppt_h"/>
                                          </p:val>
                                        </p:tav>
                                        <p:tav tm="100000">
                                          <p:val>
                                            <p:strVal val="#ppt_h"/>
                                          </p:val>
                                        </p:tav>
                                      </p:tavLst>
                                    </p:anim>
                                    <p:animEffect transition="in" filter="fade">
                                      <p:cBhvr>
                                        <p:cTn id="30" dur="1000"/>
                                        <p:tgtEl>
                                          <p:spTgt spid="126989"/>
                                        </p:tgtEl>
                                      </p:cBhvr>
                                    </p:animEffect>
                                  </p:childTnLst>
                                </p:cTn>
                              </p:par>
                            </p:childTnLst>
                          </p:cTn>
                        </p:par>
                        <p:par>
                          <p:cTn id="31" fill="hold" nodeType="afterGroup">
                            <p:stCondLst>
                              <p:cond delay="1000"/>
                            </p:stCondLst>
                            <p:childTnLst>
                              <p:par>
                                <p:cTn id="32" presetID="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7" grpId="0" animBg="1"/>
      <p:bldP spid="126989" grpId="0" animBg="1"/>
      <p:bldP spid="12701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Exchange 2010 integration with the Cloud</a:t>
            </a:r>
            <a:endParaRPr lang="en-US" dirty="0"/>
          </a:p>
        </p:txBody>
      </p:sp>
      <p:sp>
        <p:nvSpPr>
          <p:cNvPr id="3" name="Content Placeholder 2"/>
          <p:cNvSpPr>
            <a:spLocks noGrp="1"/>
          </p:cNvSpPr>
          <p:nvPr>
            <p:ph idx="1"/>
          </p:nvPr>
        </p:nvSpPr>
        <p:spPr/>
        <p:txBody>
          <a:bodyPr/>
          <a:lstStyle/>
          <a:p>
            <a:r>
              <a:rPr lang="en-US" dirty="0" smtClean="0"/>
              <a:t>Integrates with Office 365</a:t>
            </a:r>
          </a:p>
          <a:p>
            <a:r>
              <a:rPr lang="en-US" dirty="0" smtClean="0"/>
              <a:t>On Premise Mailbox server with:</a:t>
            </a:r>
          </a:p>
          <a:p>
            <a:pPr lvl="1"/>
            <a:r>
              <a:rPr lang="en-US" dirty="0" smtClean="0"/>
              <a:t>Hosted Client Access Server</a:t>
            </a:r>
          </a:p>
          <a:p>
            <a:pPr lvl="1"/>
            <a:r>
              <a:rPr lang="en-US" dirty="0" smtClean="0"/>
              <a:t>Hosted Hub Transport Server</a:t>
            </a:r>
          </a:p>
          <a:p>
            <a:pPr lvl="1"/>
            <a:r>
              <a:rPr lang="en-US" dirty="0" smtClean="0"/>
              <a:t>Hosted </a:t>
            </a:r>
            <a:r>
              <a:rPr lang="en-US" dirty="0" err="1" smtClean="0"/>
              <a:t>Lync</a:t>
            </a:r>
            <a:r>
              <a:rPr lang="en-US" dirty="0" smtClean="0"/>
              <a:t> Server uses on-premise mailbox DB</a:t>
            </a:r>
            <a:endParaRPr lang="en-US" dirty="0"/>
          </a:p>
        </p:txBody>
      </p:sp>
      <p:sp>
        <p:nvSpPr>
          <p:cNvPr id="4" name="Footer Placeholder 3"/>
          <p:cNvSpPr>
            <a:spLocks noGrp="1"/>
          </p:cNvSpPr>
          <p:nvPr>
            <p:ph type="ftr" sz="quarter" idx="11"/>
          </p:nvPr>
        </p:nvSpPr>
        <p:spPr/>
        <p:txBody>
          <a:bodyPr/>
          <a:lstStyle/>
          <a:p>
            <a:r>
              <a:rPr lang="en-US" smtClean="0"/>
              <a:t>www.NetComLearning.com</a:t>
            </a:r>
            <a:endParaRPr lang="en-US"/>
          </a:p>
        </p:txBody>
      </p:sp>
      <p:pic>
        <p:nvPicPr>
          <p:cNvPr id="5" name="Picture 2" descr="C:\Users\rinchen\Documents\Tools\logos\microsoft partner LOGO black_small.jpg"/>
          <p:cNvPicPr>
            <a:picLocks noChangeAspect="1" noChangeArrowheads="1"/>
          </p:cNvPicPr>
          <p:nvPr/>
        </p:nvPicPr>
        <p:blipFill>
          <a:blip r:embed="rId2" cstate="print"/>
          <a:srcRect/>
          <a:stretch>
            <a:fillRect/>
          </a:stretch>
        </p:blipFill>
        <p:spPr bwMode="auto">
          <a:xfrm>
            <a:off x="304800" y="5410200"/>
            <a:ext cx="1604024" cy="762000"/>
          </a:xfrm>
          <a:prstGeom prst="rect">
            <a:avLst/>
          </a:prstGeom>
          <a:noFill/>
        </p:spPr>
      </p:pic>
    </p:spTree>
    <p:extLst>
      <p:ext uri="{BB962C8B-B14F-4D97-AF65-F5344CB8AC3E}">
        <p14:creationId xmlns:p14="http://schemas.microsoft.com/office/powerpoint/2010/main" xmlns="" val="651148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199" y="0"/>
            <a:ext cx="8150225" cy="1672281"/>
          </a:xfrm>
        </p:spPr>
        <p:txBody>
          <a:bodyPr>
            <a:normAutofit fontScale="90000"/>
          </a:bodyPr>
          <a:lstStyle/>
          <a:p>
            <a:r>
              <a:rPr lang="en-US" dirty="0" smtClean="0"/>
              <a:t>Options for Integrating Exchange Server 2010 and Exchange Online Services </a:t>
            </a:r>
          </a:p>
        </p:txBody>
      </p:sp>
      <p:sp>
        <p:nvSpPr>
          <p:cNvPr id="20483" name="Rounded Rectangle 844803"/>
          <p:cNvSpPr>
            <a:spLocks noChangeArrowheads="1"/>
          </p:cNvSpPr>
          <p:nvPr/>
        </p:nvSpPr>
        <p:spPr bwMode="auto">
          <a:xfrm>
            <a:off x="228600" y="1828800"/>
            <a:ext cx="8504237" cy="449580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dirty="0"/>
              <a:t>Exchange Online Services: </a:t>
            </a:r>
          </a:p>
          <a:p>
            <a:pPr eaLnBrk="0" hangingPunct="0"/>
            <a:endParaRPr lang="en-US" sz="2000" dirty="0"/>
          </a:p>
          <a:p>
            <a:pPr eaLnBrk="0" hangingPunct="0"/>
            <a:endParaRPr lang="en-US" sz="2200" b="0" dirty="0"/>
          </a:p>
        </p:txBody>
      </p:sp>
      <p:sp>
        <p:nvSpPr>
          <p:cNvPr id="20484" name="Rounded Rectangle 844806"/>
          <p:cNvSpPr>
            <a:spLocks noChangeArrowheads="1"/>
          </p:cNvSpPr>
          <p:nvPr/>
        </p:nvSpPr>
        <p:spPr bwMode="auto">
          <a:xfrm>
            <a:off x="533400" y="3276600"/>
            <a:ext cx="7999413" cy="796925"/>
          </a:xfrm>
          <a:prstGeom prst="roundRect">
            <a:avLst>
              <a:gd name="adj" fmla="val 4167"/>
            </a:avLst>
          </a:prstGeom>
          <a:solidFill>
            <a:srgbClr val="F2E7CE"/>
          </a:solidFill>
          <a:ln w="9525" algn="ctr">
            <a:solidFill>
              <a:srgbClr val="333333"/>
            </a:solidFill>
            <a:round/>
            <a:headEnd/>
            <a:tailEnd/>
          </a:ln>
        </p:spPr>
        <p:txBody>
          <a:bodyPr wrap="none" anchor="ctr"/>
          <a:lstStyle/>
          <a:p>
            <a:pPr marL="169863" indent="-169863" eaLnBrk="0" hangingPunct="0">
              <a:lnSpc>
                <a:spcPct val="90000"/>
              </a:lnSpc>
              <a:spcBef>
                <a:spcPct val="40000"/>
              </a:spcBef>
              <a:buClr>
                <a:srgbClr val="006699"/>
              </a:buClr>
              <a:buFontTx/>
              <a:buChar char="•"/>
            </a:pPr>
            <a:r>
              <a:rPr lang="en-US"/>
              <a:t>Enables e-mail and calendar functionality hosted </a:t>
            </a:r>
            <a:br>
              <a:rPr lang="en-US"/>
            </a:br>
            <a:r>
              <a:rPr lang="en-US"/>
              <a:t>by Microsoft </a:t>
            </a:r>
          </a:p>
        </p:txBody>
      </p:sp>
      <p:sp>
        <p:nvSpPr>
          <p:cNvPr id="20485" name="Rounded Rectangle 844806"/>
          <p:cNvSpPr>
            <a:spLocks noChangeArrowheads="1"/>
          </p:cNvSpPr>
          <p:nvPr/>
        </p:nvSpPr>
        <p:spPr bwMode="auto">
          <a:xfrm>
            <a:off x="533400" y="4267200"/>
            <a:ext cx="7997825" cy="787400"/>
          </a:xfrm>
          <a:prstGeom prst="roundRect">
            <a:avLst>
              <a:gd name="adj" fmla="val 4167"/>
            </a:avLst>
          </a:prstGeom>
          <a:solidFill>
            <a:srgbClr val="F2E7CE"/>
          </a:solidFill>
          <a:ln w="9525" algn="ctr">
            <a:solidFill>
              <a:srgbClr val="333333"/>
            </a:solidFill>
            <a:round/>
            <a:headEnd/>
            <a:tailEnd/>
          </a:ln>
        </p:spPr>
        <p:txBody>
          <a:bodyPr wrap="none" anchor="ctr"/>
          <a:lstStyle/>
          <a:p>
            <a:pPr marL="169863" indent="-169863" eaLnBrk="0" hangingPunct="0">
              <a:lnSpc>
                <a:spcPct val="90000"/>
              </a:lnSpc>
              <a:spcBef>
                <a:spcPct val="40000"/>
              </a:spcBef>
              <a:buClr>
                <a:srgbClr val="006699"/>
              </a:buClr>
              <a:buFontTx/>
              <a:buChar char="•"/>
            </a:pPr>
            <a:r>
              <a:rPr lang="en-US" dirty="0"/>
              <a:t>Enables e-mail co-existence and migration of mailboxes </a:t>
            </a:r>
            <a:br>
              <a:rPr lang="en-US" dirty="0"/>
            </a:br>
            <a:r>
              <a:rPr lang="en-US" dirty="0"/>
              <a:t>and global address lists </a:t>
            </a:r>
          </a:p>
        </p:txBody>
      </p:sp>
      <p:sp>
        <p:nvSpPr>
          <p:cNvPr id="20486" name="Rounded Rectangle 844806"/>
          <p:cNvSpPr>
            <a:spLocks noChangeArrowheads="1"/>
          </p:cNvSpPr>
          <p:nvPr/>
        </p:nvSpPr>
        <p:spPr bwMode="auto">
          <a:xfrm>
            <a:off x="533400" y="5257800"/>
            <a:ext cx="7997825" cy="708024"/>
          </a:xfrm>
          <a:prstGeom prst="roundRect">
            <a:avLst>
              <a:gd name="adj" fmla="val 4167"/>
            </a:avLst>
          </a:prstGeom>
          <a:solidFill>
            <a:srgbClr val="F2E7CE"/>
          </a:solidFill>
          <a:ln w="9525" algn="ctr">
            <a:solidFill>
              <a:srgbClr val="333333"/>
            </a:solidFill>
            <a:round/>
            <a:headEnd/>
            <a:tailEnd/>
          </a:ln>
        </p:spPr>
        <p:txBody>
          <a:bodyPr wrap="none" anchor="ctr"/>
          <a:lstStyle/>
          <a:p>
            <a:pPr marL="169863" indent="-169863" eaLnBrk="0" hangingPunct="0">
              <a:lnSpc>
                <a:spcPct val="90000"/>
              </a:lnSpc>
              <a:spcBef>
                <a:spcPct val="40000"/>
              </a:spcBef>
              <a:buClr>
                <a:srgbClr val="006699"/>
              </a:buClr>
              <a:buFontTx/>
              <a:buChar char="•"/>
            </a:pPr>
            <a:r>
              <a:rPr lang="en-US"/>
              <a:t>Enables both on-premise and hosted mailboxes </a:t>
            </a:r>
            <a:br>
              <a:rPr lang="en-US"/>
            </a:br>
            <a:r>
              <a:rPr lang="en-US"/>
              <a:t>with Exchange Server 2010 </a:t>
            </a:r>
          </a:p>
        </p:txBody>
      </p:sp>
      <p:sp>
        <p:nvSpPr>
          <p:cNvPr id="20487" name="Rounded Rectangle 844806"/>
          <p:cNvSpPr>
            <a:spLocks noChangeArrowheads="1"/>
          </p:cNvSpPr>
          <p:nvPr/>
        </p:nvSpPr>
        <p:spPr bwMode="auto">
          <a:xfrm>
            <a:off x="533400" y="2438400"/>
            <a:ext cx="7997825" cy="563562"/>
          </a:xfrm>
          <a:prstGeom prst="roundRect">
            <a:avLst>
              <a:gd name="adj" fmla="val 4167"/>
            </a:avLst>
          </a:prstGeom>
          <a:solidFill>
            <a:srgbClr val="F2E7CE"/>
          </a:solidFill>
          <a:ln w="9525" algn="ctr">
            <a:solidFill>
              <a:srgbClr val="333333"/>
            </a:solidFill>
            <a:round/>
            <a:headEnd/>
            <a:tailEnd/>
          </a:ln>
        </p:spPr>
        <p:txBody>
          <a:bodyPr wrap="none" anchor="ctr"/>
          <a:lstStyle/>
          <a:p>
            <a:pPr marL="169863" indent="-169863" eaLnBrk="0" hangingPunct="0">
              <a:lnSpc>
                <a:spcPct val="90000"/>
              </a:lnSpc>
              <a:spcBef>
                <a:spcPct val="40000"/>
              </a:spcBef>
              <a:buClr>
                <a:srgbClr val="006699"/>
              </a:buClr>
              <a:buFontTx/>
              <a:buChar char="•"/>
            </a:pPr>
            <a:r>
              <a:rPr lang="en-US"/>
              <a:t>Is part of the Business Productivity Online solution </a:t>
            </a:r>
          </a:p>
        </p:txBody>
      </p:sp>
    </p:spTree>
    <p:extLst>
      <p:ext uri="{BB962C8B-B14F-4D97-AF65-F5344CB8AC3E}">
        <p14:creationId xmlns:p14="http://schemas.microsoft.com/office/powerpoint/2010/main" xmlns="" val="677072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Powershell</a:t>
            </a:r>
            <a:r>
              <a:rPr lang="en-US" dirty="0" smtClean="0"/>
              <a:t> 2.0 and Exchange Management Shell</a:t>
            </a:r>
            <a:endParaRPr lang="en-US" dirty="0"/>
          </a:p>
        </p:txBody>
      </p:sp>
      <p:sp>
        <p:nvSpPr>
          <p:cNvPr id="3" name="Content Placeholder 2"/>
          <p:cNvSpPr>
            <a:spLocks noGrp="1"/>
          </p:cNvSpPr>
          <p:nvPr>
            <p:ph idx="1"/>
          </p:nvPr>
        </p:nvSpPr>
        <p:spPr/>
        <p:txBody>
          <a:bodyPr/>
          <a:lstStyle/>
          <a:p>
            <a:r>
              <a:rPr lang="en-US" dirty="0" smtClean="0"/>
              <a:t>Version 2.0 provides Remote Management</a:t>
            </a:r>
          </a:p>
          <a:p>
            <a:r>
              <a:rPr lang="en-US" dirty="0" smtClean="0"/>
              <a:t>Exchange Management Shell is a superset of </a:t>
            </a:r>
            <a:r>
              <a:rPr lang="en-US" dirty="0" err="1" smtClean="0"/>
              <a:t>Powershell</a:t>
            </a:r>
            <a:endParaRPr lang="en-US" dirty="0"/>
          </a:p>
        </p:txBody>
      </p:sp>
      <p:sp>
        <p:nvSpPr>
          <p:cNvPr id="4" name="Footer Placeholder 3"/>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48004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p:cNvSpPr>
            <a:spLocks noChangeArrowheads="1"/>
          </p:cNvSpPr>
          <p:nvPr/>
        </p:nvSpPr>
        <p:spPr bwMode="auto">
          <a:xfrm>
            <a:off x="273050" y="1503052"/>
            <a:ext cx="8616950" cy="4752975"/>
          </a:xfrm>
          <a:prstGeom prst="roundRect">
            <a:avLst>
              <a:gd name="adj" fmla="val 4167"/>
            </a:avLst>
          </a:prstGeom>
          <a:solidFill>
            <a:srgbClr val="DEE7F1"/>
          </a:solidFill>
          <a:ln w="9525" algn="ctr">
            <a:solidFill>
              <a:srgbClr val="333333"/>
            </a:solidFill>
            <a:round/>
            <a:headEnd/>
            <a:tailEnd/>
          </a:ln>
        </p:spPr>
        <p:txBody>
          <a:bodyPr/>
          <a:lstStyle/>
          <a:p>
            <a:pPr eaLnBrk="0" hangingPunct="0">
              <a:lnSpc>
                <a:spcPct val="90000"/>
              </a:lnSpc>
              <a:spcBef>
                <a:spcPct val="40000"/>
              </a:spcBef>
              <a:buClr>
                <a:srgbClr val="8DACD0"/>
              </a:buClr>
              <a:buSzPct val="70000"/>
              <a:buFont typeface="Wingdings" pitchFamily="2" charset="2"/>
              <a:buNone/>
            </a:pPr>
            <a:endParaRPr lang="en-US" sz="1600" b="1"/>
          </a:p>
        </p:txBody>
      </p:sp>
      <p:sp>
        <p:nvSpPr>
          <p:cNvPr id="9219" name="Rectangle 2"/>
          <p:cNvSpPr>
            <a:spLocks noGrp="1" noChangeArrowheads="1"/>
          </p:cNvSpPr>
          <p:nvPr>
            <p:ph type="title" idx="4294967295"/>
          </p:nvPr>
        </p:nvSpPr>
        <p:spPr/>
        <p:txBody>
          <a:bodyPr>
            <a:normAutofit fontScale="90000"/>
          </a:bodyPr>
          <a:lstStyle/>
          <a:p>
            <a:pPr eaLnBrk="1" hangingPunct="1"/>
            <a:r>
              <a:rPr lang="en-US" smtClean="0"/>
              <a:t>What Are the Exchange Management Shell and Windows PowerShell?</a:t>
            </a:r>
          </a:p>
        </p:txBody>
      </p:sp>
      <p:sp>
        <p:nvSpPr>
          <p:cNvPr id="9220" name="AutoShape 3"/>
          <p:cNvSpPr>
            <a:spLocks noChangeArrowheads="1"/>
          </p:cNvSpPr>
          <p:nvPr/>
        </p:nvSpPr>
        <p:spPr bwMode="auto">
          <a:xfrm>
            <a:off x="295233" y="1851241"/>
            <a:ext cx="8616950" cy="4752975"/>
          </a:xfrm>
          <a:prstGeom prst="roundRect">
            <a:avLst>
              <a:gd name="adj" fmla="val 4167"/>
            </a:avLst>
          </a:prstGeom>
          <a:solidFill>
            <a:srgbClr val="DEE7F1"/>
          </a:solidFill>
          <a:ln w="9525" algn="ctr">
            <a:solidFill>
              <a:srgbClr val="333333"/>
            </a:solidFill>
            <a:round/>
            <a:headEnd/>
            <a:tailEnd/>
          </a:ln>
        </p:spPr>
        <p:txBody>
          <a:bodyPr/>
          <a:lstStyle/>
          <a:p>
            <a:pPr eaLnBrk="0" hangingPunct="0">
              <a:lnSpc>
                <a:spcPct val="90000"/>
              </a:lnSpc>
              <a:spcBef>
                <a:spcPct val="40000"/>
              </a:spcBef>
              <a:buClr>
                <a:srgbClr val="8DACD0"/>
              </a:buClr>
              <a:buSzPct val="70000"/>
              <a:buFont typeface="Wingdings" pitchFamily="2" charset="2"/>
              <a:buNone/>
            </a:pPr>
            <a:endParaRPr lang="en-US" sz="1600" b="1"/>
          </a:p>
        </p:txBody>
      </p:sp>
      <p:sp>
        <p:nvSpPr>
          <p:cNvPr id="9221" name="Rounded Rectangle 844806"/>
          <p:cNvSpPr>
            <a:spLocks noChangeArrowheads="1"/>
          </p:cNvSpPr>
          <p:nvPr/>
        </p:nvSpPr>
        <p:spPr bwMode="auto">
          <a:xfrm>
            <a:off x="463508" y="2003962"/>
            <a:ext cx="8280400" cy="1287463"/>
          </a:xfrm>
          <a:prstGeom prst="roundRect">
            <a:avLst>
              <a:gd name="adj" fmla="val 4167"/>
            </a:avLst>
          </a:prstGeom>
          <a:solidFill>
            <a:srgbClr val="F2E7CE"/>
          </a:solidFill>
          <a:ln w="9525" algn="ctr">
            <a:solidFill>
              <a:srgbClr val="333333"/>
            </a:solidFill>
            <a:round/>
            <a:headEnd/>
            <a:tailEnd/>
          </a:ln>
        </p:spPr>
        <p:txBody>
          <a:bodyPr anchor="ctr"/>
          <a:lstStyle/>
          <a:p>
            <a:pPr marL="228600" indent="-228600" eaLnBrk="0" hangingPunct="0">
              <a:lnSpc>
                <a:spcPct val="90000"/>
              </a:lnSpc>
              <a:spcBef>
                <a:spcPct val="40000"/>
              </a:spcBef>
              <a:buClr>
                <a:srgbClr val="006699"/>
              </a:buClr>
              <a:buFontTx/>
              <a:buChar char="•"/>
            </a:pPr>
            <a:r>
              <a:rPr lang="en-GB" b="1"/>
              <a:t>The Exchange Management Shell is a command-line interface used for administering Exchange Server 2010</a:t>
            </a:r>
          </a:p>
          <a:p>
            <a:pPr marL="228600" indent="-228600" eaLnBrk="0" hangingPunct="0">
              <a:lnSpc>
                <a:spcPct val="90000"/>
              </a:lnSpc>
              <a:spcBef>
                <a:spcPct val="40000"/>
              </a:spcBef>
              <a:buClr>
                <a:srgbClr val="006699"/>
              </a:buClr>
              <a:buFontTx/>
              <a:buChar char="•"/>
            </a:pPr>
            <a:r>
              <a:rPr lang="en-GB" b="1"/>
              <a:t>The Exchange Management Shell is built on Windows PowerShell 2.0 remoting</a:t>
            </a:r>
          </a:p>
        </p:txBody>
      </p:sp>
      <p:sp>
        <p:nvSpPr>
          <p:cNvPr id="9222" name="Rounded Rectangle 844806"/>
          <p:cNvSpPr>
            <a:spLocks noChangeArrowheads="1"/>
          </p:cNvSpPr>
          <p:nvPr/>
        </p:nvSpPr>
        <p:spPr bwMode="auto">
          <a:xfrm>
            <a:off x="463508" y="3640138"/>
            <a:ext cx="8280400" cy="1887538"/>
          </a:xfrm>
          <a:prstGeom prst="roundRect">
            <a:avLst>
              <a:gd name="adj" fmla="val 4167"/>
            </a:avLst>
          </a:prstGeom>
          <a:solidFill>
            <a:srgbClr val="F2E7CE"/>
          </a:solidFill>
          <a:ln w="9525" algn="ctr">
            <a:solidFill>
              <a:srgbClr val="333333"/>
            </a:solidFill>
            <a:round/>
            <a:headEnd/>
            <a:tailEnd/>
          </a:ln>
        </p:spPr>
        <p:txBody>
          <a:bodyPr anchor="ctr"/>
          <a:lstStyle/>
          <a:p>
            <a:pPr marL="228600" indent="-228600" eaLnBrk="0" hangingPunct="0">
              <a:lnSpc>
                <a:spcPct val="90000"/>
              </a:lnSpc>
              <a:spcBef>
                <a:spcPct val="40000"/>
              </a:spcBef>
              <a:buClr>
                <a:srgbClr val="006699"/>
              </a:buClr>
              <a:buFontTx/>
              <a:buChar char="•"/>
            </a:pPr>
            <a:r>
              <a:rPr lang="en-US" b="1"/>
              <a:t>Windows PowerShell is an extensible scripting and command-line technology that developers and administrators can use to:</a:t>
            </a:r>
          </a:p>
          <a:p>
            <a:pPr marL="742950" lvl="1" indent="-285750" eaLnBrk="0" hangingPunct="0">
              <a:lnSpc>
                <a:spcPct val="90000"/>
              </a:lnSpc>
              <a:spcBef>
                <a:spcPct val="40000"/>
              </a:spcBef>
              <a:buClr>
                <a:srgbClr val="006699"/>
              </a:buClr>
              <a:buFontTx/>
              <a:buChar char="•"/>
            </a:pPr>
            <a:r>
              <a:rPr lang="en-US" b="1"/>
              <a:t>Perform a specific task</a:t>
            </a:r>
          </a:p>
          <a:p>
            <a:pPr marL="742950" lvl="1" indent="-285750" eaLnBrk="0" hangingPunct="0">
              <a:lnSpc>
                <a:spcPct val="90000"/>
              </a:lnSpc>
              <a:spcBef>
                <a:spcPct val="40000"/>
              </a:spcBef>
              <a:buClr>
                <a:srgbClr val="006699"/>
              </a:buClr>
              <a:buFontTx/>
              <a:buChar char="•"/>
            </a:pPr>
            <a:r>
              <a:rPr lang="en-US" b="1"/>
              <a:t>Combine cmdlets to perform complex administrative tasks</a:t>
            </a:r>
          </a:p>
        </p:txBody>
      </p:sp>
      <p:grpSp>
        <p:nvGrpSpPr>
          <p:cNvPr id="9223" name="Group 8"/>
          <p:cNvGrpSpPr>
            <a:grpSpLocks/>
          </p:cNvGrpSpPr>
          <p:nvPr/>
        </p:nvGrpSpPr>
        <p:grpSpPr bwMode="auto">
          <a:xfrm>
            <a:off x="7419104" y="5527676"/>
            <a:ext cx="1244600" cy="1136650"/>
            <a:chOff x="4288" y="3060"/>
            <a:chExt cx="1001" cy="863"/>
          </a:xfrm>
        </p:grpSpPr>
        <p:pic>
          <p:nvPicPr>
            <p:cNvPr id="9224" name="Picture 15" descr="UserWithDesktopComputer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6" y="3060"/>
              <a:ext cx="743"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8" descr="Document_Writing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8" y="3098"/>
              <a:ext cx="316"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Footer Placeholder 9"/>
          <p:cNvSpPr>
            <a:spLocks noGrp="1"/>
          </p:cNvSpPr>
          <p:nvPr>
            <p:ph type="ftr" sz="quarter" idx="11"/>
          </p:nvPr>
        </p:nvSpPr>
        <p:spPr>
          <a:xfrm>
            <a:off x="3124200" y="6492875"/>
            <a:ext cx="2895600" cy="365125"/>
          </a:xfrm>
        </p:spPr>
        <p:txBody>
          <a:bodyPr/>
          <a:lstStyle/>
          <a:p>
            <a:r>
              <a:rPr lang="en-US" dirty="0" smtClean="0">
                <a:solidFill>
                  <a:schemeClr val="tx1">
                    <a:lumMod val="75000"/>
                    <a:lumOff val="25000"/>
                  </a:schemeClr>
                </a:solidFill>
              </a:rPr>
              <a:t>www.NetComLearning.com</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2594808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mtClean="0"/>
              <a:t>The Benefits of Remote Windows PowerShell </a:t>
            </a:r>
          </a:p>
        </p:txBody>
      </p:sp>
      <p:sp>
        <p:nvSpPr>
          <p:cNvPr id="10243" name="AutoShape 3"/>
          <p:cNvSpPr>
            <a:spLocks noChangeArrowheads="1"/>
          </p:cNvSpPr>
          <p:nvPr/>
        </p:nvSpPr>
        <p:spPr bwMode="auto">
          <a:xfrm>
            <a:off x="246063" y="1625601"/>
            <a:ext cx="8616950" cy="3073400"/>
          </a:xfrm>
          <a:prstGeom prst="roundRect">
            <a:avLst>
              <a:gd name="adj" fmla="val 4167"/>
            </a:avLst>
          </a:prstGeom>
          <a:solidFill>
            <a:srgbClr val="DEE7F1"/>
          </a:solidFill>
          <a:ln w="9525" algn="ctr">
            <a:solidFill>
              <a:srgbClr val="333333"/>
            </a:solidFill>
            <a:round/>
            <a:headEnd/>
            <a:tailEnd/>
          </a:ln>
        </p:spPr>
        <p:txBody>
          <a:bodyPr/>
          <a:lstStyle/>
          <a:p>
            <a:r>
              <a:rPr lang="en-US" altLang="ja-JP" sz="2000" b="1">
                <a:ea typeface="MS PGothic" pitchFamily="34" charset="-128"/>
              </a:rPr>
              <a:t>Remote Windows PowerShell 2.0 enables:</a:t>
            </a:r>
          </a:p>
          <a:p>
            <a:pPr eaLnBrk="0" hangingPunct="0">
              <a:lnSpc>
                <a:spcPct val="90000"/>
              </a:lnSpc>
              <a:spcBef>
                <a:spcPct val="40000"/>
              </a:spcBef>
              <a:buClr>
                <a:srgbClr val="8DACD0"/>
              </a:buClr>
              <a:buSzPct val="70000"/>
              <a:buFont typeface="Wingdings" pitchFamily="2" charset="2"/>
              <a:buNone/>
            </a:pPr>
            <a:endParaRPr lang="en-US" sz="2000" b="1"/>
          </a:p>
        </p:txBody>
      </p:sp>
      <p:grpSp>
        <p:nvGrpSpPr>
          <p:cNvPr id="10244" name="Group 8"/>
          <p:cNvGrpSpPr>
            <a:grpSpLocks/>
          </p:cNvGrpSpPr>
          <p:nvPr/>
        </p:nvGrpSpPr>
        <p:grpSpPr bwMode="auto">
          <a:xfrm>
            <a:off x="6985000" y="5097463"/>
            <a:ext cx="1589088" cy="1231900"/>
            <a:chOff x="4288" y="3060"/>
            <a:chExt cx="1001" cy="863"/>
          </a:xfrm>
        </p:grpSpPr>
        <p:pic>
          <p:nvPicPr>
            <p:cNvPr id="10246" name="Picture 15" descr="UserWithDesktopComputer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6" y="3060"/>
              <a:ext cx="743"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8" descr="Document_Writing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8" y="3098"/>
              <a:ext cx="316"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45" name="Rounded Rectangle 844806"/>
          <p:cNvSpPr>
            <a:spLocks noChangeArrowheads="1"/>
          </p:cNvSpPr>
          <p:nvPr/>
        </p:nvSpPr>
        <p:spPr bwMode="auto">
          <a:xfrm>
            <a:off x="709613" y="2170113"/>
            <a:ext cx="7689850" cy="1984375"/>
          </a:xfrm>
          <a:prstGeom prst="roundRect">
            <a:avLst>
              <a:gd name="adj" fmla="val 4167"/>
            </a:avLst>
          </a:prstGeom>
          <a:solidFill>
            <a:srgbClr val="F2E7CE"/>
          </a:solidFill>
          <a:ln w="9525" algn="ctr">
            <a:solidFill>
              <a:srgbClr val="333333"/>
            </a:solidFill>
            <a:round/>
            <a:headEnd/>
            <a:tailEnd/>
          </a:ln>
        </p:spPr>
        <p:txBody>
          <a:bodyPr anchor="ctr"/>
          <a:lstStyle/>
          <a:p>
            <a:pPr marL="231775" indent="-231775" eaLnBrk="0" hangingPunct="0">
              <a:lnSpc>
                <a:spcPct val="90000"/>
              </a:lnSpc>
              <a:spcBef>
                <a:spcPct val="40000"/>
              </a:spcBef>
              <a:buClr>
                <a:srgbClr val="006699"/>
              </a:buClr>
              <a:buFontTx/>
              <a:buChar char="•"/>
            </a:pPr>
            <a:r>
              <a:rPr lang="en-US" sz="2000" b="1"/>
              <a:t>Role Based Access Control</a:t>
            </a:r>
          </a:p>
          <a:p>
            <a:pPr marL="231775" indent="-231775" eaLnBrk="0" hangingPunct="0">
              <a:lnSpc>
                <a:spcPct val="90000"/>
              </a:lnSpc>
              <a:spcBef>
                <a:spcPct val="40000"/>
              </a:spcBef>
              <a:buClr>
                <a:srgbClr val="006699"/>
              </a:buClr>
              <a:buFontTx/>
              <a:buChar char="•"/>
            </a:pPr>
            <a:r>
              <a:rPr lang="en-US" sz="2000" b="1"/>
              <a:t>Client/server management model</a:t>
            </a:r>
          </a:p>
          <a:p>
            <a:pPr marL="231775" indent="-231775" eaLnBrk="0" hangingPunct="0">
              <a:lnSpc>
                <a:spcPct val="90000"/>
              </a:lnSpc>
              <a:spcBef>
                <a:spcPct val="40000"/>
              </a:spcBef>
              <a:buClr>
                <a:srgbClr val="006699"/>
              </a:buClr>
              <a:buFontTx/>
              <a:buChar char="•"/>
            </a:pPr>
            <a:r>
              <a:rPr lang="en-US" sz="2000" b="1"/>
              <a:t>Standard protocols allow easier management through firewalls</a:t>
            </a:r>
          </a:p>
        </p:txBody>
      </p:sp>
      <p:sp>
        <p:nvSpPr>
          <p:cNvPr id="8" name="Footer Placeholder 7"/>
          <p:cNvSpPr>
            <a:spLocks noGrp="1"/>
          </p:cNvSpPr>
          <p:nvPr>
            <p:ph type="ftr" sz="quarter" idx="11"/>
          </p:nvPr>
        </p:nvSpPr>
        <p:spPr/>
        <p:txBody>
          <a:bodyPr/>
          <a:lstStyle/>
          <a:p>
            <a:r>
              <a:rPr lang="en-US" smtClean="0"/>
              <a:t>www.NetComLearning.com</a:t>
            </a:r>
            <a:endParaRPr lang="en-US"/>
          </a:p>
        </p:txBody>
      </p:sp>
      <p:pic>
        <p:nvPicPr>
          <p:cNvPr id="9" name="Picture 2" descr="C:\Users\rinchen\Documents\Tools\logos\microsoft partner LOGO black_small.jpg"/>
          <p:cNvPicPr>
            <a:picLocks noChangeAspect="1" noChangeArrowheads="1"/>
          </p:cNvPicPr>
          <p:nvPr/>
        </p:nvPicPr>
        <p:blipFill>
          <a:blip r:embed="rId5" cstate="print"/>
          <a:srcRect/>
          <a:stretch>
            <a:fillRect/>
          </a:stretch>
        </p:blipFill>
        <p:spPr bwMode="auto">
          <a:xfrm>
            <a:off x="152400" y="6019800"/>
            <a:ext cx="1443621" cy="685800"/>
          </a:xfrm>
          <a:prstGeom prst="rect">
            <a:avLst/>
          </a:prstGeom>
          <a:noFill/>
        </p:spPr>
      </p:pic>
    </p:spTree>
    <p:extLst>
      <p:ext uri="{BB962C8B-B14F-4D97-AF65-F5344CB8AC3E}">
        <p14:creationId xmlns:p14="http://schemas.microsoft.com/office/powerpoint/2010/main" xmlns="" val="3170551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Exchange 2010 provides ongoing protection through:</a:t>
            </a:r>
            <a:endParaRPr lang="en-US" dirty="0"/>
          </a:p>
        </p:txBody>
      </p:sp>
      <p:sp>
        <p:nvSpPr>
          <p:cNvPr id="3" name="Content Placeholder 2"/>
          <p:cNvSpPr>
            <a:spLocks noGrp="1"/>
          </p:cNvSpPr>
          <p:nvPr>
            <p:ph idx="1"/>
          </p:nvPr>
        </p:nvSpPr>
        <p:spPr/>
        <p:txBody>
          <a:bodyPr/>
          <a:lstStyle/>
          <a:p>
            <a:r>
              <a:rPr lang="en-US" dirty="0" smtClean="0"/>
              <a:t>Discovery Group</a:t>
            </a:r>
          </a:p>
          <a:p>
            <a:r>
              <a:rPr lang="en-US" dirty="0" smtClean="0"/>
              <a:t>ALL e-mails go through the Hub Transport</a:t>
            </a:r>
          </a:p>
          <a:p>
            <a:r>
              <a:rPr lang="en-US" dirty="0" smtClean="0"/>
              <a:t>Domain Security filtering</a:t>
            </a:r>
          </a:p>
          <a:p>
            <a:endParaRPr lang="en-US" dirty="0"/>
          </a:p>
        </p:txBody>
      </p:sp>
      <p:sp>
        <p:nvSpPr>
          <p:cNvPr id="4" name="Footer Placeholder 3"/>
          <p:cNvSpPr>
            <a:spLocks noGrp="1"/>
          </p:cNvSpPr>
          <p:nvPr>
            <p:ph type="ftr" sz="quarter" idx="11"/>
          </p:nvPr>
        </p:nvSpPr>
        <p:spPr/>
        <p:txBody>
          <a:bodyPr/>
          <a:lstStyle/>
          <a:p>
            <a:r>
              <a:rPr lang="en-US" smtClean="0"/>
              <a:t>www.NetComLearning.com</a:t>
            </a:r>
            <a:endParaRPr lang="en-US"/>
          </a:p>
        </p:txBody>
      </p:sp>
      <p:pic>
        <p:nvPicPr>
          <p:cNvPr id="5" name="Picture 2" descr="C:\Users\rinchen\Documents\Tools\logos\microsoft partner LOGO black_small.jpg"/>
          <p:cNvPicPr>
            <a:picLocks noChangeAspect="1" noChangeArrowheads="1"/>
          </p:cNvPicPr>
          <p:nvPr/>
        </p:nvPicPr>
        <p:blipFill>
          <a:blip r:embed="rId2" cstate="print"/>
          <a:srcRect/>
          <a:stretch>
            <a:fillRect/>
          </a:stretch>
        </p:blipFill>
        <p:spPr bwMode="auto">
          <a:xfrm>
            <a:off x="304800" y="6019800"/>
            <a:ext cx="1447800" cy="687785"/>
          </a:xfrm>
          <a:prstGeom prst="rect">
            <a:avLst/>
          </a:prstGeom>
          <a:noFill/>
        </p:spPr>
      </p:pic>
    </p:spTree>
    <p:extLst>
      <p:ext uri="{BB962C8B-B14F-4D97-AF65-F5344CB8AC3E}">
        <p14:creationId xmlns:p14="http://schemas.microsoft.com/office/powerpoint/2010/main" xmlns="" val="163280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Enterprise Level Fault Tolerance</a:t>
            </a:r>
            <a:endParaRPr lang="en-US" sz="3600" dirty="0"/>
          </a:p>
        </p:txBody>
      </p:sp>
      <p:sp>
        <p:nvSpPr>
          <p:cNvPr id="3" name="Content Placeholder 2"/>
          <p:cNvSpPr>
            <a:spLocks noGrp="1"/>
          </p:cNvSpPr>
          <p:nvPr>
            <p:ph idx="1"/>
          </p:nvPr>
        </p:nvSpPr>
        <p:spPr/>
        <p:txBody>
          <a:bodyPr/>
          <a:lstStyle/>
          <a:p>
            <a:r>
              <a:rPr lang="en-US" dirty="0" smtClean="0"/>
              <a:t>Database Availability Groups</a:t>
            </a:r>
          </a:p>
          <a:p>
            <a:r>
              <a:rPr lang="en-US" dirty="0" smtClean="0"/>
              <a:t>SAN hosted Databases</a:t>
            </a:r>
          </a:p>
          <a:p>
            <a:r>
              <a:rPr lang="en-US" dirty="0" smtClean="0"/>
              <a:t>Personal Archives of PST files</a:t>
            </a:r>
          </a:p>
          <a:p>
            <a:r>
              <a:rPr lang="en-US" dirty="0" smtClean="0"/>
              <a:t>Shadow Redundancy</a:t>
            </a:r>
          </a:p>
          <a:p>
            <a:r>
              <a:rPr lang="en-US" dirty="0" smtClean="0"/>
              <a:t>Centralized access through Client Access Server arrays allow hardware load balancing</a:t>
            </a:r>
          </a:p>
          <a:p>
            <a:endParaRPr lang="en-US" dirty="0" smtClean="0"/>
          </a:p>
          <a:p>
            <a:endParaRPr lang="en-US" dirty="0"/>
          </a:p>
        </p:txBody>
      </p:sp>
      <p:pic>
        <p:nvPicPr>
          <p:cNvPr id="5" name="Picture 2" descr="C:\Users\rinchen\Documents\Tools\logos\microsoft partner LOGO black_small.jpg"/>
          <p:cNvPicPr>
            <a:picLocks noChangeAspect="1" noChangeArrowheads="1"/>
          </p:cNvPicPr>
          <p:nvPr/>
        </p:nvPicPr>
        <p:blipFill>
          <a:blip r:embed="rId2" cstate="print"/>
          <a:srcRect/>
          <a:stretch>
            <a:fillRect/>
          </a:stretch>
        </p:blipFill>
        <p:spPr bwMode="auto">
          <a:xfrm>
            <a:off x="152401" y="228600"/>
            <a:ext cx="1066800" cy="506789"/>
          </a:xfrm>
          <a:prstGeom prst="rect">
            <a:avLst/>
          </a:prstGeom>
          <a:noFill/>
        </p:spPr>
      </p:pic>
      <p:sp>
        <p:nvSpPr>
          <p:cNvPr id="6" name="Footer Placeholder 5"/>
          <p:cNvSpPr>
            <a:spLocks noGrp="1"/>
          </p:cNvSpPr>
          <p:nvPr>
            <p:ph type="ftr" sz="quarter" idx="11"/>
          </p:nvPr>
        </p:nvSpPr>
        <p:spPr/>
        <p:txBody>
          <a:bodyPr/>
          <a:lstStyle/>
          <a:p>
            <a:r>
              <a:rPr lang="en-US" dirty="0" smtClean="0">
                <a:solidFill>
                  <a:schemeClr val="tx1">
                    <a:lumMod val="75000"/>
                    <a:lumOff val="25000"/>
                  </a:schemeClr>
                </a:solidFill>
              </a:rPr>
              <a:t>www.NetComLearning.com</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659414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509588" y="3244850"/>
            <a:ext cx="8120062" cy="215900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GB" sz="1800" b="1"/>
              <a:t>The Edge Transport server role</a:t>
            </a:r>
            <a:r>
              <a:rPr lang="en-US" sz="1800" b="1"/>
              <a:t>:</a:t>
            </a:r>
          </a:p>
        </p:txBody>
      </p:sp>
      <p:sp>
        <p:nvSpPr>
          <p:cNvPr id="6147" name="Rectangle 2"/>
          <p:cNvSpPr>
            <a:spLocks noGrp="1" noChangeArrowheads="1"/>
          </p:cNvSpPr>
          <p:nvPr>
            <p:ph type="title"/>
          </p:nvPr>
        </p:nvSpPr>
        <p:spPr/>
        <p:txBody>
          <a:bodyPr>
            <a:normAutofit fontScale="90000"/>
          </a:bodyPr>
          <a:lstStyle/>
          <a:p>
            <a:pPr eaLnBrk="1" hangingPunct="1"/>
            <a:r>
              <a:rPr lang="en-US" smtClean="0"/>
              <a:t>What Is the Edge Transport Server Role?</a:t>
            </a:r>
          </a:p>
        </p:txBody>
      </p:sp>
      <p:sp>
        <p:nvSpPr>
          <p:cNvPr id="6148" name="AutoShape 3"/>
          <p:cNvSpPr>
            <a:spLocks noChangeArrowheads="1"/>
          </p:cNvSpPr>
          <p:nvPr/>
        </p:nvSpPr>
        <p:spPr bwMode="auto">
          <a:xfrm>
            <a:off x="500063" y="885825"/>
            <a:ext cx="8120062" cy="215900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GB" sz="1800" b="1"/>
              <a:t>The Edge Transport server role provides</a:t>
            </a:r>
            <a:r>
              <a:rPr lang="en-US" sz="1800" b="1"/>
              <a:t>:</a:t>
            </a:r>
          </a:p>
        </p:txBody>
      </p:sp>
      <p:sp>
        <p:nvSpPr>
          <p:cNvPr id="6149" name="Rounded Rectangle 844806"/>
          <p:cNvSpPr>
            <a:spLocks noChangeArrowheads="1"/>
          </p:cNvSpPr>
          <p:nvPr/>
        </p:nvSpPr>
        <p:spPr bwMode="auto">
          <a:xfrm>
            <a:off x="676275" y="1382713"/>
            <a:ext cx="7758113" cy="1454150"/>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SzPct val="80000"/>
              <a:buFont typeface="Courier New" pitchFamily="49" charset="0"/>
              <a:buBlip>
                <a:blip r:embed="rId3"/>
              </a:buBlip>
            </a:pPr>
            <a:r>
              <a:rPr lang="en-US" sz="1800" b="1"/>
              <a:t>Internet message delivery</a:t>
            </a:r>
          </a:p>
          <a:p>
            <a:pPr marL="228600" indent="-228600" eaLnBrk="0" hangingPunct="0">
              <a:lnSpc>
                <a:spcPct val="90000"/>
              </a:lnSpc>
              <a:spcBef>
                <a:spcPct val="40000"/>
              </a:spcBef>
              <a:buSzPct val="80000"/>
              <a:buFont typeface="Courier New" pitchFamily="49" charset="0"/>
              <a:buBlip>
                <a:blip r:embed="rId3"/>
              </a:buBlip>
            </a:pPr>
            <a:r>
              <a:rPr lang="en-US" sz="1800" b="1"/>
              <a:t>Antivirus and anti-spam protection</a:t>
            </a:r>
          </a:p>
          <a:p>
            <a:pPr marL="228600" indent="-228600" eaLnBrk="0" hangingPunct="0">
              <a:lnSpc>
                <a:spcPct val="90000"/>
              </a:lnSpc>
              <a:spcBef>
                <a:spcPct val="40000"/>
              </a:spcBef>
              <a:buSzPct val="80000"/>
              <a:buFont typeface="Courier New" pitchFamily="49" charset="0"/>
              <a:buBlip>
                <a:blip r:embed="rId3"/>
              </a:buBlip>
            </a:pPr>
            <a:r>
              <a:rPr lang="en-US" sz="1800" b="1"/>
              <a:t>Edge transport rules</a:t>
            </a:r>
          </a:p>
          <a:p>
            <a:pPr marL="228600" indent="-228600" eaLnBrk="0" hangingPunct="0">
              <a:lnSpc>
                <a:spcPct val="90000"/>
              </a:lnSpc>
              <a:spcBef>
                <a:spcPct val="40000"/>
              </a:spcBef>
              <a:buSzPct val="80000"/>
              <a:buFont typeface="Courier New" pitchFamily="49" charset="0"/>
              <a:buBlip>
                <a:blip r:embed="rId3"/>
              </a:buBlip>
            </a:pPr>
            <a:r>
              <a:rPr lang="en-US" sz="1800" b="1"/>
              <a:t>Address rewriting</a:t>
            </a:r>
          </a:p>
        </p:txBody>
      </p:sp>
      <p:sp>
        <p:nvSpPr>
          <p:cNvPr id="6150" name="Rounded Rectangle 844806"/>
          <p:cNvSpPr>
            <a:spLocks noChangeArrowheads="1"/>
          </p:cNvSpPr>
          <p:nvPr/>
        </p:nvSpPr>
        <p:spPr bwMode="auto">
          <a:xfrm>
            <a:off x="642938" y="3656013"/>
            <a:ext cx="7915275" cy="1341437"/>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SzPct val="80000"/>
              <a:buFont typeface="Courier New" pitchFamily="49" charset="0"/>
              <a:buBlip>
                <a:blip r:embed="rId3"/>
              </a:buBlip>
            </a:pPr>
            <a:r>
              <a:rPr lang="en-US" sz="1800" b="1"/>
              <a:t>Cannot be deployed with any other server role</a:t>
            </a:r>
          </a:p>
          <a:p>
            <a:pPr marL="228600" indent="-228600" eaLnBrk="0" hangingPunct="0">
              <a:lnSpc>
                <a:spcPct val="90000"/>
              </a:lnSpc>
              <a:spcBef>
                <a:spcPct val="40000"/>
              </a:spcBef>
              <a:buSzPct val="80000"/>
              <a:buFont typeface="Courier New" pitchFamily="49" charset="0"/>
              <a:buBlip>
                <a:blip r:embed="rId3"/>
              </a:buBlip>
            </a:pPr>
            <a:r>
              <a:rPr lang="en-US" sz="1800" b="1"/>
              <a:t>Should not be a member of the internal </a:t>
            </a:r>
            <a:br>
              <a:rPr lang="en-US" sz="1800" b="1"/>
            </a:br>
            <a:r>
              <a:rPr lang="en-US" sz="1800" b="1"/>
              <a:t>Active Directory domain</a:t>
            </a:r>
          </a:p>
          <a:p>
            <a:pPr marL="228600" indent="-228600" eaLnBrk="0" hangingPunct="0">
              <a:lnSpc>
                <a:spcPct val="90000"/>
              </a:lnSpc>
              <a:spcBef>
                <a:spcPct val="40000"/>
              </a:spcBef>
              <a:buSzPct val="80000"/>
              <a:buFont typeface="Courier New" pitchFamily="49" charset="0"/>
              <a:buBlip>
                <a:blip r:embed="rId3"/>
              </a:buBlip>
            </a:pPr>
            <a:r>
              <a:rPr lang="en-US" sz="1800" b="1"/>
              <a:t>Should be deployed in a perimeter network</a:t>
            </a:r>
          </a:p>
        </p:txBody>
      </p:sp>
      <p:pic>
        <p:nvPicPr>
          <p:cNvPr id="6151" name="Picture 10" descr="EdgeTransportServerRo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2175" y="4546600"/>
            <a:ext cx="15716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r>
              <a:rPr lang="en-US" smtClean="0"/>
              <a:t>www.NetComLearning.com</a:t>
            </a:r>
            <a:endParaRPr lang="en-US"/>
          </a:p>
        </p:txBody>
      </p:sp>
      <p:pic>
        <p:nvPicPr>
          <p:cNvPr id="9" name="Picture 2" descr="C:\Users\rinchen\Documents\Tools\logos\microsoft partner LOGO black_small.jpg"/>
          <p:cNvPicPr>
            <a:picLocks noChangeAspect="1" noChangeArrowheads="1"/>
          </p:cNvPicPr>
          <p:nvPr/>
        </p:nvPicPr>
        <p:blipFill>
          <a:blip r:embed="rId5" cstate="print"/>
          <a:srcRect/>
          <a:stretch>
            <a:fillRect/>
          </a:stretch>
        </p:blipFill>
        <p:spPr bwMode="auto">
          <a:xfrm>
            <a:off x="304799" y="5943600"/>
            <a:ext cx="1443621" cy="685800"/>
          </a:xfrm>
          <a:prstGeom prst="rect">
            <a:avLst/>
          </a:prstGeom>
          <a:noFill/>
        </p:spPr>
      </p:pic>
    </p:spTree>
    <p:extLst>
      <p:ext uri="{BB962C8B-B14F-4D97-AF65-F5344CB8AC3E}">
        <p14:creationId xmlns:p14="http://schemas.microsoft.com/office/powerpoint/2010/main" xmlns="" val="1116664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3600" dirty="0" smtClean="0"/>
              <a:t>Forefront Protection 2010 for Exchange </a:t>
            </a:r>
          </a:p>
        </p:txBody>
      </p:sp>
      <p:sp>
        <p:nvSpPr>
          <p:cNvPr id="18435" name="Rounded Rectangle 844803"/>
          <p:cNvSpPr>
            <a:spLocks noChangeArrowheads="1"/>
          </p:cNvSpPr>
          <p:nvPr/>
        </p:nvSpPr>
        <p:spPr bwMode="auto">
          <a:xfrm>
            <a:off x="299244" y="1182688"/>
            <a:ext cx="8574087" cy="494665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sz="1800" b="1"/>
              <a:t>Benefits of Forefront Protection 2010 for Exchange Server include:</a:t>
            </a:r>
          </a:p>
        </p:txBody>
      </p:sp>
      <p:sp>
        <p:nvSpPr>
          <p:cNvPr id="18436" name="Rounded Rectangle 844806"/>
          <p:cNvSpPr>
            <a:spLocks noChangeArrowheads="1"/>
          </p:cNvSpPr>
          <p:nvPr/>
        </p:nvSpPr>
        <p:spPr bwMode="auto">
          <a:xfrm>
            <a:off x="515938" y="2541975"/>
            <a:ext cx="8172450" cy="534987"/>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GB" sz="1800" b="1"/>
              <a:t> </a:t>
            </a:r>
            <a:r>
              <a:rPr lang="en-US" sz="1800" b="1"/>
              <a:t>Full support for VSAPI </a:t>
            </a:r>
          </a:p>
        </p:txBody>
      </p:sp>
      <p:sp>
        <p:nvSpPr>
          <p:cNvPr id="18437" name="Rounded Rectangle 844806"/>
          <p:cNvSpPr>
            <a:spLocks noChangeArrowheads="1"/>
          </p:cNvSpPr>
          <p:nvPr/>
        </p:nvSpPr>
        <p:spPr bwMode="auto">
          <a:xfrm>
            <a:off x="515938" y="1751013"/>
            <a:ext cx="8172450" cy="563562"/>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sz="1800" b="1"/>
              <a:t> Antivirus scan with multiple scan engines </a:t>
            </a:r>
            <a:endParaRPr lang="en-GB" sz="1800" b="1"/>
          </a:p>
        </p:txBody>
      </p:sp>
      <p:sp>
        <p:nvSpPr>
          <p:cNvPr id="18438" name="Rounded Rectangle 844806"/>
          <p:cNvSpPr>
            <a:spLocks noChangeArrowheads="1"/>
          </p:cNvSpPr>
          <p:nvPr/>
        </p:nvSpPr>
        <p:spPr bwMode="auto">
          <a:xfrm>
            <a:off x="514350" y="3121025"/>
            <a:ext cx="8172450" cy="534988"/>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GB" sz="1800" b="1"/>
              <a:t> </a:t>
            </a:r>
            <a:r>
              <a:rPr lang="en-US" sz="1800" b="1"/>
              <a:t>Microsoft IP Reputation Service </a:t>
            </a:r>
          </a:p>
        </p:txBody>
      </p:sp>
      <p:sp>
        <p:nvSpPr>
          <p:cNvPr id="18439" name="Rounded Rectangle 844806"/>
          <p:cNvSpPr>
            <a:spLocks noChangeArrowheads="1"/>
          </p:cNvSpPr>
          <p:nvPr/>
        </p:nvSpPr>
        <p:spPr bwMode="auto">
          <a:xfrm>
            <a:off x="500063" y="5186363"/>
            <a:ext cx="8172450" cy="534987"/>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GB" sz="1800" b="1"/>
              <a:t> </a:t>
            </a:r>
            <a:r>
              <a:rPr lang="en-US" sz="1800" b="1"/>
              <a:t>Automated content filtering updates </a:t>
            </a:r>
          </a:p>
        </p:txBody>
      </p:sp>
      <p:sp>
        <p:nvSpPr>
          <p:cNvPr id="18440" name="Rounded Rectangle 844806"/>
          <p:cNvSpPr>
            <a:spLocks noChangeArrowheads="1"/>
          </p:cNvSpPr>
          <p:nvPr/>
        </p:nvSpPr>
        <p:spPr bwMode="auto">
          <a:xfrm>
            <a:off x="500063" y="3806825"/>
            <a:ext cx="8172450" cy="563563"/>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US" sz="1800" b="1"/>
              <a:t> Spam signature updates </a:t>
            </a:r>
            <a:endParaRPr lang="en-GB" sz="1800" b="1"/>
          </a:p>
        </p:txBody>
      </p:sp>
      <p:sp>
        <p:nvSpPr>
          <p:cNvPr id="18441" name="Rounded Rectangle 844806"/>
          <p:cNvSpPr>
            <a:spLocks noChangeArrowheads="1"/>
          </p:cNvSpPr>
          <p:nvPr/>
        </p:nvSpPr>
        <p:spPr bwMode="auto">
          <a:xfrm>
            <a:off x="514350" y="4497388"/>
            <a:ext cx="8172450" cy="534987"/>
          </a:xfrm>
          <a:prstGeom prst="roundRect">
            <a:avLst>
              <a:gd name="adj" fmla="val 4167"/>
            </a:avLst>
          </a:prstGeom>
          <a:solidFill>
            <a:srgbClr val="F2E7CE"/>
          </a:solidFill>
          <a:ln w="9525" algn="ctr">
            <a:solidFill>
              <a:srgbClr val="333333"/>
            </a:solidFill>
            <a:round/>
            <a:headEnd/>
            <a:tailEnd/>
          </a:ln>
        </p:spPr>
        <p:txBody>
          <a:bodyPr wrap="none" anchor="ctr"/>
          <a:lstStyle/>
          <a:p>
            <a:pPr eaLnBrk="0" hangingPunct="0">
              <a:lnSpc>
                <a:spcPct val="90000"/>
              </a:lnSpc>
              <a:spcBef>
                <a:spcPct val="40000"/>
              </a:spcBef>
              <a:buClr>
                <a:srgbClr val="006699"/>
              </a:buClr>
              <a:buFontTx/>
              <a:buChar char="•"/>
            </a:pPr>
            <a:r>
              <a:rPr lang="en-GB" sz="1800" b="1"/>
              <a:t> </a:t>
            </a:r>
            <a:r>
              <a:rPr lang="en-US" sz="1800" b="1"/>
              <a:t>Premium spam protection</a:t>
            </a:r>
          </a:p>
        </p:txBody>
      </p:sp>
      <p:sp>
        <p:nvSpPr>
          <p:cNvPr id="10" name="Footer Placeholder 9"/>
          <p:cNvSpPr>
            <a:spLocks noGrp="1"/>
          </p:cNvSpPr>
          <p:nvPr>
            <p:ph type="ftr" sz="quarter" idx="11"/>
          </p:nvPr>
        </p:nvSpPr>
        <p:spPr/>
        <p:txBody>
          <a:bodyPr/>
          <a:lstStyle/>
          <a:p>
            <a:r>
              <a:rPr lang="en-US" smtClean="0"/>
              <a:t>www.NetComLearning.com</a:t>
            </a:r>
            <a:endParaRPr lang="en-US"/>
          </a:p>
        </p:txBody>
      </p:sp>
      <p:pic>
        <p:nvPicPr>
          <p:cNvPr id="11"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381000" y="6248400"/>
            <a:ext cx="1066800" cy="506789"/>
          </a:xfrm>
          <a:prstGeom prst="rect">
            <a:avLst/>
          </a:prstGeom>
          <a:noFill/>
        </p:spPr>
      </p:pic>
    </p:spTree>
    <p:extLst>
      <p:ext uri="{BB962C8B-B14F-4D97-AF65-F5344CB8AC3E}">
        <p14:creationId xmlns:p14="http://schemas.microsoft.com/office/powerpoint/2010/main" xmlns="" val="4237807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ormAutofit fontScale="90000"/>
          </a:bodyPr>
          <a:lstStyle/>
          <a:p>
            <a:pPr eaLnBrk="1" hangingPunct="1"/>
            <a:r>
              <a:rPr lang="en-US" smtClean="0"/>
              <a:t>Forefront Protection 2010 Deployment Options</a:t>
            </a:r>
          </a:p>
        </p:txBody>
      </p:sp>
      <p:sp>
        <p:nvSpPr>
          <p:cNvPr id="19459" name="Rounded Rectangle 844803"/>
          <p:cNvSpPr>
            <a:spLocks noChangeArrowheads="1"/>
          </p:cNvSpPr>
          <p:nvPr/>
        </p:nvSpPr>
        <p:spPr bwMode="auto">
          <a:xfrm>
            <a:off x="325438" y="966788"/>
            <a:ext cx="8574087" cy="2398712"/>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sz="1800" b="1"/>
              <a:t>You can install Forefront Protection 2010</a:t>
            </a:r>
            <a:r>
              <a:rPr lang="en-US" sz="1800" b="1">
                <a:solidFill>
                  <a:srgbClr val="000000"/>
                </a:solidFill>
              </a:rPr>
              <a:t>:</a:t>
            </a:r>
          </a:p>
          <a:p>
            <a:pPr eaLnBrk="0" hangingPunct="0"/>
            <a:endParaRPr lang="en-US" sz="2200"/>
          </a:p>
        </p:txBody>
      </p:sp>
      <p:sp>
        <p:nvSpPr>
          <p:cNvPr id="19460" name="Rounded Rectangle 844806"/>
          <p:cNvSpPr>
            <a:spLocks noChangeArrowheads="1"/>
          </p:cNvSpPr>
          <p:nvPr/>
        </p:nvSpPr>
        <p:spPr bwMode="auto">
          <a:xfrm>
            <a:off x="536575" y="1441450"/>
            <a:ext cx="8172450" cy="677863"/>
          </a:xfrm>
          <a:prstGeom prst="roundRect">
            <a:avLst>
              <a:gd name="adj" fmla="val 4167"/>
            </a:avLst>
          </a:prstGeom>
          <a:solidFill>
            <a:srgbClr val="F2E7CE"/>
          </a:solidFill>
          <a:ln w="9525" algn="ctr">
            <a:solidFill>
              <a:srgbClr val="333333"/>
            </a:solidFill>
            <a:round/>
            <a:headEnd/>
            <a:tailEnd/>
          </a:ln>
        </p:spPr>
        <p:txBody>
          <a:bodyPr wrap="none" anchor="ctr"/>
          <a:lstStyle/>
          <a:p>
            <a:pPr marL="174625" indent="-174625" eaLnBrk="0" hangingPunct="0">
              <a:lnSpc>
                <a:spcPct val="90000"/>
              </a:lnSpc>
              <a:spcBef>
                <a:spcPct val="40000"/>
              </a:spcBef>
              <a:buClr>
                <a:srgbClr val="006699"/>
              </a:buClr>
              <a:buFontTx/>
              <a:buChar char="•"/>
            </a:pPr>
            <a:r>
              <a:rPr lang="en-US" sz="1800" b="1"/>
              <a:t>Only on an Edge Transport server or a Hub Transport server</a:t>
            </a:r>
          </a:p>
        </p:txBody>
      </p:sp>
      <p:sp>
        <p:nvSpPr>
          <p:cNvPr id="19461" name="Rounded Rectangle 844806"/>
          <p:cNvSpPr>
            <a:spLocks noChangeArrowheads="1"/>
          </p:cNvSpPr>
          <p:nvPr/>
        </p:nvSpPr>
        <p:spPr bwMode="auto">
          <a:xfrm>
            <a:off x="546100" y="2363788"/>
            <a:ext cx="8172450" cy="698500"/>
          </a:xfrm>
          <a:prstGeom prst="roundRect">
            <a:avLst>
              <a:gd name="adj" fmla="val 4167"/>
            </a:avLst>
          </a:prstGeom>
          <a:solidFill>
            <a:srgbClr val="F2E7CE"/>
          </a:solidFill>
          <a:ln w="9525" algn="ctr">
            <a:solidFill>
              <a:srgbClr val="333333"/>
            </a:solidFill>
            <a:round/>
            <a:headEnd/>
            <a:tailEnd/>
          </a:ln>
        </p:spPr>
        <p:txBody>
          <a:bodyPr wrap="none" anchor="ctr"/>
          <a:lstStyle/>
          <a:p>
            <a:pPr marL="174625" indent="-174625" eaLnBrk="0" hangingPunct="0">
              <a:lnSpc>
                <a:spcPct val="90000"/>
              </a:lnSpc>
              <a:spcBef>
                <a:spcPct val="40000"/>
              </a:spcBef>
              <a:buClr>
                <a:srgbClr val="006699"/>
              </a:buClr>
              <a:buFontTx/>
              <a:buChar char="•"/>
            </a:pPr>
            <a:r>
              <a:rPr lang="en-US" sz="1800" b="1"/>
              <a:t>On an Edge Transport server or a Hub Transport server </a:t>
            </a:r>
            <a:br>
              <a:rPr lang="en-US" sz="1800" b="1"/>
            </a:br>
            <a:r>
              <a:rPr lang="en-US" sz="1800" b="1"/>
              <a:t>and a Mailbox server</a:t>
            </a:r>
          </a:p>
        </p:txBody>
      </p:sp>
      <p:sp>
        <p:nvSpPr>
          <p:cNvPr id="19462" name="Rounded Rectangle 844803"/>
          <p:cNvSpPr>
            <a:spLocks noChangeArrowheads="1"/>
          </p:cNvSpPr>
          <p:nvPr/>
        </p:nvSpPr>
        <p:spPr bwMode="auto">
          <a:xfrm>
            <a:off x="334963" y="3641725"/>
            <a:ext cx="8574087" cy="243205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sz="1800" b="1"/>
              <a:t>When installing Forefront Protection 2010, consider</a:t>
            </a:r>
            <a:r>
              <a:rPr lang="en-US" sz="1800" b="1">
                <a:solidFill>
                  <a:srgbClr val="000000"/>
                </a:solidFill>
              </a:rPr>
              <a:t>:</a:t>
            </a:r>
          </a:p>
          <a:p>
            <a:pPr eaLnBrk="0" hangingPunct="0"/>
            <a:endParaRPr lang="en-US" sz="2200"/>
          </a:p>
        </p:txBody>
      </p:sp>
      <p:sp>
        <p:nvSpPr>
          <p:cNvPr id="19463" name="Rounded Rectangle 844806"/>
          <p:cNvSpPr>
            <a:spLocks noChangeArrowheads="1"/>
          </p:cNvSpPr>
          <p:nvPr/>
        </p:nvSpPr>
        <p:spPr bwMode="auto">
          <a:xfrm>
            <a:off x="546100" y="4165600"/>
            <a:ext cx="8172450" cy="623888"/>
          </a:xfrm>
          <a:prstGeom prst="roundRect">
            <a:avLst>
              <a:gd name="adj" fmla="val 4167"/>
            </a:avLst>
          </a:prstGeom>
          <a:solidFill>
            <a:srgbClr val="F2E7CE"/>
          </a:solidFill>
          <a:ln w="9525" algn="ctr">
            <a:solidFill>
              <a:srgbClr val="333333"/>
            </a:solidFill>
            <a:round/>
            <a:headEnd/>
            <a:tailEnd/>
          </a:ln>
        </p:spPr>
        <p:txBody>
          <a:bodyPr wrap="none" anchor="ctr"/>
          <a:lstStyle/>
          <a:p>
            <a:pPr marL="174625" indent="-174625" eaLnBrk="0" hangingPunct="0">
              <a:lnSpc>
                <a:spcPct val="90000"/>
              </a:lnSpc>
              <a:spcBef>
                <a:spcPct val="40000"/>
              </a:spcBef>
              <a:buClr>
                <a:srgbClr val="006699"/>
              </a:buClr>
              <a:buFontTx/>
              <a:buChar char="•"/>
            </a:pPr>
            <a:r>
              <a:rPr lang="en-US" sz="1800" b="1"/>
              <a:t>The number of scan engines required</a:t>
            </a:r>
          </a:p>
        </p:txBody>
      </p:sp>
      <p:sp>
        <p:nvSpPr>
          <p:cNvPr id="19464" name="Rounded Rectangle 844806"/>
          <p:cNvSpPr>
            <a:spLocks noChangeArrowheads="1"/>
          </p:cNvSpPr>
          <p:nvPr/>
        </p:nvSpPr>
        <p:spPr bwMode="auto">
          <a:xfrm>
            <a:off x="539750" y="5056188"/>
            <a:ext cx="8172450" cy="647700"/>
          </a:xfrm>
          <a:prstGeom prst="roundRect">
            <a:avLst>
              <a:gd name="adj" fmla="val 4167"/>
            </a:avLst>
          </a:prstGeom>
          <a:solidFill>
            <a:srgbClr val="F2E7CE"/>
          </a:solidFill>
          <a:ln w="9525" algn="ctr">
            <a:solidFill>
              <a:srgbClr val="333333"/>
            </a:solidFill>
            <a:round/>
            <a:headEnd/>
            <a:tailEnd/>
          </a:ln>
        </p:spPr>
        <p:txBody>
          <a:bodyPr wrap="none" anchor="ctr"/>
          <a:lstStyle/>
          <a:p>
            <a:pPr marL="174625" indent="-174625" eaLnBrk="0" hangingPunct="0">
              <a:lnSpc>
                <a:spcPct val="90000"/>
              </a:lnSpc>
              <a:spcBef>
                <a:spcPct val="40000"/>
              </a:spcBef>
              <a:buClr>
                <a:srgbClr val="006699"/>
              </a:buClr>
              <a:buFontTx/>
              <a:buChar char="•"/>
            </a:pPr>
            <a:r>
              <a:rPr lang="en-US" sz="1800" b="1"/>
              <a:t>The types of scan engines that should be used</a:t>
            </a:r>
          </a:p>
        </p:txBody>
      </p:sp>
      <p:sp>
        <p:nvSpPr>
          <p:cNvPr id="9" name="Footer Placeholder 8"/>
          <p:cNvSpPr>
            <a:spLocks noGrp="1"/>
          </p:cNvSpPr>
          <p:nvPr>
            <p:ph type="ftr" sz="quarter" idx="11"/>
          </p:nvPr>
        </p:nvSpPr>
        <p:spPr/>
        <p:txBody>
          <a:bodyPr/>
          <a:lstStyle/>
          <a:p>
            <a:r>
              <a:rPr lang="en-US" smtClean="0"/>
              <a:t>www.NetComLearning.com</a:t>
            </a:r>
            <a:endParaRPr lang="en-US"/>
          </a:p>
        </p:txBody>
      </p:sp>
      <p:pic>
        <p:nvPicPr>
          <p:cNvPr id="10"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228600" y="6172200"/>
            <a:ext cx="1066800" cy="506789"/>
          </a:xfrm>
          <a:prstGeom prst="rect">
            <a:avLst/>
          </a:prstGeom>
          <a:noFill/>
        </p:spPr>
      </p:pic>
    </p:spTree>
    <p:extLst>
      <p:ext uri="{BB962C8B-B14F-4D97-AF65-F5344CB8AC3E}">
        <p14:creationId xmlns:p14="http://schemas.microsoft.com/office/powerpoint/2010/main" xmlns="" val="1777050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chemeClr val="tx1">
                    <a:lumMod val="75000"/>
                    <a:lumOff val="25000"/>
                  </a:schemeClr>
                </a:solidFill>
              </a:rPr>
              <a:t>www.NetComLearning.com</a:t>
            </a:r>
            <a:endParaRPr lang="en-US">
              <a:solidFill>
                <a:schemeClr val="tx1">
                  <a:lumMod val="75000"/>
                  <a:lumOff val="25000"/>
                </a:schemeClr>
              </a:solidFill>
            </a:endParaRPr>
          </a:p>
        </p:txBody>
      </p:sp>
      <p:pic>
        <p:nvPicPr>
          <p:cNvPr id="3" name="Content Placeholder 3" descr="C:\Users\rinchen\Desktop\polling-day-icon325x379.jpg"/>
          <p:cNvPicPr>
            <a:picLocks noChangeAspect="1" noChangeArrowheads="1"/>
          </p:cNvPicPr>
          <p:nvPr/>
        </p:nvPicPr>
        <p:blipFill>
          <a:blip r:embed="rId2" cstate="print"/>
          <a:srcRect/>
          <a:stretch>
            <a:fillRect/>
          </a:stretch>
        </p:blipFill>
        <p:spPr bwMode="auto">
          <a:xfrm>
            <a:off x="3581400" y="2362200"/>
            <a:ext cx="2328157" cy="2714989"/>
          </a:xfrm>
          <a:prstGeom prst="rect">
            <a:avLst/>
          </a:prstGeom>
          <a:noFill/>
          <a:ln w="9525">
            <a:noFill/>
            <a:miter lim="800000"/>
            <a:headEnd/>
            <a:tailEnd/>
          </a:ln>
        </p:spPr>
      </p:pic>
      <p:sp>
        <p:nvSpPr>
          <p:cNvPr id="4" name="TextBox 3"/>
          <p:cNvSpPr txBox="1"/>
          <p:nvPr/>
        </p:nvSpPr>
        <p:spPr>
          <a:xfrm>
            <a:off x="2971800" y="762000"/>
            <a:ext cx="3581400" cy="769441"/>
          </a:xfrm>
          <a:prstGeom prst="rect">
            <a:avLst/>
          </a:prstGeom>
          <a:noFill/>
        </p:spPr>
        <p:txBody>
          <a:bodyPr wrap="square" rtlCol="0">
            <a:spAutoFit/>
          </a:bodyPr>
          <a:lstStyle/>
          <a:p>
            <a:pPr algn="ctr"/>
            <a:r>
              <a:rPr lang="en-US" sz="4400" dirty="0" smtClean="0"/>
              <a:t>POLLS</a:t>
            </a:r>
            <a:endParaRPr lang="en-US" sz="4400" dirty="0"/>
          </a:p>
        </p:txBody>
      </p:sp>
      <p:pic>
        <p:nvPicPr>
          <p:cNvPr id="5"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228600" y="228600"/>
            <a:ext cx="1924829" cy="914400"/>
          </a:xfrm>
          <a:prstGeom prst="rect">
            <a:avLst/>
          </a:prstGeom>
          <a:noFill/>
        </p:spPr>
      </p:pic>
      <p:pic>
        <p:nvPicPr>
          <p:cNvPr id="2050" name="Picture 2" descr="C:\Users\rinchen\Documents\Tools\logos\Netcom Learning Official Logo.jpg"/>
          <p:cNvPicPr>
            <a:picLocks noChangeAspect="1" noChangeArrowheads="1"/>
          </p:cNvPicPr>
          <p:nvPr/>
        </p:nvPicPr>
        <p:blipFill>
          <a:blip r:embed="rId4" cstate="print"/>
          <a:srcRect/>
          <a:stretch>
            <a:fillRect/>
          </a:stretch>
        </p:blipFill>
        <p:spPr bwMode="auto">
          <a:xfrm>
            <a:off x="7848600" y="228600"/>
            <a:ext cx="1066800" cy="11293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ormAutofit fontScale="90000"/>
          </a:bodyPr>
          <a:lstStyle/>
          <a:p>
            <a:pPr eaLnBrk="1" hangingPunct="1"/>
            <a:r>
              <a:rPr lang="en-US" smtClean="0"/>
              <a:t>Overview of Spam-Filtering Features</a:t>
            </a:r>
          </a:p>
        </p:txBody>
      </p:sp>
      <p:graphicFrame>
        <p:nvGraphicFramePr>
          <p:cNvPr id="22566" name="Group 38"/>
          <p:cNvGraphicFramePr>
            <a:graphicFrameLocks noGrp="1"/>
          </p:cNvGraphicFramePr>
          <p:nvPr>
            <p:extLst>
              <p:ext uri="{D42A27DB-BD31-4B8C-83A1-F6EECF244321}">
                <p14:modId xmlns:p14="http://schemas.microsoft.com/office/powerpoint/2010/main" xmlns="" val="1724419311"/>
              </p:ext>
            </p:extLst>
          </p:nvPr>
        </p:nvGraphicFramePr>
        <p:xfrm>
          <a:off x="293688" y="1497648"/>
          <a:ext cx="8628062" cy="4899660"/>
        </p:xfrm>
        <a:graphic>
          <a:graphicData uri="http://schemas.openxmlformats.org/drawingml/2006/table">
            <a:tbl>
              <a:tblPr/>
              <a:tblGrid>
                <a:gridCol w="2644775"/>
                <a:gridCol w="5983287"/>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Feature</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Filters messages based on:</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Connection Filtering</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The IP address of the sending SMTP server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Content Filtering</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Pct val="90000"/>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The message contents</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Sender ID</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The IP address of the sending server from which the message was received</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Sender Filtering</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The Sender in the MAIL FROM: SMTP header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Recipient Filtering</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The Recipients in the RCPT TO: SMTP header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Sender Reputation</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Several characteristics of the sender, accumulated over a period of time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Attachment Filtering</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Attachment file name, file name extension, or file MIME content type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455043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2" name="AutoShape 4"/>
          <p:cNvSpPr>
            <a:spLocks noChangeArrowheads="1"/>
          </p:cNvSpPr>
          <p:nvPr/>
        </p:nvSpPr>
        <p:spPr bwMode="auto">
          <a:xfrm>
            <a:off x="1838325" y="912813"/>
            <a:ext cx="5459413" cy="5429250"/>
          </a:xfrm>
          <a:prstGeom prst="roundRect">
            <a:avLst>
              <a:gd name="adj" fmla="val 4167"/>
            </a:avLst>
          </a:prstGeom>
          <a:gradFill rotWithShape="1">
            <a:gsLst>
              <a:gs pos="0">
                <a:schemeClr val="accent2"/>
              </a:gs>
              <a:gs pos="100000">
                <a:srgbClr val="DEEEFC"/>
              </a:gs>
            </a:gsLst>
            <a:lin ang="2700000" scaled="1"/>
          </a:gradFill>
          <a:ln w="9525" algn="ctr">
            <a:solidFill>
              <a:srgbClr val="333333"/>
            </a:solidFill>
            <a:round/>
            <a:headEnd/>
            <a:tailEnd/>
          </a:ln>
          <a:effectLst>
            <a:outerShdw dist="35921" dir="2700000" algn="ctr" rotWithShape="0">
              <a:schemeClr val="bg2"/>
            </a:outerShdw>
          </a:effectLst>
        </p:spPr>
        <p:txBody>
          <a:bodyPr/>
          <a:lstStyle/>
          <a:p>
            <a:pPr algn="ctr">
              <a:defRPr/>
            </a:pPr>
            <a:r>
              <a:rPr lang="en-US" sz="1400" b="1" dirty="0"/>
              <a:t>Exchange Server 2010 </a:t>
            </a:r>
          </a:p>
          <a:p>
            <a:pPr algn="ctr">
              <a:defRPr/>
            </a:pPr>
            <a:r>
              <a:rPr lang="en-US" sz="1400" b="1" dirty="0"/>
              <a:t>Edge Transport server</a:t>
            </a:r>
          </a:p>
        </p:txBody>
      </p:sp>
      <p:sp>
        <p:nvSpPr>
          <p:cNvPr id="28675" name="Rectangle 2"/>
          <p:cNvSpPr>
            <a:spLocks noGrp="1" noChangeArrowheads="1"/>
          </p:cNvSpPr>
          <p:nvPr>
            <p:ph type="title" idx="4294967295"/>
          </p:nvPr>
        </p:nvSpPr>
        <p:spPr>
          <a:xfrm>
            <a:off x="483394" y="0"/>
            <a:ext cx="8229600" cy="1143000"/>
          </a:xfrm>
        </p:spPr>
        <p:txBody>
          <a:bodyPr>
            <a:normAutofit/>
          </a:bodyPr>
          <a:lstStyle/>
          <a:p>
            <a:pPr eaLnBrk="1" hangingPunct="1"/>
            <a:r>
              <a:rPr lang="en-US" sz="3200" dirty="0" smtClean="0"/>
              <a:t>How Exchange Server 2010 Applies Spam Filters</a:t>
            </a:r>
          </a:p>
        </p:txBody>
      </p:sp>
      <p:sp>
        <p:nvSpPr>
          <p:cNvPr id="28676" name="Freeform 6"/>
          <p:cNvSpPr>
            <a:spLocks/>
          </p:cNvSpPr>
          <p:nvPr/>
        </p:nvSpPr>
        <p:spPr bwMode="auto">
          <a:xfrm>
            <a:off x="1468438" y="2424113"/>
            <a:ext cx="947737" cy="163512"/>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77" name="Text Box 7"/>
          <p:cNvSpPr txBox="1">
            <a:spLocks noChangeArrowheads="1"/>
          </p:cNvSpPr>
          <p:nvPr/>
        </p:nvSpPr>
        <p:spPr bwMode="auto">
          <a:xfrm>
            <a:off x="685800" y="3124200"/>
            <a:ext cx="10842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ctr">
              <a:spcBef>
                <a:spcPct val="50000"/>
              </a:spcBef>
            </a:pPr>
            <a:r>
              <a:rPr lang="en-US" sz="1400" b="1"/>
              <a:t>Internet</a:t>
            </a:r>
          </a:p>
        </p:txBody>
      </p:sp>
      <p:pic>
        <p:nvPicPr>
          <p:cNvPr id="28678" name="Picture 8" descr="Internet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163" y="2089150"/>
            <a:ext cx="914400"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9" name="Freeform 9"/>
          <p:cNvSpPr>
            <a:spLocks/>
          </p:cNvSpPr>
          <p:nvPr/>
        </p:nvSpPr>
        <p:spPr bwMode="auto">
          <a:xfrm>
            <a:off x="3252788" y="2624138"/>
            <a:ext cx="184150" cy="393700"/>
          </a:xfrm>
          <a:custGeom>
            <a:avLst/>
            <a:gdLst>
              <a:gd name="T0" fmla="*/ 2147483647 w 208"/>
              <a:gd name="T1" fmla="*/ 2147483647 h 844"/>
              <a:gd name="T2" fmla="*/ 2147483647 w 208"/>
              <a:gd name="T3" fmla="*/ 2147483647 h 844"/>
              <a:gd name="T4" fmla="*/ 2147483647 w 208"/>
              <a:gd name="T5" fmla="*/ 2147483647 h 844"/>
              <a:gd name="T6" fmla="*/ 2147483647 w 208"/>
              <a:gd name="T7" fmla="*/ 2147483647 h 844"/>
              <a:gd name="T8" fmla="*/ 2147483647 w 208"/>
              <a:gd name="T9" fmla="*/ 2147483647 h 844"/>
              <a:gd name="T10" fmla="*/ 2147483647 w 208"/>
              <a:gd name="T11" fmla="*/ 2147483647 h 844"/>
              <a:gd name="T12" fmla="*/ 2147483647 w 208"/>
              <a:gd name="T13" fmla="*/ 2147483647 h 844"/>
              <a:gd name="T14" fmla="*/ 2147483647 w 208"/>
              <a:gd name="T15" fmla="*/ 2147483647 h 844"/>
              <a:gd name="T16" fmla="*/ 2147483647 w 208"/>
              <a:gd name="T17" fmla="*/ 2147483647 h 844"/>
              <a:gd name="T18" fmla="*/ 0 w 208"/>
              <a:gd name="T19" fmla="*/ 2147483647 h 844"/>
              <a:gd name="T20" fmla="*/ 2147483647 w 208"/>
              <a:gd name="T21" fmla="*/ 2147483647 h 844"/>
              <a:gd name="T22" fmla="*/ 2147483647 w 208"/>
              <a:gd name="T23" fmla="*/ 0 h 844"/>
              <a:gd name="T24" fmla="*/ 2147483647 w 208"/>
              <a:gd name="T25" fmla="*/ 2147483647 h 8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844"/>
              <a:gd name="T41" fmla="*/ 208 w 208"/>
              <a:gd name="T42" fmla="*/ 844 h 8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844">
                <a:moveTo>
                  <a:pt x="148" y="570"/>
                </a:moveTo>
                <a:lnTo>
                  <a:pt x="177" y="565"/>
                </a:lnTo>
                <a:lnTo>
                  <a:pt x="208" y="561"/>
                </a:lnTo>
                <a:lnTo>
                  <a:pt x="154" y="703"/>
                </a:lnTo>
                <a:lnTo>
                  <a:pt x="116" y="800"/>
                </a:lnTo>
                <a:lnTo>
                  <a:pt x="99" y="844"/>
                </a:lnTo>
                <a:lnTo>
                  <a:pt x="95" y="831"/>
                </a:lnTo>
                <a:lnTo>
                  <a:pt x="83" y="799"/>
                </a:lnTo>
                <a:lnTo>
                  <a:pt x="50" y="702"/>
                </a:lnTo>
                <a:lnTo>
                  <a:pt x="0" y="560"/>
                </a:lnTo>
                <a:lnTo>
                  <a:pt x="58" y="571"/>
                </a:lnTo>
                <a:lnTo>
                  <a:pt x="99" y="0"/>
                </a:lnTo>
                <a:lnTo>
                  <a:pt x="148" y="570"/>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80" name="Freeform 10"/>
          <p:cNvSpPr>
            <a:spLocks/>
          </p:cNvSpPr>
          <p:nvPr/>
        </p:nvSpPr>
        <p:spPr bwMode="auto">
          <a:xfrm>
            <a:off x="3252788" y="3314700"/>
            <a:ext cx="184150" cy="393700"/>
          </a:xfrm>
          <a:custGeom>
            <a:avLst/>
            <a:gdLst>
              <a:gd name="T0" fmla="*/ 2147483647 w 208"/>
              <a:gd name="T1" fmla="*/ 2147483647 h 844"/>
              <a:gd name="T2" fmla="*/ 2147483647 w 208"/>
              <a:gd name="T3" fmla="*/ 2147483647 h 844"/>
              <a:gd name="T4" fmla="*/ 2147483647 w 208"/>
              <a:gd name="T5" fmla="*/ 2147483647 h 844"/>
              <a:gd name="T6" fmla="*/ 2147483647 w 208"/>
              <a:gd name="T7" fmla="*/ 2147483647 h 844"/>
              <a:gd name="T8" fmla="*/ 2147483647 w 208"/>
              <a:gd name="T9" fmla="*/ 2147483647 h 844"/>
              <a:gd name="T10" fmla="*/ 2147483647 w 208"/>
              <a:gd name="T11" fmla="*/ 2147483647 h 844"/>
              <a:gd name="T12" fmla="*/ 2147483647 w 208"/>
              <a:gd name="T13" fmla="*/ 2147483647 h 844"/>
              <a:gd name="T14" fmla="*/ 2147483647 w 208"/>
              <a:gd name="T15" fmla="*/ 2147483647 h 844"/>
              <a:gd name="T16" fmla="*/ 2147483647 w 208"/>
              <a:gd name="T17" fmla="*/ 2147483647 h 844"/>
              <a:gd name="T18" fmla="*/ 0 w 208"/>
              <a:gd name="T19" fmla="*/ 2147483647 h 844"/>
              <a:gd name="T20" fmla="*/ 2147483647 w 208"/>
              <a:gd name="T21" fmla="*/ 2147483647 h 844"/>
              <a:gd name="T22" fmla="*/ 2147483647 w 208"/>
              <a:gd name="T23" fmla="*/ 0 h 844"/>
              <a:gd name="T24" fmla="*/ 2147483647 w 208"/>
              <a:gd name="T25" fmla="*/ 2147483647 h 8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844"/>
              <a:gd name="T41" fmla="*/ 208 w 208"/>
              <a:gd name="T42" fmla="*/ 844 h 8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844">
                <a:moveTo>
                  <a:pt x="148" y="570"/>
                </a:moveTo>
                <a:lnTo>
                  <a:pt x="177" y="565"/>
                </a:lnTo>
                <a:lnTo>
                  <a:pt x="208" y="561"/>
                </a:lnTo>
                <a:lnTo>
                  <a:pt x="154" y="703"/>
                </a:lnTo>
                <a:lnTo>
                  <a:pt x="116" y="800"/>
                </a:lnTo>
                <a:lnTo>
                  <a:pt x="99" y="844"/>
                </a:lnTo>
                <a:lnTo>
                  <a:pt x="95" y="831"/>
                </a:lnTo>
                <a:lnTo>
                  <a:pt x="83" y="799"/>
                </a:lnTo>
                <a:lnTo>
                  <a:pt x="50" y="702"/>
                </a:lnTo>
                <a:lnTo>
                  <a:pt x="0" y="560"/>
                </a:lnTo>
                <a:lnTo>
                  <a:pt x="58" y="571"/>
                </a:lnTo>
                <a:lnTo>
                  <a:pt x="99" y="0"/>
                </a:lnTo>
                <a:lnTo>
                  <a:pt x="148" y="570"/>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81" name="Freeform 11"/>
          <p:cNvSpPr>
            <a:spLocks/>
          </p:cNvSpPr>
          <p:nvPr/>
        </p:nvSpPr>
        <p:spPr bwMode="auto">
          <a:xfrm>
            <a:off x="3252788" y="4119563"/>
            <a:ext cx="184150" cy="393700"/>
          </a:xfrm>
          <a:custGeom>
            <a:avLst/>
            <a:gdLst>
              <a:gd name="T0" fmla="*/ 2147483647 w 208"/>
              <a:gd name="T1" fmla="*/ 2147483647 h 844"/>
              <a:gd name="T2" fmla="*/ 2147483647 w 208"/>
              <a:gd name="T3" fmla="*/ 2147483647 h 844"/>
              <a:gd name="T4" fmla="*/ 2147483647 w 208"/>
              <a:gd name="T5" fmla="*/ 2147483647 h 844"/>
              <a:gd name="T6" fmla="*/ 2147483647 w 208"/>
              <a:gd name="T7" fmla="*/ 2147483647 h 844"/>
              <a:gd name="T8" fmla="*/ 2147483647 w 208"/>
              <a:gd name="T9" fmla="*/ 2147483647 h 844"/>
              <a:gd name="T10" fmla="*/ 2147483647 w 208"/>
              <a:gd name="T11" fmla="*/ 2147483647 h 844"/>
              <a:gd name="T12" fmla="*/ 2147483647 w 208"/>
              <a:gd name="T13" fmla="*/ 2147483647 h 844"/>
              <a:gd name="T14" fmla="*/ 2147483647 w 208"/>
              <a:gd name="T15" fmla="*/ 2147483647 h 844"/>
              <a:gd name="T16" fmla="*/ 2147483647 w 208"/>
              <a:gd name="T17" fmla="*/ 2147483647 h 844"/>
              <a:gd name="T18" fmla="*/ 0 w 208"/>
              <a:gd name="T19" fmla="*/ 2147483647 h 844"/>
              <a:gd name="T20" fmla="*/ 2147483647 w 208"/>
              <a:gd name="T21" fmla="*/ 2147483647 h 844"/>
              <a:gd name="T22" fmla="*/ 2147483647 w 208"/>
              <a:gd name="T23" fmla="*/ 0 h 844"/>
              <a:gd name="T24" fmla="*/ 2147483647 w 208"/>
              <a:gd name="T25" fmla="*/ 2147483647 h 8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844"/>
              <a:gd name="T41" fmla="*/ 208 w 208"/>
              <a:gd name="T42" fmla="*/ 844 h 8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844">
                <a:moveTo>
                  <a:pt x="148" y="570"/>
                </a:moveTo>
                <a:lnTo>
                  <a:pt x="177" y="565"/>
                </a:lnTo>
                <a:lnTo>
                  <a:pt x="208" y="561"/>
                </a:lnTo>
                <a:lnTo>
                  <a:pt x="154" y="703"/>
                </a:lnTo>
                <a:lnTo>
                  <a:pt x="116" y="800"/>
                </a:lnTo>
                <a:lnTo>
                  <a:pt x="99" y="844"/>
                </a:lnTo>
                <a:lnTo>
                  <a:pt x="95" y="831"/>
                </a:lnTo>
                <a:lnTo>
                  <a:pt x="83" y="799"/>
                </a:lnTo>
                <a:lnTo>
                  <a:pt x="50" y="702"/>
                </a:lnTo>
                <a:lnTo>
                  <a:pt x="0" y="560"/>
                </a:lnTo>
                <a:lnTo>
                  <a:pt x="58" y="571"/>
                </a:lnTo>
                <a:lnTo>
                  <a:pt x="99" y="0"/>
                </a:lnTo>
                <a:lnTo>
                  <a:pt x="148" y="570"/>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644" name="AutoShape 12"/>
          <p:cNvSpPr>
            <a:spLocks noChangeArrowheads="1"/>
          </p:cNvSpPr>
          <p:nvPr/>
        </p:nvSpPr>
        <p:spPr bwMode="auto">
          <a:xfrm>
            <a:off x="2413000" y="3043238"/>
            <a:ext cx="1860550" cy="29845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Sender Filtering </a:t>
            </a:r>
          </a:p>
        </p:txBody>
      </p:sp>
      <p:sp>
        <p:nvSpPr>
          <p:cNvPr id="28683" name="Freeform 16"/>
          <p:cNvSpPr>
            <a:spLocks/>
          </p:cNvSpPr>
          <p:nvPr/>
        </p:nvSpPr>
        <p:spPr bwMode="auto">
          <a:xfrm>
            <a:off x="4043363" y="2416175"/>
            <a:ext cx="947737" cy="163513"/>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84" name="Freeform 17"/>
          <p:cNvSpPr>
            <a:spLocks/>
          </p:cNvSpPr>
          <p:nvPr/>
        </p:nvSpPr>
        <p:spPr bwMode="auto">
          <a:xfrm rot="-1121830">
            <a:off x="4124325" y="2112963"/>
            <a:ext cx="947738" cy="163512"/>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85" name="Freeform 18"/>
          <p:cNvSpPr>
            <a:spLocks/>
          </p:cNvSpPr>
          <p:nvPr/>
        </p:nvSpPr>
        <p:spPr bwMode="auto">
          <a:xfrm rot="1423293">
            <a:off x="4068763" y="2713038"/>
            <a:ext cx="947737" cy="163512"/>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86" name="Freeform 19"/>
          <p:cNvSpPr>
            <a:spLocks/>
          </p:cNvSpPr>
          <p:nvPr/>
        </p:nvSpPr>
        <p:spPr bwMode="auto">
          <a:xfrm>
            <a:off x="3252788" y="4897438"/>
            <a:ext cx="184150" cy="393700"/>
          </a:xfrm>
          <a:custGeom>
            <a:avLst/>
            <a:gdLst>
              <a:gd name="T0" fmla="*/ 2147483647 w 208"/>
              <a:gd name="T1" fmla="*/ 2147483647 h 844"/>
              <a:gd name="T2" fmla="*/ 2147483647 w 208"/>
              <a:gd name="T3" fmla="*/ 2147483647 h 844"/>
              <a:gd name="T4" fmla="*/ 2147483647 w 208"/>
              <a:gd name="T5" fmla="*/ 2147483647 h 844"/>
              <a:gd name="T6" fmla="*/ 2147483647 w 208"/>
              <a:gd name="T7" fmla="*/ 2147483647 h 844"/>
              <a:gd name="T8" fmla="*/ 2147483647 w 208"/>
              <a:gd name="T9" fmla="*/ 2147483647 h 844"/>
              <a:gd name="T10" fmla="*/ 2147483647 w 208"/>
              <a:gd name="T11" fmla="*/ 2147483647 h 844"/>
              <a:gd name="T12" fmla="*/ 2147483647 w 208"/>
              <a:gd name="T13" fmla="*/ 2147483647 h 844"/>
              <a:gd name="T14" fmla="*/ 2147483647 w 208"/>
              <a:gd name="T15" fmla="*/ 2147483647 h 844"/>
              <a:gd name="T16" fmla="*/ 2147483647 w 208"/>
              <a:gd name="T17" fmla="*/ 2147483647 h 844"/>
              <a:gd name="T18" fmla="*/ 0 w 208"/>
              <a:gd name="T19" fmla="*/ 2147483647 h 844"/>
              <a:gd name="T20" fmla="*/ 2147483647 w 208"/>
              <a:gd name="T21" fmla="*/ 2147483647 h 844"/>
              <a:gd name="T22" fmla="*/ 2147483647 w 208"/>
              <a:gd name="T23" fmla="*/ 0 h 844"/>
              <a:gd name="T24" fmla="*/ 2147483647 w 208"/>
              <a:gd name="T25" fmla="*/ 2147483647 h 8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844"/>
              <a:gd name="T41" fmla="*/ 208 w 208"/>
              <a:gd name="T42" fmla="*/ 844 h 8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844">
                <a:moveTo>
                  <a:pt x="148" y="570"/>
                </a:moveTo>
                <a:lnTo>
                  <a:pt x="177" y="565"/>
                </a:lnTo>
                <a:lnTo>
                  <a:pt x="208" y="561"/>
                </a:lnTo>
                <a:lnTo>
                  <a:pt x="154" y="703"/>
                </a:lnTo>
                <a:lnTo>
                  <a:pt x="116" y="800"/>
                </a:lnTo>
                <a:lnTo>
                  <a:pt x="99" y="844"/>
                </a:lnTo>
                <a:lnTo>
                  <a:pt x="95" y="831"/>
                </a:lnTo>
                <a:lnTo>
                  <a:pt x="83" y="799"/>
                </a:lnTo>
                <a:lnTo>
                  <a:pt x="50" y="702"/>
                </a:lnTo>
                <a:lnTo>
                  <a:pt x="0" y="560"/>
                </a:lnTo>
                <a:lnTo>
                  <a:pt x="58" y="571"/>
                </a:lnTo>
                <a:lnTo>
                  <a:pt x="99" y="0"/>
                </a:lnTo>
                <a:lnTo>
                  <a:pt x="148" y="570"/>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652" name="AutoShape 20"/>
          <p:cNvSpPr>
            <a:spLocks noChangeArrowheads="1"/>
          </p:cNvSpPr>
          <p:nvPr/>
        </p:nvSpPr>
        <p:spPr bwMode="auto">
          <a:xfrm>
            <a:off x="5016500" y="5653088"/>
            <a:ext cx="1865313"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Below SCL Threshold </a:t>
            </a:r>
          </a:p>
        </p:txBody>
      </p:sp>
      <p:sp>
        <p:nvSpPr>
          <p:cNvPr id="69653" name="AutoShape 21"/>
          <p:cNvSpPr>
            <a:spLocks noChangeArrowheads="1"/>
          </p:cNvSpPr>
          <p:nvPr/>
        </p:nvSpPr>
        <p:spPr bwMode="auto">
          <a:xfrm>
            <a:off x="5027613" y="4383088"/>
            <a:ext cx="1865312"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dirty="0"/>
              <a:t>Outlook Safe Senders List </a:t>
            </a:r>
          </a:p>
        </p:txBody>
      </p:sp>
      <p:sp>
        <p:nvSpPr>
          <p:cNvPr id="69654" name="AutoShape 22"/>
          <p:cNvSpPr>
            <a:spLocks noChangeArrowheads="1"/>
          </p:cNvSpPr>
          <p:nvPr/>
        </p:nvSpPr>
        <p:spPr bwMode="auto">
          <a:xfrm>
            <a:off x="5045075" y="5014913"/>
            <a:ext cx="1865313"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Exceed SCL Threshold</a:t>
            </a:r>
          </a:p>
        </p:txBody>
      </p:sp>
      <p:sp>
        <p:nvSpPr>
          <p:cNvPr id="28690" name="Freeform 23"/>
          <p:cNvSpPr>
            <a:spLocks/>
          </p:cNvSpPr>
          <p:nvPr/>
        </p:nvSpPr>
        <p:spPr bwMode="auto">
          <a:xfrm>
            <a:off x="4032250" y="5327650"/>
            <a:ext cx="947738" cy="163513"/>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91" name="Freeform 24"/>
          <p:cNvSpPr>
            <a:spLocks/>
          </p:cNvSpPr>
          <p:nvPr/>
        </p:nvSpPr>
        <p:spPr bwMode="auto">
          <a:xfrm rot="-2102767">
            <a:off x="4032250" y="4935538"/>
            <a:ext cx="1033463" cy="211137"/>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657" name="AutoShape 25"/>
          <p:cNvSpPr>
            <a:spLocks noChangeArrowheads="1"/>
          </p:cNvSpPr>
          <p:nvPr/>
        </p:nvSpPr>
        <p:spPr bwMode="auto">
          <a:xfrm>
            <a:off x="2416175" y="3708400"/>
            <a:ext cx="1857375"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Recipient Filtering </a:t>
            </a:r>
          </a:p>
        </p:txBody>
      </p:sp>
      <p:sp>
        <p:nvSpPr>
          <p:cNvPr id="69658" name="AutoShape 26"/>
          <p:cNvSpPr>
            <a:spLocks noChangeArrowheads="1"/>
          </p:cNvSpPr>
          <p:nvPr/>
        </p:nvSpPr>
        <p:spPr bwMode="auto">
          <a:xfrm>
            <a:off x="2411413" y="2244725"/>
            <a:ext cx="1865312"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Connection Filtering </a:t>
            </a:r>
          </a:p>
        </p:txBody>
      </p:sp>
      <p:sp>
        <p:nvSpPr>
          <p:cNvPr id="69659" name="AutoShape 27"/>
          <p:cNvSpPr>
            <a:spLocks noChangeArrowheads="1"/>
          </p:cNvSpPr>
          <p:nvPr/>
        </p:nvSpPr>
        <p:spPr bwMode="auto">
          <a:xfrm>
            <a:off x="5014913" y="2870200"/>
            <a:ext cx="1860550" cy="29845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dirty="0"/>
              <a:t>RBL</a:t>
            </a:r>
          </a:p>
        </p:txBody>
      </p:sp>
      <p:sp>
        <p:nvSpPr>
          <p:cNvPr id="69660" name="AutoShape 28"/>
          <p:cNvSpPr>
            <a:spLocks noChangeArrowheads="1"/>
          </p:cNvSpPr>
          <p:nvPr/>
        </p:nvSpPr>
        <p:spPr bwMode="auto">
          <a:xfrm>
            <a:off x="5014913" y="1858963"/>
            <a:ext cx="1860550" cy="29845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IP Allow List </a:t>
            </a:r>
          </a:p>
        </p:txBody>
      </p:sp>
      <p:sp>
        <p:nvSpPr>
          <p:cNvPr id="69661" name="AutoShape 29"/>
          <p:cNvSpPr>
            <a:spLocks noChangeArrowheads="1"/>
          </p:cNvSpPr>
          <p:nvPr/>
        </p:nvSpPr>
        <p:spPr bwMode="auto">
          <a:xfrm>
            <a:off x="5014913" y="2349500"/>
            <a:ext cx="1860550" cy="29845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IP Block List </a:t>
            </a:r>
          </a:p>
        </p:txBody>
      </p:sp>
      <p:sp>
        <p:nvSpPr>
          <p:cNvPr id="28697" name="Freeform 30"/>
          <p:cNvSpPr>
            <a:spLocks/>
          </p:cNvSpPr>
          <p:nvPr/>
        </p:nvSpPr>
        <p:spPr bwMode="auto">
          <a:xfrm rot="1708860" flipV="1">
            <a:off x="4051300" y="5680075"/>
            <a:ext cx="947738" cy="163513"/>
          </a:xfrm>
          <a:custGeom>
            <a:avLst/>
            <a:gdLst>
              <a:gd name="T0" fmla="*/ 2147483647 w 1193"/>
              <a:gd name="T1" fmla="*/ 2147483647 h 205"/>
              <a:gd name="T2" fmla="*/ 2147483647 w 1193"/>
              <a:gd name="T3" fmla="*/ 2147483647 h 205"/>
              <a:gd name="T4" fmla="*/ 2147483647 w 1193"/>
              <a:gd name="T5" fmla="*/ 0 h 205"/>
              <a:gd name="T6" fmla="*/ 2147483647 w 1193"/>
              <a:gd name="T7" fmla="*/ 2147483647 h 205"/>
              <a:gd name="T8" fmla="*/ 2147483647 w 1193"/>
              <a:gd name="T9" fmla="*/ 2147483647 h 205"/>
              <a:gd name="T10" fmla="*/ 2147483647 w 1193"/>
              <a:gd name="T11" fmla="*/ 2147483647 h 205"/>
              <a:gd name="T12" fmla="*/ 2147483647 w 1193"/>
              <a:gd name="T13" fmla="*/ 2147483647 h 205"/>
              <a:gd name="T14" fmla="*/ 2147483647 w 1193"/>
              <a:gd name="T15" fmla="*/ 2147483647 h 205"/>
              <a:gd name="T16" fmla="*/ 2147483647 w 1193"/>
              <a:gd name="T17" fmla="*/ 2147483647 h 205"/>
              <a:gd name="T18" fmla="*/ 2147483647 w 1193"/>
              <a:gd name="T19" fmla="*/ 2147483647 h 205"/>
              <a:gd name="T20" fmla="*/ 2147483647 w 1193"/>
              <a:gd name="T21" fmla="*/ 2147483647 h 205"/>
              <a:gd name="T22" fmla="*/ 0 w 1193"/>
              <a:gd name="T23" fmla="*/ 2147483647 h 205"/>
              <a:gd name="T24" fmla="*/ 2147483647 w 1193"/>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3"/>
              <a:gd name="T40" fmla="*/ 0 h 205"/>
              <a:gd name="T41" fmla="*/ 1193 w 1193"/>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3" h="205">
                <a:moveTo>
                  <a:pt x="920" y="59"/>
                </a:moveTo>
                <a:lnTo>
                  <a:pt x="916" y="29"/>
                </a:lnTo>
                <a:lnTo>
                  <a:pt x="912" y="0"/>
                </a:lnTo>
                <a:lnTo>
                  <a:pt x="1052" y="53"/>
                </a:lnTo>
                <a:lnTo>
                  <a:pt x="1149" y="89"/>
                </a:lnTo>
                <a:lnTo>
                  <a:pt x="1193" y="107"/>
                </a:lnTo>
                <a:lnTo>
                  <a:pt x="1181" y="111"/>
                </a:lnTo>
                <a:lnTo>
                  <a:pt x="1149" y="123"/>
                </a:lnTo>
                <a:lnTo>
                  <a:pt x="1052" y="156"/>
                </a:lnTo>
                <a:lnTo>
                  <a:pt x="910" y="205"/>
                </a:lnTo>
                <a:lnTo>
                  <a:pt x="922" y="149"/>
                </a:lnTo>
                <a:lnTo>
                  <a:pt x="0" y="107"/>
                </a:lnTo>
                <a:lnTo>
                  <a:pt x="920" y="59"/>
                </a:lnTo>
                <a:close/>
              </a:path>
            </a:pathLst>
          </a:custGeom>
          <a:solidFill>
            <a:srgbClr val="FF0000">
              <a:alpha val="7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rot="10800000"/>
          <a:lstStyle/>
          <a:p>
            <a:endParaRPr lang="en-US"/>
          </a:p>
        </p:txBody>
      </p:sp>
      <p:sp>
        <p:nvSpPr>
          <p:cNvPr id="69663" name="AutoShape 31"/>
          <p:cNvSpPr>
            <a:spLocks noChangeArrowheads="1"/>
          </p:cNvSpPr>
          <p:nvPr/>
        </p:nvSpPr>
        <p:spPr bwMode="auto">
          <a:xfrm>
            <a:off x="2430463" y="5192713"/>
            <a:ext cx="1857375"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Content Filtering </a:t>
            </a:r>
          </a:p>
        </p:txBody>
      </p:sp>
      <p:sp>
        <p:nvSpPr>
          <p:cNvPr id="69664" name="AutoShape 32"/>
          <p:cNvSpPr>
            <a:spLocks noChangeArrowheads="1"/>
          </p:cNvSpPr>
          <p:nvPr/>
        </p:nvSpPr>
        <p:spPr bwMode="auto">
          <a:xfrm>
            <a:off x="2411413" y="4492625"/>
            <a:ext cx="1865312" cy="495300"/>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spAutoFit/>
          </a:bodyPr>
          <a:lstStyle/>
          <a:p>
            <a:pPr algn="ctr" eaLnBrk="0" hangingPunct="0">
              <a:lnSpc>
                <a:spcPct val="90000"/>
              </a:lnSpc>
              <a:spcBef>
                <a:spcPct val="40000"/>
              </a:spcBef>
              <a:buSzPct val="70000"/>
              <a:defRPr/>
            </a:pPr>
            <a:r>
              <a:rPr lang="en-US" sz="1400" b="1"/>
              <a:t>Sender ID Filtering </a:t>
            </a:r>
          </a:p>
        </p:txBody>
      </p:sp>
      <p:pic>
        <p:nvPicPr>
          <p:cNvPr id="28700" name="Picture 32" descr="EdgeTransportServerRo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5088" y="993775"/>
            <a:ext cx="904875"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Footer Placeholder 28"/>
          <p:cNvSpPr>
            <a:spLocks noGrp="1"/>
          </p:cNvSpPr>
          <p:nvPr>
            <p:ph type="ftr" sz="quarter" idx="11"/>
          </p:nvPr>
        </p:nvSpPr>
        <p:spPr/>
        <p:txBody>
          <a:bodyPr/>
          <a:lstStyle/>
          <a:p>
            <a:r>
              <a:rPr lang="en-US" smtClean="0"/>
              <a:t>www.NetComLearning.com</a:t>
            </a:r>
            <a:endParaRPr lang="en-US"/>
          </a:p>
        </p:txBody>
      </p:sp>
      <p:pic>
        <p:nvPicPr>
          <p:cNvPr id="30" name="Picture 2" descr="C:\Users\rinchen\Documents\Tools\logos\microsoft partner LOGO black_small.jpg"/>
          <p:cNvPicPr>
            <a:picLocks noChangeAspect="1" noChangeArrowheads="1"/>
          </p:cNvPicPr>
          <p:nvPr/>
        </p:nvPicPr>
        <p:blipFill>
          <a:blip r:embed="rId5" cstate="print"/>
          <a:srcRect/>
          <a:stretch>
            <a:fillRect/>
          </a:stretch>
        </p:blipFill>
        <p:spPr bwMode="auto">
          <a:xfrm>
            <a:off x="152400" y="6172200"/>
            <a:ext cx="1066800" cy="506789"/>
          </a:xfrm>
          <a:prstGeom prst="rect">
            <a:avLst/>
          </a:prstGeom>
          <a:noFill/>
        </p:spPr>
      </p:pic>
    </p:spTree>
    <p:extLst>
      <p:ext uri="{BB962C8B-B14F-4D97-AF65-F5344CB8AC3E}">
        <p14:creationId xmlns:p14="http://schemas.microsoft.com/office/powerpoint/2010/main" xmlns="" val="2128564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65931" y="25400"/>
            <a:ext cx="8229600" cy="1143000"/>
          </a:xfrm>
        </p:spPr>
        <p:txBody>
          <a:bodyPr/>
          <a:lstStyle/>
          <a:p>
            <a:pPr eaLnBrk="1" hangingPunct="1"/>
            <a:r>
              <a:rPr lang="en-US" dirty="0" smtClean="0"/>
              <a:t>What Is Domain Security?</a:t>
            </a:r>
          </a:p>
        </p:txBody>
      </p:sp>
      <p:sp>
        <p:nvSpPr>
          <p:cNvPr id="39939" name="AutoShape 3"/>
          <p:cNvSpPr>
            <a:spLocks noChangeArrowheads="1"/>
          </p:cNvSpPr>
          <p:nvPr/>
        </p:nvSpPr>
        <p:spPr bwMode="auto">
          <a:xfrm>
            <a:off x="298450" y="2454275"/>
            <a:ext cx="8588375" cy="3041650"/>
          </a:xfrm>
          <a:prstGeom prst="roundRect">
            <a:avLst>
              <a:gd name="adj" fmla="val 4167"/>
            </a:avLst>
          </a:prstGeom>
          <a:solidFill>
            <a:srgbClr val="DEE7F1"/>
          </a:solidFill>
          <a:ln w="9525" algn="ctr">
            <a:solidFill>
              <a:srgbClr val="333333"/>
            </a:solidFill>
            <a:round/>
            <a:headEnd/>
            <a:tailEnd/>
          </a:ln>
        </p:spPr>
        <p:txBody>
          <a:bodyPr/>
          <a:lstStyle/>
          <a:p>
            <a:r>
              <a:rPr lang="en-US" altLang="ja-JP" sz="1800" b="1">
                <a:ea typeface="MS PGothic" pitchFamily="34" charset="-128"/>
              </a:rPr>
              <a:t>To set up mutual TLS</a:t>
            </a:r>
            <a:r>
              <a:rPr lang="en-US" sz="1800" b="1"/>
              <a:t>:</a:t>
            </a:r>
          </a:p>
        </p:txBody>
      </p:sp>
      <p:sp>
        <p:nvSpPr>
          <p:cNvPr id="39940" name="Rounded Rectangle 844806"/>
          <p:cNvSpPr>
            <a:spLocks noChangeArrowheads="1"/>
          </p:cNvSpPr>
          <p:nvPr/>
        </p:nvSpPr>
        <p:spPr bwMode="auto">
          <a:xfrm>
            <a:off x="603250" y="3068638"/>
            <a:ext cx="7954963" cy="1885950"/>
          </a:xfrm>
          <a:prstGeom prst="roundRect">
            <a:avLst>
              <a:gd name="adj" fmla="val 4167"/>
            </a:avLst>
          </a:prstGeom>
          <a:solidFill>
            <a:srgbClr val="F2E7CE"/>
          </a:solidFill>
          <a:ln w="9525" algn="ctr">
            <a:solidFill>
              <a:srgbClr val="333333"/>
            </a:solidFill>
            <a:round/>
            <a:headEnd/>
            <a:tailEnd/>
          </a:ln>
        </p:spPr>
        <p:txBody>
          <a:bodyPr wrap="none" anchor="ctr"/>
          <a:lstStyle/>
          <a:p>
            <a:pPr marL="174625" indent="-174625" eaLnBrk="0" hangingPunct="0">
              <a:lnSpc>
                <a:spcPct val="90000"/>
              </a:lnSpc>
              <a:spcBef>
                <a:spcPct val="40000"/>
              </a:spcBef>
              <a:buClr>
                <a:srgbClr val="006699"/>
              </a:buClr>
              <a:buFontTx/>
              <a:buChar char="•"/>
            </a:pPr>
            <a:r>
              <a:rPr lang="en-US" sz="1800" b="1"/>
              <a:t>Generate a certificate request for TLS certificates </a:t>
            </a:r>
          </a:p>
          <a:p>
            <a:pPr marL="174625" indent="-174625" eaLnBrk="0" hangingPunct="0">
              <a:lnSpc>
                <a:spcPct val="90000"/>
              </a:lnSpc>
              <a:spcBef>
                <a:spcPct val="40000"/>
              </a:spcBef>
              <a:buClr>
                <a:srgbClr val="006699"/>
              </a:buClr>
              <a:buFontTx/>
              <a:buChar char="•"/>
            </a:pPr>
            <a:r>
              <a:rPr lang="en-US" sz="1800" b="1"/>
              <a:t>Import and enable the certificate on the </a:t>
            </a:r>
            <a:br>
              <a:rPr lang="en-US" sz="1800" b="1"/>
            </a:br>
            <a:r>
              <a:rPr lang="en-US" sz="1800" b="1"/>
              <a:t>Edge Transport server  </a:t>
            </a:r>
          </a:p>
          <a:p>
            <a:pPr marL="174625" indent="-174625" eaLnBrk="0" hangingPunct="0">
              <a:lnSpc>
                <a:spcPct val="90000"/>
              </a:lnSpc>
              <a:spcBef>
                <a:spcPct val="40000"/>
              </a:spcBef>
              <a:buClr>
                <a:srgbClr val="006699"/>
              </a:buClr>
              <a:buFontTx/>
              <a:buChar char="•"/>
            </a:pPr>
            <a:r>
              <a:rPr lang="en-US" sz="1800" b="1"/>
              <a:t>Configure outbound Domain Security </a:t>
            </a:r>
          </a:p>
          <a:p>
            <a:pPr marL="174625" indent="-174625" eaLnBrk="0" hangingPunct="0">
              <a:lnSpc>
                <a:spcPct val="90000"/>
              </a:lnSpc>
              <a:spcBef>
                <a:spcPct val="40000"/>
              </a:spcBef>
              <a:buClr>
                <a:srgbClr val="006699"/>
              </a:buClr>
              <a:buFontTx/>
              <a:buChar char="•"/>
            </a:pPr>
            <a:r>
              <a:rPr lang="en-US" sz="1800" b="1"/>
              <a:t>Configure inbound Domain Security </a:t>
            </a:r>
          </a:p>
        </p:txBody>
      </p:sp>
      <p:sp>
        <p:nvSpPr>
          <p:cNvPr id="808963" name="AutoShape 3"/>
          <p:cNvSpPr>
            <a:spLocks noChangeArrowheads="1"/>
          </p:cNvSpPr>
          <p:nvPr/>
        </p:nvSpPr>
        <p:spPr bwMode="auto">
          <a:xfrm>
            <a:off x="327025" y="1071563"/>
            <a:ext cx="8274050" cy="1093787"/>
          </a:xfrm>
          <a:prstGeom prst="roundRect">
            <a:avLst>
              <a:gd name="adj" fmla="val 7389"/>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eaLnBrk="0" hangingPunct="0">
              <a:defRPr/>
            </a:pPr>
            <a:r>
              <a:rPr lang="en-US" sz="1800" b="1" dirty="0"/>
              <a:t>Uses mutual TLS with business partners to </a:t>
            </a:r>
            <a:r>
              <a:rPr lang="en-US" altLang="ja-JP" sz="1800" b="1" dirty="0">
                <a:ea typeface="MS PGothic" pitchFamily="34" charset="-128"/>
              </a:rPr>
              <a:t>enable secured message paths over the </a:t>
            </a:r>
            <a:r>
              <a:rPr lang="en-US" altLang="ja-JP" sz="1800" b="1" dirty="0" smtClean="0">
                <a:ea typeface="MS PGothic" pitchFamily="34" charset="-128"/>
              </a:rPr>
              <a:t>Internet &amp; shows an icon in Outlook</a:t>
            </a:r>
            <a:endParaRPr lang="en-US" sz="1800" b="1" dirty="0"/>
          </a:p>
        </p:txBody>
      </p:sp>
      <p:sp>
        <p:nvSpPr>
          <p:cNvPr id="6" name="Footer Placeholder 5"/>
          <p:cNvSpPr>
            <a:spLocks noGrp="1"/>
          </p:cNvSpPr>
          <p:nvPr>
            <p:ph type="ftr" sz="quarter" idx="11"/>
          </p:nvPr>
        </p:nvSpPr>
        <p:spPr/>
        <p:txBody>
          <a:bodyPr/>
          <a:lstStyle/>
          <a:p>
            <a:r>
              <a:rPr lang="en-US" smtClean="0"/>
              <a:t>www.NetComLearning.com</a:t>
            </a:r>
            <a:endParaRPr lang="en-US"/>
          </a:p>
        </p:txBody>
      </p:sp>
      <p:pic>
        <p:nvPicPr>
          <p:cNvPr id="7"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152401" y="228600"/>
            <a:ext cx="1066800" cy="506789"/>
          </a:xfrm>
          <a:prstGeom prst="rect">
            <a:avLst/>
          </a:prstGeom>
          <a:noFill/>
        </p:spPr>
      </p:pic>
    </p:spTree>
    <p:extLst>
      <p:ext uri="{BB962C8B-B14F-4D97-AF65-F5344CB8AC3E}">
        <p14:creationId xmlns:p14="http://schemas.microsoft.com/office/powerpoint/2010/main" xmlns="" val="4247289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533400" y="304800"/>
            <a:ext cx="7773988" cy="741363"/>
          </a:xfrm>
        </p:spPr>
        <p:txBody>
          <a:bodyPr>
            <a:normAutofit fontScale="90000"/>
          </a:bodyPr>
          <a:lstStyle/>
          <a:p>
            <a:pPr eaLnBrk="1" hangingPunct="1"/>
            <a:r>
              <a:rPr lang="en-US" dirty="0" smtClean="0"/>
              <a:t>When to Use SharePoint Instead of Public Folders</a:t>
            </a:r>
          </a:p>
        </p:txBody>
      </p:sp>
      <p:graphicFrame>
        <p:nvGraphicFramePr>
          <p:cNvPr id="39978" name="Group 42"/>
          <p:cNvGraphicFramePr>
            <a:graphicFrameLocks noGrp="1"/>
          </p:cNvGraphicFramePr>
          <p:nvPr>
            <p:extLst>
              <p:ext uri="{D42A27DB-BD31-4B8C-83A1-F6EECF244321}">
                <p14:modId xmlns:p14="http://schemas.microsoft.com/office/powerpoint/2010/main" xmlns="" val="2825611360"/>
              </p:ext>
            </p:extLst>
          </p:nvPr>
        </p:nvGraphicFramePr>
        <p:xfrm>
          <a:off x="298450" y="1600200"/>
          <a:ext cx="8274050" cy="5107170"/>
        </p:xfrm>
        <a:graphic>
          <a:graphicData uri="http://schemas.openxmlformats.org/drawingml/2006/table">
            <a:tbl>
              <a:tblPr/>
              <a:tblGrid>
                <a:gridCol w="2292350"/>
                <a:gridCol w="2984500"/>
                <a:gridCol w="2997200"/>
              </a:tblGrid>
              <a:tr h="117872">
                <a:tc>
                  <a:txBody>
                    <a:bodyPr/>
                    <a:lstStyle/>
                    <a:p>
                      <a:pPr marL="174625" marR="0" lvl="0" indent="-174625"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Scenario</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174625" marR="0" lvl="0" indent="-174625"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Using Public Folders?</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174625" marR="0" lvl="0" indent="-174625"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New to Public Folders?</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64015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Document Sharing</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SharePoint may be a better option</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SharePoint is a better option</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66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Calendar Sharing</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Depends on Outlook version</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Integrates with </a:t>
                      </a:r>
                      <a:r>
                        <a:rPr kumimoji="0" lang="en-US" sz="1800" b="0" i="0" u="none" strike="noStrike" cap="none" normalizeH="0" baseline="0" dirty="0" err="1" smtClean="0">
                          <a:ln>
                            <a:noFill/>
                          </a:ln>
                          <a:solidFill>
                            <a:schemeClr val="tx1"/>
                          </a:solidFill>
                          <a:effectLst/>
                          <a:latin typeface="Verdana" pitchFamily="34" charset="0"/>
                          <a:cs typeface="Arial" charset="0"/>
                        </a:rPr>
                        <a:t>Sharepoint</a:t>
                      </a:r>
                      <a:endParaRPr kumimoji="0" lang="en-US" sz="1800" b="0" i="0" u="none" strike="noStrike" cap="none" normalizeH="0" baseline="0" dirty="0" smtClean="0">
                        <a:ln>
                          <a:noFill/>
                        </a:ln>
                        <a:solidFill>
                          <a:schemeClr val="tx1"/>
                        </a:solidFill>
                        <a:effectLst/>
                        <a:latin typeface="Verdana" pitchFamily="34" charset="0"/>
                        <a:cs typeface="Arial" charset="0"/>
                      </a:endParaRP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6667">
                <a:tc>
                  <a:txBody>
                    <a:bodyPr/>
                    <a:lstStyle/>
                    <a:p>
                      <a:pPr marL="174625" marR="0" lvl="0" indent="-174625"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Contact Sharing</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More difficult</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err="1" smtClean="0">
                          <a:ln>
                            <a:noFill/>
                          </a:ln>
                          <a:solidFill>
                            <a:schemeClr val="tx1"/>
                          </a:solidFill>
                          <a:effectLst/>
                          <a:latin typeface="Verdana" pitchFamily="34" charset="0"/>
                          <a:cs typeface="Arial" charset="0"/>
                        </a:rPr>
                        <a:t>Sharepoint</a:t>
                      </a:r>
                      <a:r>
                        <a:rPr kumimoji="0" lang="en-US" sz="1800" b="0" i="0" u="none" strike="noStrike" cap="none" normalizeH="0" baseline="0" dirty="0" smtClean="0">
                          <a:ln>
                            <a:noFill/>
                          </a:ln>
                          <a:solidFill>
                            <a:schemeClr val="tx1"/>
                          </a:solidFill>
                          <a:effectLst/>
                          <a:latin typeface="Verdana" pitchFamily="34" charset="0"/>
                          <a:cs typeface="Arial" charset="0"/>
                        </a:rPr>
                        <a:t> aggregates</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66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Discussion Forum</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Less dynamic</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err="1" smtClean="0">
                          <a:ln>
                            <a:noFill/>
                          </a:ln>
                          <a:solidFill>
                            <a:schemeClr val="tx1"/>
                          </a:solidFill>
                          <a:effectLst/>
                          <a:latin typeface="Verdana" pitchFamily="34" charset="0"/>
                          <a:cs typeface="Arial" charset="0"/>
                        </a:rPr>
                        <a:t>Sharepoint</a:t>
                      </a:r>
                      <a:r>
                        <a:rPr kumimoji="0" lang="en-US" sz="1800" b="0" i="0" u="none" strike="noStrike" cap="none" normalizeH="0" baseline="0" dirty="0" smtClean="0">
                          <a:ln>
                            <a:noFill/>
                          </a:ln>
                          <a:solidFill>
                            <a:schemeClr val="tx1"/>
                          </a:solidFill>
                          <a:effectLst/>
                          <a:latin typeface="Verdana" pitchFamily="34" charset="0"/>
                          <a:cs typeface="Arial" charset="0"/>
                        </a:rPr>
                        <a:t> is better</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66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Distribution Group Archive</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No need to move</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Use either</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Custom Applications</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SharePoint may be a better option</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SharePoint may be a better option</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66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SimSun" pitchFamily="2" charset="-122"/>
                          <a:cs typeface="Arial" charset="0"/>
                        </a:rPr>
                        <a:t>Organizational Forms</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No need to move</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dirty="0" smtClean="0">
                          <a:ln>
                            <a:noFill/>
                          </a:ln>
                          <a:solidFill>
                            <a:schemeClr val="tx1"/>
                          </a:solidFill>
                          <a:effectLst/>
                          <a:latin typeface="Verdana" pitchFamily="34" charset="0"/>
                          <a:cs typeface="Arial" charset="0"/>
                        </a:rPr>
                        <a:t>Use InfoPath</a:t>
                      </a:r>
                    </a:p>
                  </a:txBody>
                  <a:tcPr marT="45726" marB="4572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774011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Access Changes</a:t>
            </a:r>
            <a:endParaRPr lang="en-US" dirty="0"/>
          </a:p>
        </p:txBody>
      </p:sp>
      <p:sp>
        <p:nvSpPr>
          <p:cNvPr id="3" name="Content Placeholder 2"/>
          <p:cNvSpPr>
            <a:spLocks noGrp="1"/>
          </p:cNvSpPr>
          <p:nvPr>
            <p:ph idx="1"/>
          </p:nvPr>
        </p:nvSpPr>
        <p:spPr/>
        <p:txBody>
          <a:bodyPr/>
          <a:lstStyle/>
          <a:p>
            <a:r>
              <a:rPr lang="en-US" dirty="0" smtClean="0"/>
              <a:t>Outlook now goes through CAS</a:t>
            </a:r>
          </a:p>
          <a:p>
            <a:r>
              <a:rPr lang="en-US" dirty="0" smtClean="0"/>
              <a:t>HW load balanced CAS arrays</a:t>
            </a:r>
          </a:p>
          <a:p>
            <a:r>
              <a:rPr lang="en-US" dirty="0" smtClean="0"/>
              <a:t>Exchange Control Panel</a:t>
            </a:r>
          </a:p>
          <a:p>
            <a:r>
              <a:rPr lang="en-US" dirty="0" smtClean="0"/>
              <a:t>Access File Shares</a:t>
            </a:r>
          </a:p>
          <a:p>
            <a:r>
              <a:rPr lang="en-US" dirty="0" smtClean="0"/>
              <a:t>Access </a:t>
            </a:r>
            <a:r>
              <a:rPr lang="en-US" dirty="0" err="1" smtClean="0"/>
              <a:t>Sharepoint</a:t>
            </a:r>
            <a:r>
              <a:rPr lang="en-US" dirty="0" smtClean="0"/>
              <a:t> Libraries</a:t>
            </a:r>
          </a:p>
          <a:p>
            <a:r>
              <a:rPr lang="en-US" dirty="0" smtClean="0"/>
              <a:t>Allows Web Ready documents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www.NetComLearning.com</a:t>
            </a:r>
            <a:endParaRPr lang="en-US"/>
          </a:p>
        </p:txBody>
      </p:sp>
      <p:pic>
        <p:nvPicPr>
          <p:cNvPr id="5" name="Picture 2" descr="C:\Users\rinchen\Documents\Tools\logos\microsoft partner LOGO black_small.jpg"/>
          <p:cNvPicPr>
            <a:picLocks noChangeAspect="1" noChangeArrowheads="1"/>
          </p:cNvPicPr>
          <p:nvPr/>
        </p:nvPicPr>
        <p:blipFill>
          <a:blip r:embed="rId2" cstate="print"/>
          <a:srcRect/>
          <a:stretch>
            <a:fillRect/>
          </a:stretch>
        </p:blipFill>
        <p:spPr bwMode="auto">
          <a:xfrm>
            <a:off x="152401" y="228600"/>
            <a:ext cx="1066800" cy="506789"/>
          </a:xfrm>
          <a:prstGeom prst="rect">
            <a:avLst/>
          </a:prstGeom>
          <a:noFill/>
        </p:spPr>
      </p:pic>
    </p:spTree>
    <p:extLst>
      <p:ext uri="{BB962C8B-B14F-4D97-AF65-F5344CB8AC3E}">
        <p14:creationId xmlns:p14="http://schemas.microsoft.com/office/powerpoint/2010/main" xmlns="" val="2694137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How Client Access Works</a:t>
            </a:r>
          </a:p>
        </p:txBody>
      </p:sp>
      <p:pic>
        <p:nvPicPr>
          <p:cNvPr id="6147" name="Picture 4" descr="S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0850" y="1177925"/>
            <a:ext cx="6348413" cy="448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4" descr="ClientAccess_ServerRo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3413" y="2552700"/>
            <a:ext cx="133032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73" descr="Mailbox_ServerRol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43688" y="2870200"/>
            <a:ext cx="1352550" cy="124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16" descr="UserWithHandheldPC"/>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14463" y="4789488"/>
            <a:ext cx="582612"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5" descr="UserWithDesktopComputer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24013" y="5157788"/>
            <a:ext cx="904875"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17" descr="IE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24063" y="5192713"/>
            <a:ext cx="4254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153" name="Group 18"/>
          <p:cNvGrpSpPr>
            <a:grpSpLocks/>
          </p:cNvGrpSpPr>
          <p:nvPr/>
        </p:nvGrpSpPr>
        <p:grpSpPr bwMode="auto">
          <a:xfrm>
            <a:off x="5153025" y="1477963"/>
            <a:ext cx="925513" cy="1077912"/>
            <a:chOff x="2140" y="2999"/>
            <a:chExt cx="386" cy="449"/>
          </a:xfrm>
        </p:grpSpPr>
        <p:pic>
          <p:nvPicPr>
            <p:cNvPr id="6180" name="Picture 19" descr="Server0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40" y="2999"/>
              <a:ext cx="378"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81" name="Picture 20" descr="ActiveDirectory0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44" y="3263"/>
              <a:ext cx="282"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16471" name="Arc 23"/>
          <p:cNvSpPr>
            <a:spLocks/>
          </p:cNvSpPr>
          <p:nvPr/>
        </p:nvSpPr>
        <p:spPr bwMode="auto">
          <a:xfrm rot="17508630" flipV="1">
            <a:off x="2761456" y="3853657"/>
            <a:ext cx="1031875" cy="220662"/>
          </a:xfrm>
          <a:custGeom>
            <a:avLst/>
            <a:gdLst>
              <a:gd name="T0" fmla="*/ 0 w 36059"/>
              <a:gd name="T1" fmla="*/ 2147483647 h 21600"/>
              <a:gd name="T2" fmla="*/ 2147483647 w 36059"/>
              <a:gd name="T3" fmla="*/ 2147483647 h 21600"/>
              <a:gd name="T4" fmla="*/ 2147483647 w 36059"/>
              <a:gd name="T5" fmla="*/ 2147483647 h 21600"/>
              <a:gd name="T6" fmla="*/ 0 60000 65536"/>
              <a:gd name="T7" fmla="*/ 0 60000 65536"/>
              <a:gd name="T8" fmla="*/ 0 60000 65536"/>
              <a:gd name="T9" fmla="*/ 0 w 36059"/>
              <a:gd name="T10" fmla="*/ 0 h 21600"/>
              <a:gd name="T11" fmla="*/ 36059 w 36059"/>
              <a:gd name="T12" fmla="*/ 21600 h 21600"/>
            </a:gdLst>
            <a:ahLst/>
            <a:cxnLst>
              <a:cxn ang="T6">
                <a:pos x="T0" y="T1"/>
              </a:cxn>
              <a:cxn ang="T7">
                <a:pos x="T2" y="T3"/>
              </a:cxn>
              <a:cxn ang="T8">
                <a:pos x="T4" y="T5"/>
              </a:cxn>
            </a:cxnLst>
            <a:rect l="T9" t="T10" r="T11" b="T12"/>
            <a:pathLst>
              <a:path w="36059" h="21600" fill="none" extrusionOk="0">
                <a:moveTo>
                  <a:pt x="0" y="10544"/>
                </a:moveTo>
                <a:cubicBezTo>
                  <a:pt x="3895" y="4005"/>
                  <a:pt x="10944" y="-1"/>
                  <a:pt x="18556" y="0"/>
                </a:cubicBezTo>
                <a:cubicBezTo>
                  <a:pt x="25487" y="0"/>
                  <a:pt x="31997" y="3326"/>
                  <a:pt x="36059" y="8942"/>
                </a:cubicBezTo>
              </a:path>
              <a:path w="36059" h="21600" stroke="0" extrusionOk="0">
                <a:moveTo>
                  <a:pt x="0" y="10544"/>
                </a:moveTo>
                <a:cubicBezTo>
                  <a:pt x="3895" y="4005"/>
                  <a:pt x="10944" y="-1"/>
                  <a:pt x="18556" y="0"/>
                </a:cubicBezTo>
                <a:cubicBezTo>
                  <a:pt x="25487" y="0"/>
                  <a:pt x="31997" y="3326"/>
                  <a:pt x="36059" y="8942"/>
                </a:cubicBezTo>
                <a:lnTo>
                  <a:pt x="18556" y="21600"/>
                </a:lnTo>
                <a:lnTo>
                  <a:pt x="0" y="10544"/>
                </a:lnTo>
                <a:close/>
              </a:path>
            </a:pathLst>
          </a:custGeom>
          <a:noFill/>
          <a:ln w="38100">
            <a:solidFill>
              <a:srgbClr val="CC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rot="10800000" vert="eaVert"/>
          <a:lstStyle/>
          <a:p>
            <a:endParaRPr lang="en-US"/>
          </a:p>
        </p:txBody>
      </p:sp>
      <p:sp>
        <p:nvSpPr>
          <p:cNvPr id="616473" name="Line 25"/>
          <p:cNvSpPr>
            <a:spLocks noChangeShapeType="1"/>
          </p:cNvSpPr>
          <p:nvPr/>
        </p:nvSpPr>
        <p:spPr bwMode="auto">
          <a:xfrm flipV="1">
            <a:off x="3954463" y="2039938"/>
            <a:ext cx="1200150" cy="628650"/>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xmlns="">
                <a:noFill/>
              </a14:hiddenFill>
            </a:ext>
          </a:extLst>
        </p:spPr>
        <p:txBody>
          <a:bodyPr lIns="0" anchor="ctr"/>
          <a:lstStyle/>
          <a:p>
            <a:endParaRPr lang="en-US"/>
          </a:p>
        </p:txBody>
      </p:sp>
      <p:sp>
        <p:nvSpPr>
          <p:cNvPr id="616476" name="Line 28"/>
          <p:cNvSpPr>
            <a:spLocks noChangeShapeType="1"/>
          </p:cNvSpPr>
          <p:nvPr/>
        </p:nvSpPr>
        <p:spPr bwMode="auto">
          <a:xfrm>
            <a:off x="4229100" y="3187700"/>
            <a:ext cx="2441575" cy="49213"/>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xmlns="">
                <a:noFill/>
              </a14:hiddenFill>
            </a:ext>
          </a:extLst>
        </p:spPr>
        <p:txBody>
          <a:bodyPr lIns="0" anchor="ctr"/>
          <a:lstStyle/>
          <a:p>
            <a:endParaRPr lang="en-US"/>
          </a:p>
        </p:txBody>
      </p:sp>
      <p:sp>
        <p:nvSpPr>
          <p:cNvPr id="616477" name="AutoShape 29"/>
          <p:cNvSpPr>
            <a:spLocks noChangeArrowheads="1"/>
          </p:cNvSpPr>
          <p:nvPr/>
        </p:nvSpPr>
        <p:spPr bwMode="auto">
          <a:xfrm>
            <a:off x="5259388" y="3173413"/>
            <a:ext cx="1135062" cy="436562"/>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p>
            <a:pPr algn="ctr" eaLnBrk="0" hangingPunct="0">
              <a:lnSpc>
                <a:spcPct val="85000"/>
              </a:lnSpc>
            </a:pPr>
            <a:r>
              <a:rPr lang="en-US" sz="1400" b="1"/>
              <a:t>RPC/MAPI</a:t>
            </a:r>
          </a:p>
        </p:txBody>
      </p:sp>
      <p:sp>
        <p:nvSpPr>
          <p:cNvPr id="616479" name="Line 31"/>
          <p:cNvSpPr>
            <a:spLocks noChangeShapeType="1"/>
          </p:cNvSpPr>
          <p:nvPr/>
        </p:nvSpPr>
        <p:spPr bwMode="auto">
          <a:xfrm flipH="1" flipV="1">
            <a:off x="3881438" y="3505200"/>
            <a:ext cx="1668462" cy="1255713"/>
          </a:xfrm>
          <a:prstGeom prst="line">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txBody>
          <a:bodyPr lIns="0" anchor="ctr"/>
          <a:lstStyle/>
          <a:p>
            <a:endParaRPr lang="en-US"/>
          </a:p>
        </p:txBody>
      </p:sp>
      <p:grpSp>
        <p:nvGrpSpPr>
          <p:cNvPr id="6159" name="Group 34"/>
          <p:cNvGrpSpPr>
            <a:grpSpLocks/>
          </p:cNvGrpSpPr>
          <p:nvPr/>
        </p:nvGrpSpPr>
        <p:grpSpPr bwMode="auto">
          <a:xfrm>
            <a:off x="609600" y="6132513"/>
            <a:ext cx="914400" cy="425450"/>
            <a:chOff x="384" y="3024"/>
            <a:chExt cx="720" cy="336"/>
          </a:xfrm>
        </p:grpSpPr>
        <p:sp>
          <p:nvSpPr>
            <p:cNvPr id="616483" name="Oval 35"/>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lgn="ctr" eaLnBrk="0" hangingPunct="0">
                <a:defRPr/>
              </a:pPr>
              <a:endParaRPr lang="en-US" b="1" dirty="0">
                <a:latin typeface="Arial Narrow" pitchFamily="34" charset="0"/>
                <a:cs typeface="+mn-cs"/>
              </a:endParaRPr>
            </a:p>
          </p:txBody>
        </p:sp>
        <p:grpSp>
          <p:nvGrpSpPr>
            <p:cNvPr id="6177" name="Group 36"/>
            <p:cNvGrpSpPr>
              <a:grpSpLocks/>
            </p:cNvGrpSpPr>
            <p:nvPr/>
          </p:nvGrpSpPr>
          <p:grpSpPr bwMode="auto">
            <a:xfrm>
              <a:off x="480" y="3096"/>
              <a:ext cx="240" cy="192"/>
              <a:chOff x="480" y="3096"/>
              <a:chExt cx="240" cy="192"/>
            </a:xfrm>
          </p:grpSpPr>
          <p:sp>
            <p:nvSpPr>
              <p:cNvPr id="6178" name="Oval 37"/>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eaLnBrk="0" hangingPunct="0"/>
                <a:endParaRPr lang="en-US" b="1">
                  <a:latin typeface="Arial Narrow" pitchFamily="34" charset="0"/>
                </a:endParaRPr>
              </a:p>
            </p:txBody>
          </p:sp>
          <p:sp>
            <p:nvSpPr>
              <p:cNvPr id="616486" name="Freeform 38"/>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lgn="ctr" eaLnBrk="0" hangingPunct="0">
                  <a:defRPr/>
                </a:pPr>
                <a:endParaRPr lang="en-US" b="1" dirty="0">
                  <a:latin typeface="Arial Narrow" pitchFamily="34" charset="0"/>
                  <a:cs typeface="+mn-cs"/>
                </a:endParaRPr>
              </a:p>
            </p:txBody>
          </p:sp>
        </p:grpSp>
      </p:grpSp>
      <p:grpSp>
        <p:nvGrpSpPr>
          <p:cNvPr id="9" name="Group 39"/>
          <p:cNvGrpSpPr>
            <a:grpSpLocks/>
          </p:cNvGrpSpPr>
          <p:nvPr/>
        </p:nvGrpSpPr>
        <p:grpSpPr bwMode="auto">
          <a:xfrm>
            <a:off x="1096963" y="6223000"/>
            <a:ext cx="304800" cy="244475"/>
            <a:chOff x="768" y="3096"/>
            <a:chExt cx="240" cy="192"/>
          </a:xfrm>
        </p:grpSpPr>
        <p:sp>
          <p:nvSpPr>
            <p:cNvPr id="6174" name="Oval 40"/>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eaLnBrk="0" hangingPunct="0"/>
              <a:endParaRPr lang="en-US" b="1">
                <a:latin typeface="Arial Narrow" pitchFamily="34" charset="0"/>
              </a:endParaRPr>
            </a:p>
          </p:txBody>
        </p:sp>
        <p:sp>
          <p:nvSpPr>
            <p:cNvPr id="616489" name="Rectangle 41"/>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lgn="ctr" eaLnBrk="0" hangingPunct="0">
                <a:defRPr/>
              </a:pPr>
              <a:endParaRPr lang="en-US" b="1" dirty="0">
                <a:latin typeface="Arial Narrow" pitchFamily="34" charset="0"/>
                <a:cs typeface="+mn-cs"/>
              </a:endParaRPr>
            </a:p>
          </p:txBody>
        </p:sp>
      </p:grpSp>
      <p:sp>
        <p:nvSpPr>
          <p:cNvPr id="616470" name="AutoShape 22"/>
          <p:cNvSpPr>
            <a:spLocks noChangeArrowheads="1"/>
          </p:cNvSpPr>
          <p:nvPr/>
        </p:nvSpPr>
        <p:spPr bwMode="auto">
          <a:xfrm>
            <a:off x="2517775" y="5483225"/>
            <a:ext cx="1041400" cy="873125"/>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p>
            <a:pPr algn="ctr" eaLnBrk="0" hangingPunct="0">
              <a:lnSpc>
                <a:spcPct val="85000"/>
              </a:lnSpc>
            </a:pPr>
            <a:r>
              <a:rPr lang="en-US" sz="1400" b="1"/>
              <a:t>HTTPS</a:t>
            </a:r>
          </a:p>
          <a:p>
            <a:pPr algn="ctr" eaLnBrk="0" hangingPunct="0">
              <a:lnSpc>
                <a:spcPct val="85000"/>
              </a:lnSpc>
            </a:pPr>
            <a:r>
              <a:rPr lang="en-US" sz="1400" b="1"/>
              <a:t>IMAP4</a:t>
            </a:r>
          </a:p>
          <a:p>
            <a:pPr algn="ctr" eaLnBrk="0" hangingPunct="0">
              <a:lnSpc>
                <a:spcPct val="85000"/>
              </a:lnSpc>
            </a:pPr>
            <a:r>
              <a:rPr lang="en-US" sz="1400" b="1"/>
              <a:t>POP3</a:t>
            </a:r>
          </a:p>
        </p:txBody>
      </p:sp>
      <p:sp>
        <p:nvSpPr>
          <p:cNvPr id="616493" name="Arc 45"/>
          <p:cNvSpPr>
            <a:spLocks/>
          </p:cNvSpPr>
          <p:nvPr/>
        </p:nvSpPr>
        <p:spPr bwMode="auto">
          <a:xfrm rot="18682929" flipV="1">
            <a:off x="2080419" y="4398169"/>
            <a:ext cx="1360488" cy="381000"/>
          </a:xfrm>
          <a:custGeom>
            <a:avLst/>
            <a:gdLst>
              <a:gd name="T0" fmla="*/ 0 w 20326"/>
              <a:gd name="T1" fmla="*/ 2147483647 h 21600"/>
              <a:gd name="T2" fmla="*/ 2147483647 w 20326"/>
              <a:gd name="T3" fmla="*/ 2147483647 h 21600"/>
              <a:gd name="T4" fmla="*/ 2147483647 w 20326"/>
              <a:gd name="T5" fmla="*/ 2147483647 h 21600"/>
              <a:gd name="T6" fmla="*/ 0 60000 65536"/>
              <a:gd name="T7" fmla="*/ 0 60000 65536"/>
              <a:gd name="T8" fmla="*/ 0 60000 65536"/>
              <a:gd name="T9" fmla="*/ 0 w 20326"/>
              <a:gd name="T10" fmla="*/ 0 h 21600"/>
              <a:gd name="T11" fmla="*/ 20326 w 20326"/>
              <a:gd name="T12" fmla="*/ 21600 h 21600"/>
            </a:gdLst>
            <a:ahLst/>
            <a:cxnLst>
              <a:cxn ang="T6">
                <a:pos x="T0" y="T1"/>
              </a:cxn>
              <a:cxn ang="T7">
                <a:pos x="T2" y="T3"/>
              </a:cxn>
              <a:cxn ang="T8">
                <a:pos x="T4" y="T5"/>
              </a:cxn>
            </a:cxnLst>
            <a:rect l="T9" t="T10" r="T11" b="T12"/>
            <a:pathLst>
              <a:path w="20326" h="21600" fill="none" extrusionOk="0">
                <a:moveTo>
                  <a:pt x="0" y="1450"/>
                </a:moveTo>
                <a:cubicBezTo>
                  <a:pt x="2482" y="491"/>
                  <a:pt x="5120" y="-1"/>
                  <a:pt x="7781" y="0"/>
                </a:cubicBezTo>
                <a:cubicBezTo>
                  <a:pt x="12278" y="0"/>
                  <a:pt x="16664" y="1404"/>
                  <a:pt x="20325" y="4016"/>
                </a:cubicBezTo>
              </a:path>
              <a:path w="20326" h="21600" stroke="0" extrusionOk="0">
                <a:moveTo>
                  <a:pt x="0" y="1450"/>
                </a:moveTo>
                <a:cubicBezTo>
                  <a:pt x="2482" y="491"/>
                  <a:pt x="5120" y="-1"/>
                  <a:pt x="7781" y="0"/>
                </a:cubicBezTo>
                <a:cubicBezTo>
                  <a:pt x="12278" y="0"/>
                  <a:pt x="16664" y="1404"/>
                  <a:pt x="20325" y="4016"/>
                </a:cubicBezTo>
                <a:lnTo>
                  <a:pt x="7781" y="21600"/>
                </a:lnTo>
                <a:lnTo>
                  <a:pt x="0" y="1450"/>
                </a:lnTo>
                <a:close/>
              </a:path>
            </a:pathLst>
          </a:custGeom>
          <a:noFill/>
          <a:ln w="38100">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63" name="AutoShape 48"/>
          <p:cNvSpPr>
            <a:spLocks noChangeArrowheads="1"/>
          </p:cNvSpPr>
          <p:nvPr/>
        </p:nvSpPr>
        <p:spPr bwMode="auto">
          <a:xfrm>
            <a:off x="7065963" y="2244725"/>
            <a:ext cx="977900" cy="593725"/>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p>
            <a:pPr algn="ctr" eaLnBrk="0" hangingPunct="0">
              <a:lnSpc>
                <a:spcPct val="85000"/>
              </a:lnSpc>
            </a:pPr>
            <a:r>
              <a:rPr lang="en-US" sz="1400" b="1"/>
              <a:t>Mailbox</a:t>
            </a:r>
          </a:p>
          <a:p>
            <a:pPr algn="ctr" eaLnBrk="0" hangingPunct="0">
              <a:lnSpc>
                <a:spcPct val="85000"/>
              </a:lnSpc>
            </a:pPr>
            <a:r>
              <a:rPr lang="en-US" sz="1400" b="1"/>
              <a:t>Server</a:t>
            </a:r>
          </a:p>
        </p:txBody>
      </p:sp>
      <p:sp>
        <p:nvSpPr>
          <p:cNvPr id="6164" name="AutoShape 50"/>
          <p:cNvSpPr>
            <a:spLocks noChangeArrowheads="1"/>
          </p:cNvSpPr>
          <p:nvPr/>
        </p:nvSpPr>
        <p:spPr bwMode="auto">
          <a:xfrm>
            <a:off x="5867400" y="1377950"/>
            <a:ext cx="1169988" cy="582613"/>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p>
            <a:pPr algn="ctr" eaLnBrk="0" hangingPunct="0">
              <a:lnSpc>
                <a:spcPct val="85000"/>
              </a:lnSpc>
            </a:pPr>
            <a:r>
              <a:rPr lang="en-US" sz="1400" b="1"/>
              <a:t>Domain</a:t>
            </a:r>
          </a:p>
          <a:p>
            <a:pPr algn="ctr" eaLnBrk="0" hangingPunct="0">
              <a:lnSpc>
                <a:spcPct val="85000"/>
              </a:lnSpc>
            </a:pPr>
            <a:r>
              <a:rPr lang="en-US" sz="1400" b="1"/>
              <a:t>Controller</a:t>
            </a:r>
          </a:p>
        </p:txBody>
      </p:sp>
      <p:sp>
        <p:nvSpPr>
          <p:cNvPr id="6165" name="AutoShape 49"/>
          <p:cNvSpPr>
            <a:spLocks noChangeArrowheads="1"/>
          </p:cNvSpPr>
          <p:nvPr/>
        </p:nvSpPr>
        <p:spPr bwMode="auto">
          <a:xfrm>
            <a:off x="2108200" y="2165350"/>
            <a:ext cx="1552575" cy="606425"/>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p>
            <a:pPr algn="ctr" eaLnBrk="0" hangingPunct="0">
              <a:lnSpc>
                <a:spcPct val="85000"/>
              </a:lnSpc>
            </a:pPr>
            <a:r>
              <a:rPr lang="en-US" sz="1400" b="1"/>
              <a:t>Client Access</a:t>
            </a:r>
          </a:p>
          <a:p>
            <a:pPr algn="ctr" eaLnBrk="0" hangingPunct="0">
              <a:lnSpc>
                <a:spcPct val="85000"/>
              </a:lnSpc>
            </a:pPr>
            <a:r>
              <a:rPr lang="en-US" sz="1400" b="1"/>
              <a:t>Server </a:t>
            </a:r>
          </a:p>
        </p:txBody>
      </p:sp>
      <p:pic>
        <p:nvPicPr>
          <p:cNvPr id="6166" name="Picture 38" descr="UserWithDesktopComputer0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192713" y="4519613"/>
            <a:ext cx="93980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7" name="Picture 79" descr="LOGOT_ofc-Outlook0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300663" y="4184650"/>
            <a:ext cx="2149475"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8" name="Picture 21" descr="Firewall"/>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497138" y="4321175"/>
            <a:ext cx="1217612"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AutoShape 29"/>
          <p:cNvSpPr>
            <a:spLocks noChangeArrowheads="1"/>
          </p:cNvSpPr>
          <p:nvPr/>
        </p:nvSpPr>
        <p:spPr bwMode="auto">
          <a:xfrm>
            <a:off x="4127500" y="4238625"/>
            <a:ext cx="1119188" cy="436563"/>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p>
            <a:pPr algn="ctr" eaLnBrk="0" hangingPunct="0">
              <a:lnSpc>
                <a:spcPct val="85000"/>
              </a:lnSpc>
            </a:pPr>
            <a:r>
              <a:rPr lang="en-US" sz="1400" b="1"/>
              <a:t>RPC/MAPI</a:t>
            </a:r>
          </a:p>
        </p:txBody>
      </p:sp>
      <p:sp>
        <p:nvSpPr>
          <p:cNvPr id="2" name="Rounded Rectangle 836632"/>
          <p:cNvSpPr>
            <a:spLocks noChangeArrowheads="1"/>
          </p:cNvSpPr>
          <p:nvPr/>
        </p:nvSpPr>
        <p:spPr bwMode="auto">
          <a:xfrm>
            <a:off x="3141663" y="3795713"/>
            <a:ext cx="360362" cy="411162"/>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r>
              <a:rPr lang="en-US" sz="2000" b="1">
                <a:solidFill>
                  <a:srgbClr val="990033"/>
                </a:solidFill>
              </a:rPr>
              <a:t>1</a:t>
            </a:r>
          </a:p>
        </p:txBody>
      </p:sp>
      <p:sp>
        <p:nvSpPr>
          <p:cNvPr id="3" name="Rounded Rectangle 836632"/>
          <p:cNvSpPr>
            <a:spLocks noChangeArrowheads="1"/>
          </p:cNvSpPr>
          <p:nvPr/>
        </p:nvSpPr>
        <p:spPr bwMode="auto">
          <a:xfrm>
            <a:off x="4441825" y="2003425"/>
            <a:ext cx="360363" cy="411163"/>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r>
              <a:rPr lang="en-US" sz="2000" b="1">
                <a:solidFill>
                  <a:srgbClr val="990033"/>
                </a:solidFill>
              </a:rPr>
              <a:t>3</a:t>
            </a:r>
          </a:p>
        </p:txBody>
      </p:sp>
      <p:sp>
        <p:nvSpPr>
          <p:cNvPr id="4" name="Rounded Rectangle 836632"/>
          <p:cNvSpPr>
            <a:spLocks noChangeArrowheads="1"/>
          </p:cNvSpPr>
          <p:nvPr/>
        </p:nvSpPr>
        <p:spPr bwMode="auto">
          <a:xfrm>
            <a:off x="4406900" y="3760788"/>
            <a:ext cx="360363" cy="411162"/>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r>
              <a:rPr lang="en-US" sz="2000" b="1">
                <a:solidFill>
                  <a:srgbClr val="990033"/>
                </a:solidFill>
              </a:rPr>
              <a:t>2</a:t>
            </a:r>
          </a:p>
        </p:txBody>
      </p:sp>
      <p:sp>
        <p:nvSpPr>
          <p:cNvPr id="6" name="Rounded Rectangle 836632"/>
          <p:cNvSpPr>
            <a:spLocks noChangeArrowheads="1"/>
          </p:cNvSpPr>
          <p:nvPr/>
        </p:nvSpPr>
        <p:spPr bwMode="auto">
          <a:xfrm>
            <a:off x="4829175" y="2935288"/>
            <a:ext cx="360363" cy="411162"/>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r>
              <a:rPr lang="en-US" sz="2000" b="1">
                <a:solidFill>
                  <a:srgbClr val="990033"/>
                </a:solidFill>
              </a:rPr>
              <a:t>4</a:t>
            </a:r>
          </a:p>
        </p:txBody>
      </p:sp>
      <p:sp>
        <p:nvSpPr>
          <p:cNvPr id="38" name="Footer Placeholder 37"/>
          <p:cNvSpPr>
            <a:spLocks noGrp="1"/>
          </p:cNvSpPr>
          <p:nvPr>
            <p:ph type="ftr" sz="quarter" idx="11"/>
          </p:nvPr>
        </p:nvSpPr>
        <p:spPr/>
        <p:txBody>
          <a:bodyPr/>
          <a:lstStyle/>
          <a:p>
            <a:r>
              <a:rPr lang="en-US" smtClean="0"/>
              <a:t>www.NetComLearning.com</a:t>
            </a:r>
            <a:endParaRPr lang="en-US"/>
          </a:p>
        </p:txBody>
      </p:sp>
      <p:pic>
        <p:nvPicPr>
          <p:cNvPr id="39" name="Picture 2" descr="C:\Users\rinchen\Documents\Tools\logos\microsoft partner LOGO black_small.jpg"/>
          <p:cNvPicPr>
            <a:picLocks noChangeAspect="1" noChangeArrowheads="1"/>
          </p:cNvPicPr>
          <p:nvPr/>
        </p:nvPicPr>
        <p:blipFill>
          <a:blip r:embed="rId14" cstate="print"/>
          <a:srcRect/>
          <a:stretch>
            <a:fillRect/>
          </a:stretch>
        </p:blipFill>
        <p:spPr bwMode="auto">
          <a:xfrm>
            <a:off x="152401" y="228600"/>
            <a:ext cx="1066800" cy="506789"/>
          </a:xfrm>
          <a:prstGeom prst="rect">
            <a:avLst/>
          </a:prstGeom>
          <a:noFill/>
        </p:spPr>
      </p:pic>
    </p:spTree>
    <p:extLst>
      <p:ext uri="{BB962C8B-B14F-4D97-AF65-F5344CB8AC3E}">
        <p14:creationId xmlns:p14="http://schemas.microsoft.com/office/powerpoint/2010/main" xmlns="" val="337719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6493"/>
                                        </p:tgtEl>
                                        <p:attrNameLst>
                                          <p:attrName>style.visibility</p:attrName>
                                        </p:attrNameLst>
                                      </p:cBhvr>
                                      <p:to>
                                        <p:strVal val="visible"/>
                                      </p:to>
                                    </p:set>
                                    <p:animEffect transition="in" filter="wipe(down)">
                                      <p:cBhvr>
                                        <p:cTn id="7" dur="500"/>
                                        <p:tgtEl>
                                          <p:spTgt spid="61649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6471"/>
                                        </p:tgtEl>
                                        <p:attrNameLst>
                                          <p:attrName>style.visibility</p:attrName>
                                        </p:attrNameLst>
                                      </p:cBhvr>
                                      <p:to>
                                        <p:strVal val="visible"/>
                                      </p:to>
                                    </p:set>
                                    <p:animEffect transition="in" filter="wipe(down)">
                                      <p:cBhvr>
                                        <p:cTn id="11" dur="500"/>
                                        <p:tgtEl>
                                          <p:spTgt spid="61647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16470"/>
                                        </p:tgtEl>
                                        <p:attrNameLst>
                                          <p:attrName>style.visibility</p:attrName>
                                        </p:attrNameLst>
                                      </p:cBhvr>
                                      <p:to>
                                        <p:strVal val="visible"/>
                                      </p:to>
                                    </p:set>
                                    <p:animEffect transition="in" filter="fade">
                                      <p:cBhvr>
                                        <p:cTn id="16" dur="500"/>
                                        <p:tgtEl>
                                          <p:spTgt spid="6164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16479"/>
                                        </p:tgtEl>
                                        <p:attrNameLst>
                                          <p:attrName>style.visibility</p:attrName>
                                        </p:attrNameLst>
                                      </p:cBhvr>
                                      <p:to>
                                        <p:strVal val="visible"/>
                                      </p:to>
                                    </p:set>
                                    <p:animEffect transition="in" filter="wipe(down)">
                                      <p:cBhvr>
                                        <p:cTn id="21" dur="500"/>
                                        <p:tgtEl>
                                          <p:spTgt spid="616479"/>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616473"/>
                                        </p:tgtEl>
                                        <p:attrNameLst>
                                          <p:attrName>style.visibility</p:attrName>
                                        </p:attrNameLst>
                                      </p:cBhvr>
                                      <p:to>
                                        <p:strVal val="visible"/>
                                      </p:to>
                                    </p:set>
                                    <p:animEffect transition="in" filter="box(out)">
                                      <p:cBhvr>
                                        <p:cTn id="34" dur="500"/>
                                        <p:tgtEl>
                                          <p:spTgt spid="616473"/>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616476"/>
                                        </p:tgtEl>
                                        <p:attrNameLst>
                                          <p:attrName>style.visibility</p:attrName>
                                        </p:attrNameLst>
                                      </p:cBhvr>
                                      <p:to>
                                        <p:strVal val="visible"/>
                                      </p:to>
                                    </p:set>
                                    <p:animEffect transition="in" filter="box(out)">
                                      <p:cBhvr>
                                        <p:cTn id="41" dur="500"/>
                                        <p:tgtEl>
                                          <p:spTgt spid="61647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16477"/>
                                        </p:tgtEl>
                                        <p:attrNameLst>
                                          <p:attrName>style.visibility</p:attrName>
                                        </p:attrNameLst>
                                      </p:cBhvr>
                                      <p:to>
                                        <p:strVal val="visible"/>
                                      </p:to>
                                    </p:set>
                                    <p:animEffect transition="in" filter="fade">
                                      <p:cBhvr>
                                        <p:cTn id="44" dur="500"/>
                                        <p:tgtEl>
                                          <p:spTgt spid="61647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71" grpId="0" animBg="1"/>
      <p:bldP spid="616473" grpId="0" animBg="1"/>
      <p:bldP spid="616476" grpId="0" animBg="1"/>
      <p:bldP spid="616477" grpId="0" animBg="1"/>
      <p:bldP spid="616479" grpId="0" animBg="1"/>
      <p:bldP spid="616470" grpId="0" animBg="1"/>
      <p:bldP spid="616493" grpId="0" animBg="1"/>
      <p:bldP spid="42" grpId="0" animBg="1"/>
      <p:bldP spid="2" grpId="0" animBg="1"/>
      <p:bldP spid="3"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mtClean="0"/>
              <a:t>What Is a Database Availability Group?</a:t>
            </a:r>
          </a:p>
        </p:txBody>
      </p:sp>
      <p:sp>
        <p:nvSpPr>
          <p:cNvPr id="11267" name="Rounded Rectangle 844803"/>
          <p:cNvSpPr>
            <a:spLocks noChangeArrowheads="1"/>
          </p:cNvSpPr>
          <p:nvPr/>
        </p:nvSpPr>
        <p:spPr bwMode="auto">
          <a:xfrm>
            <a:off x="319881" y="1309687"/>
            <a:ext cx="8574087" cy="535305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b="1">
                <a:solidFill>
                  <a:srgbClr val="000000"/>
                </a:solidFill>
              </a:rPr>
              <a:t>A DAG is a </a:t>
            </a:r>
            <a:r>
              <a:rPr lang="en-US" b="1"/>
              <a:t>collection of servers that provides the infrastructure for replicating and activating database copies. DAGs:</a:t>
            </a:r>
            <a:r>
              <a:rPr lang="en-US"/>
              <a:t> </a:t>
            </a:r>
            <a:endParaRPr lang="en-US" b="1">
              <a:solidFill>
                <a:srgbClr val="000000"/>
              </a:solidFill>
            </a:endParaRPr>
          </a:p>
          <a:p>
            <a:pPr eaLnBrk="0" hangingPunct="0"/>
            <a:endParaRPr lang="en-US" sz="2000"/>
          </a:p>
        </p:txBody>
      </p:sp>
      <p:sp>
        <p:nvSpPr>
          <p:cNvPr id="11268" name="Rounded Rectangle 844806"/>
          <p:cNvSpPr>
            <a:spLocks noChangeArrowheads="1"/>
          </p:cNvSpPr>
          <p:nvPr/>
        </p:nvSpPr>
        <p:spPr bwMode="auto">
          <a:xfrm>
            <a:off x="520700" y="2057400"/>
            <a:ext cx="8172450" cy="4251325"/>
          </a:xfrm>
          <a:prstGeom prst="roundRect">
            <a:avLst>
              <a:gd name="adj" fmla="val 4167"/>
            </a:avLst>
          </a:prstGeom>
          <a:solidFill>
            <a:srgbClr val="F2E7CE"/>
          </a:solidFill>
          <a:ln w="9525" algn="ctr">
            <a:solidFill>
              <a:srgbClr val="333333"/>
            </a:solidFill>
            <a:round/>
            <a:headEnd/>
            <a:tailEnd/>
          </a:ln>
        </p:spPr>
        <p:txBody>
          <a:bodyPr anchor="ctr"/>
          <a:lstStyle/>
          <a:p>
            <a:pPr marL="228600" indent="-228600" eaLnBrk="0" hangingPunct="0">
              <a:lnSpc>
                <a:spcPct val="90000"/>
              </a:lnSpc>
              <a:spcBef>
                <a:spcPct val="40000"/>
              </a:spcBef>
              <a:buClr>
                <a:srgbClr val="006699"/>
              </a:buClr>
              <a:buFontTx/>
              <a:buChar char="•"/>
            </a:pPr>
            <a:r>
              <a:rPr lang="en-US" b="1"/>
              <a:t>Require the failover clustering feature, although all installation and configuration is done with the Exchange Server management tools</a:t>
            </a:r>
          </a:p>
          <a:p>
            <a:pPr marL="228600" indent="-228600" eaLnBrk="0" hangingPunct="0">
              <a:lnSpc>
                <a:spcPct val="90000"/>
              </a:lnSpc>
              <a:spcBef>
                <a:spcPct val="40000"/>
              </a:spcBef>
              <a:buClr>
                <a:srgbClr val="006699"/>
              </a:buClr>
              <a:buFontTx/>
              <a:buChar char="•"/>
            </a:pPr>
            <a:r>
              <a:rPr lang="en-US" b="1"/>
              <a:t>Use Active Manager to control failover</a:t>
            </a:r>
          </a:p>
          <a:p>
            <a:pPr marL="228600" indent="-228600" eaLnBrk="0" hangingPunct="0">
              <a:lnSpc>
                <a:spcPct val="90000"/>
              </a:lnSpc>
              <a:spcBef>
                <a:spcPct val="40000"/>
              </a:spcBef>
              <a:buClr>
                <a:srgbClr val="006699"/>
              </a:buClr>
              <a:buFontTx/>
              <a:buChar char="•"/>
            </a:pPr>
            <a:r>
              <a:rPr lang="en-US" b="1"/>
              <a:t>Use an enhanced version of the continuous replication technology that Exchange Server 2007 introduced</a:t>
            </a:r>
          </a:p>
          <a:p>
            <a:pPr marL="228600" indent="-228600" eaLnBrk="0" hangingPunct="0">
              <a:lnSpc>
                <a:spcPct val="90000"/>
              </a:lnSpc>
              <a:spcBef>
                <a:spcPct val="40000"/>
              </a:spcBef>
              <a:buClr>
                <a:srgbClr val="006699"/>
              </a:buClr>
              <a:buFontTx/>
              <a:buChar char="•"/>
            </a:pPr>
            <a:r>
              <a:rPr lang="en-US" b="1"/>
              <a:t>Can be created after the Mailbox server is installed</a:t>
            </a:r>
          </a:p>
          <a:p>
            <a:pPr marL="228600" indent="-228600" eaLnBrk="0" hangingPunct="0">
              <a:lnSpc>
                <a:spcPct val="90000"/>
              </a:lnSpc>
              <a:spcBef>
                <a:spcPct val="40000"/>
              </a:spcBef>
              <a:buClr>
                <a:srgbClr val="006699"/>
              </a:buClr>
              <a:buFontTx/>
              <a:buChar char="•"/>
            </a:pPr>
            <a:r>
              <a:rPr lang="en-US" b="1"/>
              <a:t>Allow a single database to be activated on another server in the group without affecting other databases</a:t>
            </a:r>
          </a:p>
          <a:p>
            <a:pPr marL="228600" indent="-228600" eaLnBrk="0" hangingPunct="0">
              <a:lnSpc>
                <a:spcPct val="90000"/>
              </a:lnSpc>
              <a:spcBef>
                <a:spcPct val="40000"/>
              </a:spcBef>
              <a:buClr>
                <a:srgbClr val="006699"/>
              </a:buClr>
              <a:buFontTx/>
              <a:buChar char="•"/>
            </a:pPr>
            <a:r>
              <a:rPr lang="en-US" b="1"/>
              <a:t>Allow up to 16 copies of a single database on separate servers</a:t>
            </a:r>
          </a:p>
          <a:p>
            <a:pPr marL="228600" indent="-228600" eaLnBrk="0" hangingPunct="0">
              <a:lnSpc>
                <a:spcPct val="90000"/>
              </a:lnSpc>
              <a:spcBef>
                <a:spcPct val="40000"/>
              </a:spcBef>
              <a:buClr>
                <a:srgbClr val="006699"/>
              </a:buClr>
              <a:buFontTx/>
              <a:buChar char="•"/>
            </a:pPr>
            <a:r>
              <a:rPr lang="en-US" b="1"/>
              <a:t>Define the boundary for replication</a:t>
            </a:r>
          </a:p>
        </p:txBody>
      </p:sp>
      <p:sp>
        <p:nvSpPr>
          <p:cNvPr id="5" name="Footer Placeholder 4"/>
          <p:cNvSpPr>
            <a:spLocks noGrp="1"/>
          </p:cNvSpPr>
          <p:nvPr>
            <p:ph type="ftr" sz="quarter" idx="11"/>
          </p:nvPr>
        </p:nvSpPr>
        <p:spPr/>
        <p:txBody>
          <a:bodyPr/>
          <a:lstStyle/>
          <a:p>
            <a:r>
              <a:rPr lang="en-US" dirty="0" smtClean="0">
                <a:solidFill>
                  <a:schemeClr val="tx1">
                    <a:lumMod val="75000"/>
                    <a:lumOff val="25000"/>
                  </a:schemeClr>
                </a:solidFill>
              </a:rPr>
              <a:t>www.NetComLearning.com</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117075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7773988" cy="741363"/>
          </a:xfrm>
        </p:spPr>
        <p:txBody>
          <a:bodyPr>
            <a:normAutofit fontScale="90000"/>
          </a:bodyPr>
          <a:lstStyle/>
          <a:p>
            <a:pPr eaLnBrk="1" hangingPunct="1"/>
            <a:r>
              <a:rPr lang="en-US" dirty="0" smtClean="0"/>
              <a:t>Services Provided by a Client Access Server for Outlook Clients</a:t>
            </a:r>
          </a:p>
        </p:txBody>
      </p:sp>
      <p:graphicFrame>
        <p:nvGraphicFramePr>
          <p:cNvPr id="14447" name="Group 111"/>
          <p:cNvGraphicFramePr>
            <a:graphicFrameLocks noGrp="1"/>
          </p:cNvGraphicFramePr>
          <p:nvPr>
            <p:ph idx="1"/>
            <p:extLst>
              <p:ext uri="{D42A27DB-BD31-4B8C-83A1-F6EECF244321}">
                <p14:modId xmlns:p14="http://schemas.microsoft.com/office/powerpoint/2010/main" xmlns="" val="9193988"/>
              </p:ext>
            </p:extLst>
          </p:nvPr>
        </p:nvGraphicFramePr>
        <p:xfrm>
          <a:off x="304800" y="1295400"/>
          <a:ext cx="8628062" cy="5956864"/>
        </p:xfrm>
        <a:graphic>
          <a:graphicData uri="http://schemas.openxmlformats.org/drawingml/2006/table">
            <a:tbl>
              <a:tblPr/>
              <a:tblGrid>
                <a:gridCol w="3040062"/>
                <a:gridCol w="5588000"/>
              </a:tblGrid>
              <a:tr h="254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Service</a:t>
                      </a:r>
                      <a:endParaRPr kumimoji="0" lang="en-US" sz="1800" b="0" i="0" u="none" strike="noStrike" cap="none" normalizeH="0" baseline="0" dirty="0" smtClean="0">
                        <a:ln>
                          <a:noFill/>
                        </a:ln>
                        <a:solidFill>
                          <a:schemeClr val="tx1"/>
                        </a:solidFill>
                        <a:effectLst/>
                        <a:latin typeface="Verdana" pitchFamily="34" charset="0"/>
                        <a:cs typeface="Arial" charset="0"/>
                      </a:endParaRP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Description</a:t>
                      </a:r>
                      <a:r>
                        <a:rPr kumimoji="0" lang="en-US" sz="1800" b="0" i="0" u="none" strike="noStrike" cap="none" normalizeH="0" baseline="0" smtClean="0">
                          <a:ln>
                            <a:noFill/>
                          </a:ln>
                          <a:solidFill>
                            <a:schemeClr val="tx1"/>
                          </a:solidFill>
                          <a:effectLst/>
                          <a:latin typeface="Verdana" pitchFamily="34" charset="0"/>
                          <a:cs typeface="Arial" charset="0"/>
                        </a:rPr>
                        <a:t>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639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RPC Client Access Service</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Enables MAPI connectivity to user mailboxes</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Autodiscover</a:t>
                      </a:r>
                      <a:r>
                        <a:rPr kumimoji="0" lang="en-US" sz="1800" b="0" i="0" u="none" strike="noStrike" cap="none" normalizeH="0" baseline="0" smtClean="0">
                          <a:ln>
                            <a:noFill/>
                          </a:ln>
                          <a:solidFill>
                            <a:schemeClr val="tx1"/>
                          </a:solidFill>
                          <a:effectLst/>
                          <a:latin typeface="Verdana" pitchFamily="34" charset="0"/>
                          <a:cs typeface="Arial" charset="0"/>
                        </a:rPr>
                        <a:t>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Enables automatic configuration for Outlook and mobile clients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Availability</a:t>
                      </a:r>
                      <a:r>
                        <a:rPr kumimoji="0" lang="en-US" sz="1800" b="0" i="0" u="none" strike="noStrike" cap="none" normalizeH="0" baseline="0" smtClean="0">
                          <a:ln>
                            <a:noFill/>
                          </a:ln>
                          <a:solidFill>
                            <a:schemeClr val="tx1"/>
                          </a:solidFill>
                          <a:effectLst/>
                          <a:latin typeface="Verdana" pitchFamily="34" charset="0"/>
                          <a:cs typeface="Arial" charset="0"/>
                        </a:rPr>
                        <a:t>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Provides free or busy information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MailTips</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Provides notifications regarding issues with sending a message</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Offline Address Book download</a:t>
                      </a:r>
                      <a:r>
                        <a:rPr kumimoji="0" lang="en-US" sz="1800" b="0" i="0" u="none" strike="noStrike" cap="none" normalizeH="0" baseline="0" smtClean="0">
                          <a:ln>
                            <a:noFill/>
                          </a:ln>
                          <a:solidFill>
                            <a:schemeClr val="tx1"/>
                          </a:solidFill>
                          <a:effectLst/>
                          <a:latin typeface="Verdana" pitchFamily="34" charset="0"/>
                          <a:cs typeface="Arial" charset="0"/>
                        </a:rPr>
                        <a:t>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Provides offline address book download for Outlook clients</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Verdana" pitchFamily="34" charset="0"/>
                          <a:cs typeface="Arial" charset="0"/>
                        </a:rPr>
                        <a:t>Exchange Control Panel</a:t>
                      </a:r>
                      <a:r>
                        <a:rPr kumimoji="0" lang="en-US" sz="2100" b="0" i="0" u="none" strike="noStrike" cap="none" normalizeH="0" baseline="0" dirty="0" smtClean="0">
                          <a:ln>
                            <a:noFill/>
                          </a:ln>
                          <a:solidFill>
                            <a:schemeClr val="tx1"/>
                          </a:solidFill>
                          <a:effectLst/>
                          <a:latin typeface="Verdana" pitchFamily="34" charset="0"/>
                          <a:cs typeface="Arial" charset="0"/>
                        </a:rPr>
                        <a:t> </a:t>
                      </a:r>
                      <a:r>
                        <a:rPr kumimoji="0" lang="en-US" sz="1800" b="0" i="0" u="none" strike="noStrike" cap="none" normalizeH="0" baseline="0" dirty="0" smtClean="0">
                          <a:ln>
                            <a:noFill/>
                          </a:ln>
                          <a:solidFill>
                            <a:schemeClr val="tx1"/>
                          </a:solidFill>
                          <a:effectLst/>
                          <a:latin typeface="Verdana" pitchFamily="34" charset="0"/>
                          <a:cs typeface="Arial" charset="0"/>
                        </a:rPr>
                        <a:t>(web Based)</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20" b="1" i="0" u="none" strike="noStrike" cap="none" normalizeH="0" baseline="0" dirty="0" smtClean="0">
                          <a:ln>
                            <a:noFill/>
                          </a:ln>
                          <a:solidFill>
                            <a:schemeClr val="tx1"/>
                          </a:solidFill>
                          <a:effectLst/>
                          <a:latin typeface="Verdana" pitchFamily="34" charset="0"/>
                          <a:cs typeface="Arial" charset="0"/>
                        </a:rPr>
                        <a:t>Provides User &amp; Administrative interface for accessing mailbox and recipient information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Exchange Web Services</a:t>
                      </a:r>
                      <a:r>
                        <a:rPr kumimoji="0" lang="en-US" sz="1800" b="0" i="0" u="none" strike="noStrike" cap="none" normalizeH="0" baseline="0" smtClean="0">
                          <a:ln>
                            <a:noFill/>
                          </a:ln>
                          <a:solidFill>
                            <a:schemeClr val="tx1"/>
                          </a:solidFill>
                          <a:effectLst/>
                          <a:latin typeface="Verdana" pitchFamily="34" charset="0"/>
                          <a:cs typeface="Arial" charset="0"/>
                        </a:rPr>
                        <a:t>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Provides a developer interface for accessing all Exchange server content and settings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100554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Service Outlook Anywhere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Enables RPC over HTTPS access to user mailboxes </a:t>
                      </a:r>
                    </a:p>
                  </a:txBody>
                  <a:tcPr marT="45716" marB="45716"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505654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ormAutofit fontScale="90000"/>
          </a:bodyPr>
          <a:lstStyle/>
          <a:p>
            <a:pPr eaLnBrk="1" hangingPunct="1"/>
            <a:r>
              <a:rPr lang="en-US" smtClean="0"/>
              <a:t>Introducing the Exchange Control Panel</a:t>
            </a:r>
          </a:p>
        </p:txBody>
      </p:sp>
      <p:sp>
        <p:nvSpPr>
          <p:cNvPr id="15363" name="Rounded Rectangle 844803"/>
          <p:cNvSpPr>
            <a:spLocks noChangeArrowheads="1"/>
          </p:cNvSpPr>
          <p:nvPr/>
        </p:nvSpPr>
        <p:spPr bwMode="auto">
          <a:xfrm>
            <a:off x="173038" y="1905000"/>
            <a:ext cx="8786812" cy="4514850"/>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b="1"/>
              <a:t>ECP provides Web-based user access to self-manage:</a:t>
            </a:r>
          </a:p>
          <a:p>
            <a:pPr eaLnBrk="0" hangingPunct="0"/>
            <a:endParaRPr lang="en-US" sz="2000" b="1"/>
          </a:p>
          <a:p>
            <a:pPr eaLnBrk="0" hangingPunct="0"/>
            <a:endParaRPr lang="en-US" sz="2200"/>
          </a:p>
        </p:txBody>
      </p:sp>
      <p:sp>
        <p:nvSpPr>
          <p:cNvPr id="15364" name="Rounded Rectangle 844806"/>
          <p:cNvSpPr>
            <a:spLocks noChangeArrowheads="1"/>
          </p:cNvSpPr>
          <p:nvPr/>
        </p:nvSpPr>
        <p:spPr bwMode="auto">
          <a:xfrm>
            <a:off x="4760913" y="2709862"/>
            <a:ext cx="3994150" cy="3398838"/>
          </a:xfrm>
          <a:prstGeom prst="roundRect">
            <a:avLst>
              <a:gd name="adj" fmla="val 4167"/>
            </a:avLst>
          </a:prstGeom>
          <a:solidFill>
            <a:srgbClr val="F2E7CE"/>
          </a:solidFill>
          <a:ln w="9525" algn="ctr">
            <a:solidFill>
              <a:srgbClr val="333333"/>
            </a:solidFill>
            <a:round/>
            <a:headEnd/>
            <a:tailEnd/>
          </a:ln>
        </p:spPr>
        <p:txBody>
          <a:bodyPr anchor="ctr"/>
          <a:lstStyle/>
          <a:p>
            <a:pPr marL="234950" indent="-234950" eaLnBrk="0" hangingPunct="0">
              <a:lnSpc>
                <a:spcPct val="90000"/>
              </a:lnSpc>
              <a:spcBef>
                <a:spcPct val="40000"/>
              </a:spcBef>
              <a:buClr>
                <a:srgbClr val="006699"/>
              </a:buClr>
              <a:buFontTx/>
              <a:buChar char="•"/>
            </a:pPr>
            <a:r>
              <a:rPr lang="en-US" b="1"/>
              <a:t>Deleted item recovery</a:t>
            </a:r>
          </a:p>
          <a:p>
            <a:pPr marL="234950" indent="-234950" eaLnBrk="0" hangingPunct="0">
              <a:lnSpc>
                <a:spcPct val="90000"/>
              </a:lnSpc>
              <a:spcBef>
                <a:spcPct val="40000"/>
              </a:spcBef>
              <a:buClr>
                <a:srgbClr val="006699"/>
              </a:buClr>
              <a:buFontTx/>
              <a:buChar char="•"/>
            </a:pPr>
            <a:r>
              <a:rPr lang="en-US" b="1"/>
              <a:t>Public groups</a:t>
            </a:r>
          </a:p>
          <a:p>
            <a:pPr marL="234950" indent="-234950" eaLnBrk="0" hangingPunct="0">
              <a:lnSpc>
                <a:spcPct val="90000"/>
              </a:lnSpc>
              <a:spcBef>
                <a:spcPct val="40000"/>
              </a:spcBef>
              <a:buClr>
                <a:srgbClr val="006699"/>
              </a:buClr>
              <a:buFontTx/>
              <a:buChar char="•"/>
            </a:pPr>
            <a:r>
              <a:rPr lang="en-US" b="1"/>
              <a:t>ActiveSync (report wipes, logs)</a:t>
            </a:r>
          </a:p>
          <a:p>
            <a:pPr marL="234950" indent="-234950" eaLnBrk="0" hangingPunct="0">
              <a:lnSpc>
                <a:spcPct val="90000"/>
              </a:lnSpc>
              <a:spcBef>
                <a:spcPct val="40000"/>
              </a:spcBef>
              <a:buClr>
                <a:srgbClr val="006699"/>
              </a:buClr>
              <a:buFontTx/>
              <a:buChar char="•"/>
            </a:pPr>
            <a:r>
              <a:rPr lang="en-US" b="1"/>
              <a:t>Text message configuration</a:t>
            </a:r>
          </a:p>
          <a:p>
            <a:pPr marL="234950" indent="-234950" eaLnBrk="0" hangingPunct="0">
              <a:lnSpc>
                <a:spcPct val="90000"/>
              </a:lnSpc>
              <a:spcBef>
                <a:spcPct val="40000"/>
              </a:spcBef>
              <a:buClr>
                <a:srgbClr val="006699"/>
              </a:buClr>
              <a:buFontTx/>
              <a:buChar char="•"/>
            </a:pPr>
            <a:r>
              <a:rPr lang="en-US" b="1"/>
              <a:t>Account information (location, phone numbers, etc.)</a:t>
            </a:r>
          </a:p>
        </p:txBody>
      </p:sp>
      <p:sp>
        <p:nvSpPr>
          <p:cNvPr id="15365" name="Rounded Rectangle 844806"/>
          <p:cNvSpPr>
            <a:spLocks noChangeArrowheads="1"/>
          </p:cNvSpPr>
          <p:nvPr/>
        </p:nvSpPr>
        <p:spPr bwMode="auto">
          <a:xfrm>
            <a:off x="436563" y="2743200"/>
            <a:ext cx="3995737" cy="3370262"/>
          </a:xfrm>
          <a:prstGeom prst="roundRect">
            <a:avLst>
              <a:gd name="adj" fmla="val 4167"/>
            </a:avLst>
          </a:prstGeom>
          <a:solidFill>
            <a:srgbClr val="F2E7CE"/>
          </a:solidFill>
          <a:ln w="9525" algn="ctr">
            <a:solidFill>
              <a:srgbClr val="333333"/>
            </a:solidFill>
            <a:round/>
            <a:headEnd/>
            <a:tailEnd/>
          </a:ln>
        </p:spPr>
        <p:txBody>
          <a:bodyPr anchor="ctr"/>
          <a:lstStyle/>
          <a:p>
            <a:pPr marL="234950" indent="-234950" eaLnBrk="0" hangingPunct="0">
              <a:lnSpc>
                <a:spcPct val="90000"/>
              </a:lnSpc>
              <a:spcBef>
                <a:spcPct val="40000"/>
              </a:spcBef>
              <a:buClr>
                <a:srgbClr val="006699"/>
              </a:buClr>
              <a:buFontTx/>
              <a:buChar char="•"/>
            </a:pPr>
            <a:r>
              <a:rPr lang="en-US" b="1"/>
              <a:t>Outlook Web App features (signature, message options, etc.)</a:t>
            </a:r>
          </a:p>
          <a:p>
            <a:pPr marL="234950" indent="-234950" eaLnBrk="0" hangingPunct="0">
              <a:lnSpc>
                <a:spcPct val="90000"/>
              </a:lnSpc>
              <a:spcBef>
                <a:spcPct val="40000"/>
              </a:spcBef>
              <a:buClr>
                <a:srgbClr val="006699"/>
              </a:buClr>
              <a:buFontTx/>
              <a:buChar char="•"/>
            </a:pPr>
            <a:r>
              <a:rPr lang="en-US" b="1"/>
              <a:t>Inbox rules</a:t>
            </a:r>
          </a:p>
          <a:p>
            <a:pPr marL="234950" indent="-234950" eaLnBrk="0" hangingPunct="0">
              <a:lnSpc>
                <a:spcPct val="90000"/>
              </a:lnSpc>
              <a:spcBef>
                <a:spcPct val="40000"/>
              </a:spcBef>
              <a:buClr>
                <a:srgbClr val="006699"/>
              </a:buClr>
              <a:buFontTx/>
              <a:buChar char="•"/>
            </a:pPr>
            <a:r>
              <a:rPr lang="en-US" b="1"/>
              <a:t>Automatic replies</a:t>
            </a:r>
          </a:p>
          <a:p>
            <a:pPr marL="234950" indent="-234950" eaLnBrk="0" hangingPunct="0">
              <a:lnSpc>
                <a:spcPct val="90000"/>
              </a:lnSpc>
              <a:spcBef>
                <a:spcPct val="40000"/>
              </a:spcBef>
              <a:buClr>
                <a:srgbClr val="006699"/>
              </a:buClr>
              <a:buFontTx/>
              <a:buChar char="•"/>
            </a:pPr>
            <a:r>
              <a:rPr lang="en-US" b="1"/>
              <a:t>Report delivery</a:t>
            </a:r>
          </a:p>
          <a:p>
            <a:pPr marL="234950" indent="-234950" eaLnBrk="0" hangingPunct="0">
              <a:lnSpc>
                <a:spcPct val="90000"/>
              </a:lnSpc>
              <a:spcBef>
                <a:spcPct val="40000"/>
              </a:spcBef>
              <a:buClr>
                <a:srgbClr val="006699"/>
              </a:buClr>
              <a:buFontTx/>
              <a:buChar char="•"/>
            </a:pPr>
            <a:r>
              <a:rPr lang="en-US" b="1"/>
              <a:t>Call Answering Rules</a:t>
            </a:r>
          </a:p>
        </p:txBody>
      </p:sp>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13552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00050" y="228600"/>
            <a:ext cx="8445500" cy="741363"/>
          </a:xfrm>
        </p:spPr>
        <p:txBody>
          <a:bodyPr>
            <a:normAutofit fontScale="90000"/>
          </a:bodyPr>
          <a:lstStyle/>
          <a:p>
            <a:pPr eaLnBrk="1" hangingPunct="1"/>
            <a:r>
              <a:rPr lang="en-US" dirty="0" smtClean="0"/>
              <a:t>What Is File and Data Access for Outlook Web App?</a:t>
            </a:r>
          </a:p>
        </p:txBody>
      </p:sp>
      <p:sp>
        <p:nvSpPr>
          <p:cNvPr id="37891" name="AutoShape 3"/>
          <p:cNvSpPr>
            <a:spLocks noChangeArrowheads="1"/>
          </p:cNvSpPr>
          <p:nvPr/>
        </p:nvSpPr>
        <p:spPr bwMode="auto">
          <a:xfrm>
            <a:off x="384175" y="2419350"/>
            <a:ext cx="8461375" cy="4438650"/>
          </a:xfrm>
          <a:prstGeom prst="roundRect">
            <a:avLst>
              <a:gd name="adj" fmla="val 4167"/>
            </a:avLst>
          </a:prstGeom>
          <a:solidFill>
            <a:srgbClr val="DEE7F1"/>
          </a:solidFill>
          <a:ln w="9525" algn="ctr">
            <a:solidFill>
              <a:srgbClr val="333333"/>
            </a:solidFill>
            <a:round/>
            <a:headEnd/>
            <a:tailEnd/>
          </a:ln>
        </p:spPr>
        <p:txBody>
          <a:bodyPr/>
          <a:lstStyle/>
          <a:p>
            <a:pPr eaLnBrk="0" hangingPunct="0">
              <a:lnSpc>
                <a:spcPct val="90000"/>
              </a:lnSpc>
              <a:spcBef>
                <a:spcPct val="40000"/>
              </a:spcBef>
              <a:buClr>
                <a:srgbClr val="8DACD0"/>
              </a:buClr>
              <a:buSzPct val="70000"/>
              <a:buFont typeface="Wingdings" pitchFamily="2" charset="2"/>
              <a:buNone/>
            </a:pPr>
            <a:r>
              <a:rPr lang="en-US" sz="2000" b="1" dirty="0"/>
              <a:t>With file and data access, you can configure:</a:t>
            </a:r>
          </a:p>
        </p:txBody>
      </p:sp>
      <p:sp>
        <p:nvSpPr>
          <p:cNvPr id="37892" name="AutoShape 8"/>
          <p:cNvSpPr>
            <a:spLocks noChangeArrowheads="1"/>
          </p:cNvSpPr>
          <p:nvPr/>
        </p:nvSpPr>
        <p:spPr bwMode="auto">
          <a:xfrm>
            <a:off x="311150" y="1143000"/>
            <a:ext cx="8510588" cy="1038225"/>
          </a:xfrm>
          <a:prstGeom prst="roundRect">
            <a:avLst>
              <a:gd name="adj" fmla="val 16667"/>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a:lnSpc>
                <a:spcPct val="90000"/>
              </a:lnSpc>
            </a:pPr>
            <a:r>
              <a:rPr lang="en-US" altLang="ja-JP" b="1" dirty="0">
                <a:ea typeface="MS PGothic" pitchFamily="34" charset="-128"/>
              </a:rPr>
              <a:t>File and data access for Outlook Web App enables users to access attachments and files stored on other servers </a:t>
            </a:r>
            <a:endParaRPr lang="en-US" b="1" dirty="0"/>
          </a:p>
        </p:txBody>
      </p:sp>
      <p:sp>
        <p:nvSpPr>
          <p:cNvPr id="37893" name="Rounded Rectangle 844806"/>
          <p:cNvSpPr>
            <a:spLocks noChangeArrowheads="1"/>
          </p:cNvSpPr>
          <p:nvPr/>
        </p:nvSpPr>
        <p:spPr bwMode="auto">
          <a:xfrm>
            <a:off x="673100" y="3378384"/>
            <a:ext cx="7886700" cy="2804743"/>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SzPct val="80000"/>
              <a:buFont typeface="Courier New" pitchFamily="49" charset="0"/>
              <a:buNone/>
            </a:pPr>
            <a:endParaRPr lang="en-US" b="1" dirty="0"/>
          </a:p>
          <a:p>
            <a:pPr marL="228600" indent="-228600" eaLnBrk="0" hangingPunct="0">
              <a:lnSpc>
                <a:spcPct val="90000"/>
              </a:lnSpc>
              <a:spcBef>
                <a:spcPct val="40000"/>
              </a:spcBef>
              <a:buSzPct val="80000"/>
              <a:buFont typeface="Courier New" pitchFamily="49" charset="0"/>
              <a:buChar char="•"/>
            </a:pPr>
            <a:r>
              <a:rPr lang="en-US" dirty="0" err="1"/>
              <a:t>WebReady</a:t>
            </a:r>
            <a:r>
              <a:rPr lang="en-US" dirty="0"/>
              <a:t> document viewing</a:t>
            </a:r>
          </a:p>
          <a:p>
            <a:pPr marL="228600" indent="-228600" eaLnBrk="0" hangingPunct="0">
              <a:lnSpc>
                <a:spcPct val="90000"/>
              </a:lnSpc>
              <a:spcBef>
                <a:spcPct val="40000"/>
              </a:spcBef>
              <a:buSzPct val="80000"/>
              <a:buFont typeface="Courier New" pitchFamily="49" charset="0"/>
              <a:buChar char="•"/>
            </a:pPr>
            <a:r>
              <a:rPr lang="en-US" dirty="0"/>
              <a:t>Direct file access</a:t>
            </a:r>
          </a:p>
          <a:p>
            <a:pPr marL="228600" indent="-228600" eaLnBrk="0" hangingPunct="0">
              <a:lnSpc>
                <a:spcPct val="90000"/>
              </a:lnSpc>
              <a:spcBef>
                <a:spcPct val="40000"/>
              </a:spcBef>
              <a:buSzPct val="80000"/>
              <a:buFont typeface="Courier New" pitchFamily="49" charset="0"/>
              <a:buChar char="•"/>
            </a:pPr>
            <a:r>
              <a:rPr lang="en-US" dirty="0"/>
              <a:t>Different settings when users connect from public or private computers</a:t>
            </a:r>
          </a:p>
          <a:p>
            <a:pPr marL="228600" indent="-228600" eaLnBrk="0" hangingPunct="0">
              <a:lnSpc>
                <a:spcPct val="90000"/>
              </a:lnSpc>
              <a:spcBef>
                <a:spcPct val="40000"/>
              </a:spcBef>
              <a:buSzPct val="80000"/>
              <a:buFont typeface="Courier New" pitchFamily="49" charset="0"/>
              <a:buChar char="•"/>
            </a:pPr>
            <a:r>
              <a:rPr lang="en-US" b="1" dirty="0"/>
              <a:t>Access to </a:t>
            </a:r>
            <a:r>
              <a:rPr lang="en-US" altLang="ja-JP" b="1" dirty="0">
                <a:ea typeface="MS PGothic" pitchFamily="34" charset="-128"/>
              </a:rPr>
              <a:t>files stored on Windows SharePoint Services servers and Windows file shares </a:t>
            </a:r>
          </a:p>
          <a:p>
            <a:pPr marL="228600" indent="-228600" eaLnBrk="0" hangingPunct="0">
              <a:lnSpc>
                <a:spcPct val="90000"/>
              </a:lnSpc>
              <a:spcBef>
                <a:spcPct val="40000"/>
              </a:spcBef>
              <a:buSzPct val="80000"/>
              <a:buFont typeface="Courier New" pitchFamily="49" charset="0"/>
              <a:buChar char="•"/>
            </a:pPr>
            <a:r>
              <a:rPr lang="en-US" altLang="ja-JP" dirty="0">
                <a:ea typeface="MS PGothic" pitchFamily="34" charset="-128"/>
              </a:rPr>
              <a:t>Restrict access to files based on file types or internal servers</a:t>
            </a:r>
            <a:endParaRPr lang="en-US" dirty="0"/>
          </a:p>
          <a:p>
            <a:pPr marL="228600" indent="-228600" eaLnBrk="0" hangingPunct="0">
              <a:lnSpc>
                <a:spcPct val="90000"/>
              </a:lnSpc>
              <a:spcBef>
                <a:spcPct val="40000"/>
              </a:spcBef>
              <a:buSzPct val="80000"/>
              <a:buFont typeface="Courier New" pitchFamily="49" charset="0"/>
              <a:buNone/>
            </a:pPr>
            <a:endParaRPr lang="en-US" b="1" dirty="0"/>
          </a:p>
        </p:txBody>
      </p:sp>
      <p:sp>
        <p:nvSpPr>
          <p:cNvPr id="6" name="Footer Placeholder 5"/>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75439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US" smtClean="0"/>
              <a:t>What Is Active Manager?</a:t>
            </a:r>
          </a:p>
        </p:txBody>
      </p:sp>
      <p:sp>
        <p:nvSpPr>
          <p:cNvPr id="12291" name="Rounded Rectangle 844803"/>
          <p:cNvSpPr>
            <a:spLocks noChangeArrowheads="1"/>
          </p:cNvSpPr>
          <p:nvPr/>
        </p:nvSpPr>
        <p:spPr bwMode="auto">
          <a:xfrm>
            <a:off x="269575" y="1371600"/>
            <a:ext cx="8574087" cy="4043362"/>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b="1">
                <a:solidFill>
                  <a:srgbClr val="000000"/>
                </a:solidFill>
              </a:rPr>
              <a:t>Active Manager:</a:t>
            </a:r>
          </a:p>
          <a:p>
            <a:pPr eaLnBrk="0" hangingPunct="0"/>
            <a:endParaRPr lang="en-US" sz="2000"/>
          </a:p>
        </p:txBody>
      </p:sp>
      <p:sp>
        <p:nvSpPr>
          <p:cNvPr id="12292" name="Rounded Rectangle 844806"/>
          <p:cNvSpPr>
            <a:spLocks noChangeArrowheads="1"/>
          </p:cNvSpPr>
          <p:nvPr/>
        </p:nvSpPr>
        <p:spPr bwMode="auto">
          <a:xfrm>
            <a:off x="520700" y="1837531"/>
            <a:ext cx="8172450" cy="3111500"/>
          </a:xfrm>
          <a:prstGeom prst="roundRect">
            <a:avLst>
              <a:gd name="adj" fmla="val 4167"/>
            </a:avLst>
          </a:prstGeom>
          <a:solidFill>
            <a:srgbClr val="F2E7CE"/>
          </a:solidFill>
          <a:ln w="9525" algn="ctr">
            <a:solidFill>
              <a:srgbClr val="333333"/>
            </a:solidFill>
            <a:round/>
            <a:headEnd/>
            <a:tailEnd/>
          </a:ln>
        </p:spPr>
        <p:txBody>
          <a:bodyPr anchor="ctr"/>
          <a:lstStyle/>
          <a:p>
            <a:pPr marL="228600" indent="-228600" eaLnBrk="0" hangingPunct="0">
              <a:lnSpc>
                <a:spcPct val="90000"/>
              </a:lnSpc>
              <a:spcBef>
                <a:spcPct val="40000"/>
              </a:spcBef>
              <a:buClr>
                <a:srgbClr val="006699"/>
              </a:buClr>
              <a:buFontTx/>
              <a:buChar char="•"/>
            </a:pPr>
            <a:r>
              <a:rPr lang="en-US" b="1"/>
              <a:t>Runs a process on each server in the DAG</a:t>
            </a:r>
          </a:p>
          <a:p>
            <a:pPr marL="742950" lvl="1" indent="-285750" eaLnBrk="0" hangingPunct="0">
              <a:lnSpc>
                <a:spcPct val="90000"/>
              </a:lnSpc>
              <a:spcBef>
                <a:spcPct val="40000"/>
              </a:spcBef>
              <a:buClr>
                <a:srgbClr val="006699"/>
              </a:buClr>
              <a:buFontTx/>
              <a:buChar char="•"/>
            </a:pPr>
            <a:r>
              <a:rPr lang="en-US" b="1"/>
              <a:t>One node is the Primary Active Manager</a:t>
            </a:r>
          </a:p>
          <a:p>
            <a:pPr marL="742950" lvl="1" indent="-285750" eaLnBrk="0" hangingPunct="0">
              <a:lnSpc>
                <a:spcPct val="90000"/>
              </a:lnSpc>
              <a:spcBef>
                <a:spcPct val="40000"/>
              </a:spcBef>
              <a:buClr>
                <a:srgbClr val="006699"/>
              </a:buClr>
              <a:buFontTx/>
              <a:buChar char="•"/>
            </a:pPr>
            <a:r>
              <a:rPr lang="en-US" b="1"/>
              <a:t>Remaining nodes are Secondary Active Managers</a:t>
            </a:r>
          </a:p>
          <a:p>
            <a:pPr marL="228600" indent="-228600" eaLnBrk="0" hangingPunct="0">
              <a:lnSpc>
                <a:spcPct val="90000"/>
              </a:lnSpc>
              <a:spcBef>
                <a:spcPct val="40000"/>
              </a:spcBef>
              <a:buClr>
                <a:srgbClr val="006699"/>
              </a:buClr>
              <a:buFontTx/>
              <a:buChar char="•"/>
            </a:pPr>
            <a:r>
              <a:rPr lang="en-US" b="1"/>
              <a:t>Manages which database copies are active and which are passive</a:t>
            </a:r>
          </a:p>
          <a:p>
            <a:pPr marL="228600" indent="-228600" eaLnBrk="0" hangingPunct="0">
              <a:lnSpc>
                <a:spcPct val="90000"/>
              </a:lnSpc>
              <a:spcBef>
                <a:spcPct val="40000"/>
              </a:spcBef>
              <a:buClr>
                <a:srgbClr val="006699"/>
              </a:buClr>
              <a:buFontTx/>
              <a:buChar char="•"/>
            </a:pPr>
            <a:r>
              <a:rPr lang="en-US" b="1"/>
              <a:t>Stores database state information</a:t>
            </a:r>
          </a:p>
          <a:p>
            <a:pPr marL="228600" indent="-228600" eaLnBrk="0" hangingPunct="0">
              <a:lnSpc>
                <a:spcPct val="90000"/>
              </a:lnSpc>
              <a:spcBef>
                <a:spcPct val="40000"/>
              </a:spcBef>
              <a:buClr>
                <a:srgbClr val="006699"/>
              </a:buClr>
              <a:buFontTx/>
              <a:buChar char="•"/>
            </a:pPr>
            <a:r>
              <a:rPr lang="en-US" b="1"/>
              <a:t>Manages database switchover and failover processes</a:t>
            </a:r>
          </a:p>
          <a:p>
            <a:pPr marL="228600" indent="-228600" eaLnBrk="0" hangingPunct="0">
              <a:lnSpc>
                <a:spcPct val="90000"/>
              </a:lnSpc>
              <a:spcBef>
                <a:spcPct val="40000"/>
              </a:spcBef>
              <a:buClr>
                <a:srgbClr val="006699"/>
              </a:buClr>
              <a:buFontTx/>
              <a:buChar char="•"/>
            </a:pPr>
            <a:r>
              <a:rPr lang="en-US" b="1"/>
              <a:t>Does not require direct administration configuration</a:t>
            </a:r>
          </a:p>
          <a:p>
            <a:pPr marL="228600" indent="-228600" eaLnBrk="0" hangingPunct="0">
              <a:lnSpc>
                <a:spcPct val="90000"/>
              </a:lnSpc>
              <a:spcBef>
                <a:spcPct val="40000"/>
              </a:spcBef>
              <a:buClr>
                <a:srgbClr val="006699"/>
              </a:buClr>
              <a:buFontTx/>
              <a:buChar char="•"/>
            </a:pPr>
            <a:endParaRPr lang="en-US" b="1"/>
          </a:p>
        </p:txBody>
      </p:sp>
      <p:pic>
        <p:nvPicPr>
          <p:cNvPr id="5"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152401" y="228600"/>
            <a:ext cx="1066800" cy="506789"/>
          </a:xfrm>
          <a:prstGeom prst="rect">
            <a:avLst/>
          </a:prstGeom>
          <a:noFill/>
        </p:spPr>
      </p:pic>
      <p:sp>
        <p:nvSpPr>
          <p:cNvPr id="6" name="Footer Placeholder 5"/>
          <p:cNvSpPr>
            <a:spLocks noGrp="1"/>
          </p:cNvSpPr>
          <p:nvPr>
            <p:ph type="ftr" sz="quarter" idx="11"/>
          </p:nvPr>
        </p:nvSpPr>
        <p:spPr/>
        <p:txBody>
          <a:bodyPr/>
          <a:lstStyle/>
          <a:p>
            <a:r>
              <a:rPr lang="en-US" smtClean="0">
                <a:solidFill>
                  <a:schemeClr val="tx1">
                    <a:lumMod val="75000"/>
                    <a:lumOff val="25000"/>
                  </a:schemeClr>
                </a:solidFill>
              </a:rPr>
              <a:t>www.NetComLearning.com</a:t>
            </a:r>
            <a:endParaRPr lang="en-US">
              <a:solidFill>
                <a:schemeClr val="tx1">
                  <a:lumMod val="75000"/>
                  <a:lumOff val="25000"/>
                </a:schemeClr>
              </a:solidFill>
            </a:endParaRPr>
          </a:p>
        </p:txBody>
      </p:sp>
    </p:spTree>
    <p:extLst>
      <p:ext uri="{BB962C8B-B14F-4D97-AF65-F5344CB8AC3E}">
        <p14:creationId xmlns:p14="http://schemas.microsoft.com/office/powerpoint/2010/main" xmlns="" val="1366896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fontScale="90000"/>
          </a:bodyPr>
          <a:lstStyle/>
          <a:p>
            <a:pPr eaLnBrk="1" hangingPunct="1"/>
            <a:r>
              <a:rPr lang="en-US" smtClean="0"/>
              <a:t>How Are Databases Protected in a DAG?</a:t>
            </a:r>
          </a:p>
        </p:txBody>
      </p:sp>
      <p:grpSp>
        <p:nvGrpSpPr>
          <p:cNvPr id="14339" name="Group 54"/>
          <p:cNvGrpSpPr>
            <a:grpSpLocks/>
          </p:cNvGrpSpPr>
          <p:nvPr/>
        </p:nvGrpSpPr>
        <p:grpSpPr bwMode="auto">
          <a:xfrm>
            <a:off x="3851275" y="1762125"/>
            <a:ext cx="1477963" cy="4624388"/>
            <a:chOff x="2546" y="710"/>
            <a:chExt cx="971" cy="3225"/>
          </a:xfrm>
        </p:grpSpPr>
        <p:sp>
          <p:nvSpPr>
            <p:cNvPr id="19" name="AutoShape 3"/>
            <p:cNvSpPr>
              <a:spLocks noChangeArrowheads="1"/>
            </p:cNvSpPr>
            <p:nvPr/>
          </p:nvSpPr>
          <p:spPr bwMode="auto">
            <a:xfrm>
              <a:off x="2736" y="1210"/>
              <a:ext cx="383" cy="2440"/>
            </a:xfrm>
            <a:prstGeom prst="roundRect">
              <a:avLst>
                <a:gd name="adj" fmla="val 4167"/>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p>
              <a:pPr marL="177800" indent="-177800" eaLnBrk="0" hangingPunct="0">
                <a:buSzPct val="85000"/>
                <a:defRPr/>
              </a:pPr>
              <a:endParaRPr lang="en-US" dirty="0">
                <a:latin typeface="Arial Narrow" pitchFamily="34" charset="0"/>
                <a:cs typeface="+mn-cs"/>
              </a:endParaRPr>
            </a:p>
          </p:txBody>
        </p:sp>
        <p:grpSp>
          <p:nvGrpSpPr>
            <p:cNvPr id="14376" name="Group 11"/>
            <p:cNvGrpSpPr>
              <a:grpSpLocks/>
            </p:cNvGrpSpPr>
            <p:nvPr/>
          </p:nvGrpSpPr>
          <p:grpSpPr bwMode="auto">
            <a:xfrm>
              <a:off x="2546" y="710"/>
              <a:ext cx="971" cy="913"/>
              <a:chOff x="2774" y="801"/>
              <a:chExt cx="971" cy="913"/>
            </a:xfrm>
          </p:grpSpPr>
          <p:pic>
            <p:nvPicPr>
              <p:cNvPr id="14389" name="Picture 13" descr="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90" name="Picture 13"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77" name="Group 86"/>
            <p:cNvGrpSpPr>
              <a:grpSpLocks/>
            </p:cNvGrpSpPr>
            <p:nvPr/>
          </p:nvGrpSpPr>
          <p:grpSpPr bwMode="auto">
            <a:xfrm>
              <a:off x="2580" y="3249"/>
              <a:ext cx="729" cy="686"/>
              <a:chOff x="1112" y="2447"/>
              <a:chExt cx="729" cy="686"/>
            </a:xfrm>
          </p:grpSpPr>
          <p:pic>
            <p:nvPicPr>
              <p:cNvPr id="14386" name="Picture 25" descr="Database"/>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1112" y="2447"/>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14"/>
              <p:cNvSpPr>
                <a:spLocks noChangeArrowheads="1"/>
              </p:cNvSpPr>
              <p:nvPr/>
            </p:nvSpPr>
            <p:spPr bwMode="auto">
              <a:xfrm>
                <a:off x="1246" y="2524"/>
                <a:ext cx="454" cy="198"/>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DB4</a:t>
                </a:r>
              </a:p>
            </p:txBody>
          </p:sp>
          <p:pic>
            <p:nvPicPr>
              <p:cNvPr id="14388" name="Picture 89"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66" y="2707"/>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78" name="Group 53"/>
            <p:cNvGrpSpPr>
              <a:grpSpLocks/>
            </p:cNvGrpSpPr>
            <p:nvPr/>
          </p:nvGrpSpPr>
          <p:grpSpPr bwMode="auto">
            <a:xfrm>
              <a:off x="2557" y="1726"/>
              <a:ext cx="729" cy="686"/>
              <a:chOff x="1135" y="1904"/>
              <a:chExt cx="729" cy="686"/>
            </a:xfrm>
          </p:grpSpPr>
          <p:pic>
            <p:nvPicPr>
              <p:cNvPr id="14383" name="Picture 25" descr="Databa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5" y="1904"/>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14"/>
              <p:cNvSpPr>
                <a:spLocks noChangeArrowheads="1"/>
              </p:cNvSpPr>
              <p:nvPr/>
            </p:nvSpPr>
            <p:spPr bwMode="auto">
              <a:xfrm>
                <a:off x="1269" y="1983"/>
                <a:ext cx="454" cy="201"/>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DB2</a:t>
                </a:r>
              </a:p>
            </p:txBody>
          </p:sp>
          <p:pic>
            <p:nvPicPr>
              <p:cNvPr id="14385" name="Picture 56"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89" y="2164"/>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79" name="Group 94"/>
            <p:cNvGrpSpPr>
              <a:grpSpLocks/>
            </p:cNvGrpSpPr>
            <p:nvPr/>
          </p:nvGrpSpPr>
          <p:grpSpPr bwMode="auto">
            <a:xfrm>
              <a:off x="2566" y="2479"/>
              <a:ext cx="729" cy="686"/>
              <a:chOff x="1112" y="2447"/>
              <a:chExt cx="729" cy="686"/>
            </a:xfrm>
          </p:grpSpPr>
          <p:pic>
            <p:nvPicPr>
              <p:cNvPr id="14380" name="Picture 25" descr="Database"/>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1112" y="2447"/>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AutoShape 14"/>
              <p:cNvSpPr>
                <a:spLocks noChangeArrowheads="1"/>
              </p:cNvSpPr>
              <p:nvPr/>
            </p:nvSpPr>
            <p:spPr bwMode="auto">
              <a:xfrm>
                <a:off x="1242" y="2526"/>
                <a:ext cx="451" cy="201"/>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DB3</a:t>
                </a:r>
              </a:p>
            </p:txBody>
          </p:sp>
          <p:pic>
            <p:nvPicPr>
              <p:cNvPr id="14382" name="Picture 97"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66" y="2707"/>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14340" name="Group 53"/>
          <p:cNvGrpSpPr>
            <a:grpSpLocks/>
          </p:cNvGrpSpPr>
          <p:nvPr/>
        </p:nvGrpSpPr>
        <p:grpSpPr bwMode="auto">
          <a:xfrm>
            <a:off x="1360488" y="1789113"/>
            <a:ext cx="1439862" cy="4572000"/>
            <a:chOff x="833" y="711"/>
            <a:chExt cx="971" cy="3176"/>
          </a:xfrm>
        </p:grpSpPr>
        <p:sp>
          <p:nvSpPr>
            <p:cNvPr id="20" name="AutoShape 3"/>
            <p:cNvSpPr>
              <a:spLocks noChangeArrowheads="1"/>
            </p:cNvSpPr>
            <p:nvPr/>
          </p:nvSpPr>
          <p:spPr bwMode="auto">
            <a:xfrm>
              <a:off x="1002" y="1176"/>
              <a:ext cx="383" cy="2437"/>
            </a:xfrm>
            <a:prstGeom prst="roundRect">
              <a:avLst>
                <a:gd name="adj" fmla="val 4167"/>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p>
              <a:pPr marL="177800" indent="-177800" eaLnBrk="0" hangingPunct="0">
                <a:buSzPct val="85000"/>
                <a:defRPr/>
              </a:pPr>
              <a:endParaRPr lang="en-US" dirty="0">
                <a:latin typeface="Arial Narrow" pitchFamily="34" charset="0"/>
                <a:cs typeface="+mn-cs"/>
              </a:endParaRPr>
            </a:p>
          </p:txBody>
        </p:sp>
        <p:grpSp>
          <p:nvGrpSpPr>
            <p:cNvPr id="14360" name="Group 14"/>
            <p:cNvGrpSpPr>
              <a:grpSpLocks/>
            </p:cNvGrpSpPr>
            <p:nvPr/>
          </p:nvGrpSpPr>
          <p:grpSpPr bwMode="auto">
            <a:xfrm>
              <a:off x="833" y="711"/>
              <a:ext cx="971" cy="913"/>
              <a:chOff x="2774" y="801"/>
              <a:chExt cx="971" cy="913"/>
            </a:xfrm>
          </p:grpSpPr>
          <p:pic>
            <p:nvPicPr>
              <p:cNvPr id="14373" name="Picture 13" descr="Serv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74" name="Picture 16"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61" name="Group 40"/>
            <p:cNvGrpSpPr>
              <a:grpSpLocks/>
            </p:cNvGrpSpPr>
            <p:nvPr/>
          </p:nvGrpSpPr>
          <p:grpSpPr bwMode="auto">
            <a:xfrm>
              <a:off x="857" y="1716"/>
              <a:ext cx="729" cy="686"/>
              <a:chOff x="1135" y="1904"/>
              <a:chExt cx="729" cy="686"/>
            </a:xfrm>
          </p:grpSpPr>
          <p:pic>
            <p:nvPicPr>
              <p:cNvPr id="14370" name="Picture 25" descr="Databa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5" y="1904"/>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14"/>
              <p:cNvSpPr>
                <a:spLocks noChangeArrowheads="1"/>
              </p:cNvSpPr>
              <p:nvPr/>
            </p:nvSpPr>
            <p:spPr bwMode="auto">
              <a:xfrm>
                <a:off x="1264" y="1983"/>
                <a:ext cx="452" cy="201"/>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DB1</a:t>
                </a:r>
              </a:p>
            </p:txBody>
          </p:sp>
          <p:pic>
            <p:nvPicPr>
              <p:cNvPr id="14372" name="Picture 38"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89" y="2164"/>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62" name="Group 78"/>
            <p:cNvGrpSpPr>
              <a:grpSpLocks/>
            </p:cNvGrpSpPr>
            <p:nvPr/>
          </p:nvGrpSpPr>
          <p:grpSpPr bwMode="auto">
            <a:xfrm>
              <a:off x="879" y="2451"/>
              <a:ext cx="729" cy="686"/>
              <a:chOff x="1112" y="2447"/>
              <a:chExt cx="729" cy="686"/>
            </a:xfrm>
          </p:grpSpPr>
          <p:pic>
            <p:nvPicPr>
              <p:cNvPr id="14367" name="Picture 25" descr="Database"/>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1112" y="2447"/>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AutoShape 14"/>
              <p:cNvSpPr>
                <a:spLocks noChangeArrowheads="1"/>
              </p:cNvSpPr>
              <p:nvPr/>
            </p:nvSpPr>
            <p:spPr bwMode="auto">
              <a:xfrm>
                <a:off x="1243" y="2528"/>
                <a:ext cx="454" cy="204"/>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DB2</a:t>
                </a:r>
              </a:p>
            </p:txBody>
          </p:sp>
          <p:pic>
            <p:nvPicPr>
              <p:cNvPr id="14369" name="Picture 81"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66" y="2707"/>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63" name="Group 86"/>
            <p:cNvGrpSpPr>
              <a:grpSpLocks/>
            </p:cNvGrpSpPr>
            <p:nvPr/>
          </p:nvGrpSpPr>
          <p:grpSpPr bwMode="auto">
            <a:xfrm>
              <a:off x="845" y="3201"/>
              <a:ext cx="729" cy="686"/>
              <a:chOff x="1112" y="2447"/>
              <a:chExt cx="729" cy="686"/>
            </a:xfrm>
          </p:grpSpPr>
          <p:pic>
            <p:nvPicPr>
              <p:cNvPr id="14364" name="Picture 25" descr="Database"/>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1112" y="2447"/>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14"/>
              <p:cNvSpPr>
                <a:spLocks noChangeArrowheads="1"/>
              </p:cNvSpPr>
              <p:nvPr/>
            </p:nvSpPr>
            <p:spPr bwMode="auto">
              <a:xfrm>
                <a:off x="1241" y="2526"/>
                <a:ext cx="452" cy="201"/>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DB4</a:t>
                </a:r>
              </a:p>
            </p:txBody>
          </p:sp>
          <p:pic>
            <p:nvPicPr>
              <p:cNvPr id="14366" name="Picture 89"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66" y="2707"/>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14341" name="Group 55"/>
          <p:cNvGrpSpPr>
            <a:grpSpLocks/>
          </p:cNvGrpSpPr>
          <p:nvPr/>
        </p:nvGrpSpPr>
        <p:grpSpPr bwMode="auto">
          <a:xfrm>
            <a:off x="6388100" y="1720850"/>
            <a:ext cx="1427163" cy="4670425"/>
            <a:chOff x="4216" y="708"/>
            <a:chExt cx="971" cy="3174"/>
          </a:xfrm>
        </p:grpSpPr>
        <p:sp>
          <p:nvSpPr>
            <p:cNvPr id="827395" name="AutoShape 3"/>
            <p:cNvSpPr>
              <a:spLocks noChangeArrowheads="1"/>
            </p:cNvSpPr>
            <p:nvPr/>
          </p:nvSpPr>
          <p:spPr bwMode="auto">
            <a:xfrm>
              <a:off x="4421" y="1184"/>
              <a:ext cx="381" cy="2441"/>
            </a:xfrm>
            <a:prstGeom prst="roundRect">
              <a:avLst>
                <a:gd name="adj" fmla="val 4167"/>
              </a:avLst>
            </a:prstGeom>
            <a:solidFill>
              <a:srgbClr val="F0F1E1"/>
            </a:solidFill>
            <a:ln w="9525" algn="ctr">
              <a:solidFill>
                <a:srgbClr val="808080"/>
              </a:solidFill>
              <a:round/>
              <a:headEnd/>
              <a:tailEnd/>
            </a:ln>
            <a:effectLst>
              <a:outerShdw dist="35921" dir="2700000" algn="ctr" rotWithShape="0">
                <a:srgbClr val="AFAFAF"/>
              </a:outerShdw>
            </a:effectLst>
          </p:spPr>
          <p:txBody>
            <a:bodyPr anchor="ctr"/>
            <a:lstStyle/>
            <a:p>
              <a:pPr marL="177800" indent="-177800" eaLnBrk="0" hangingPunct="0">
                <a:buSzPct val="85000"/>
                <a:defRPr/>
              </a:pPr>
              <a:endParaRPr lang="en-US" dirty="0">
                <a:latin typeface="Arial Narrow" pitchFamily="34" charset="0"/>
                <a:cs typeface="+mn-cs"/>
              </a:endParaRPr>
            </a:p>
          </p:txBody>
        </p:sp>
        <p:grpSp>
          <p:nvGrpSpPr>
            <p:cNvPr id="14344" name="Group 8"/>
            <p:cNvGrpSpPr>
              <a:grpSpLocks/>
            </p:cNvGrpSpPr>
            <p:nvPr/>
          </p:nvGrpSpPr>
          <p:grpSpPr bwMode="auto">
            <a:xfrm>
              <a:off x="4216" y="708"/>
              <a:ext cx="971" cy="913"/>
              <a:chOff x="2774" y="801"/>
              <a:chExt cx="971" cy="913"/>
            </a:xfrm>
          </p:grpSpPr>
          <p:pic>
            <p:nvPicPr>
              <p:cNvPr id="14357" name="Picture 13" descr="Serve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74" y="801"/>
                <a:ext cx="774" cy="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10" descr="Mail_Back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4" y="1257"/>
                <a:ext cx="431" cy="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45" name="Group 53"/>
            <p:cNvGrpSpPr>
              <a:grpSpLocks/>
            </p:cNvGrpSpPr>
            <p:nvPr/>
          </p:nvGrpSpPr>
          <p:grpSpPr bwMode="auto">
            <a:xfrm>
              <a:off x="4278" y="3196"/>
              <a:ext cx="729" cy="686"/>
              <a:chOff x="1135" y="1904"/>
              <a:chExt cx="729" cy="686"/>
            </a:xfrm>
          </p:grpSpPr>
          <p:pic>
            <p:nvPicPr>
              <p:cNvPr id="14354" name="Picture 25" descr="Databa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5" y="1904"/>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14"/>
              <p:cNvSpPr>
                <a:spLocks noChangeArrowheads="1"/>
              </p:cNvSpPr>
              <p:nvPr/>
            </p:nvSpPr>
            <p:spPr bwMode="auto">
              <a:xfrm>
                <a:off x="1263" y="1986"/>
                <a:ext cx="446" cy="196"/>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DB4</a:t>
                </a:r>
              </a:p>
            </p:txBody>
          </p:sp>
          <p:pic>
            <p:nvPicPr>
              <p:cNvPr id="14356" name="Picture 56"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1489" y="2164"/>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46" name="Group 90"/>
            <p:cNvGrpSpPr>
              <a:grpSpLocks/>
            </p:cNvGrpSpPr>
            <p:nvPr/>
          </p:nvGrpSpPr>
          <p:grpSpPr bwMode="auto">
            <a:xfrm>
              <a:off x="4260" y="1724"/>
              <a:ext cx="729" cy="686"/>
              <a:chOff x="4260" y="1724"/>
              <a:chExt cx="729" cy="686"/>
            </a:xfrm>
          </p:grpSpPr>
          <p:pic>
            <p:nvPicPr>
              <p:cNvPr id="14351" name="Picture 25" descr="Database"/>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4260" y="1724"/>
                <a:ext cx="729"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14"/>
              <p:cNvSpPr>
                <a:spLocks noChangeArrowheads="1"/>
              </p:cNvSpPr>
              <p:nvPr/>
            </p:nvSpPr>
            <p:spPr bwMode="auto">
              <a:xfrm>
                <a:off x="4391" y="1806"/>
                <a:ext cx="450" cy="196"/>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DB2</a:t>
                </a:r>
              </a:p>
            </p:txBody>
          </p:sp>
          <p:pic>
            <p:nvPicPr>
              <p:cNvPr id="14353" name="Picture 97"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4614" y="1984"/>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47" name="Group 91"/>
            <p:cNvGrpSpPr>
              <a:grpSpLocks/>
            </p:cNvGrpSpPr>
            <p:nvPr/>
          </p:nvGrpSpPr>
          <p:grpSpPr bwMode="auto">
            <a:xfrm>
              <a:off x="4224" y="2461"/>
              <a:ext cx="773" cy="686"/>
              <a:chOff x="4224" y="2461"/>
              <a:chExt cx="773" cy="686"/>
            </a:xfrm>
          </p:grpSpPr>
          <p:pic>
            <p:nvPicPr>
              <p:cNvPr id="14348" name="Picture 25" descr="Databa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4224" y="2461"/>
                <a:ext cx="773" cy="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AutoShape 14"/>
              <p:cNvSpPr>
                <a:spLocks noChangeArrowheads="1"/>
              </p:cNvSpPr>
              <p:nvPr/>
            </p:nvSpPr>
            <p:spPr bwMode="auto">
              <a:xfrm flipH="1">
                <a:off x="4379" y="2543"/>
                <a:ext cx="475" cy="196"/>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anchor="ctr">
                <a:spAutoFit/>
              </a:bodyPr>
              <a:lstStyle/>
              <a:p>
                <a:pPr algn="ctr" eaLnBrk="0" hangingPunct="0">
                  <a:defRPr/>
                </a:pPr>
                <a:r>
                  <a:rPr lang="en-US" sz="1200" b="1" dirty="0"/>
                  <a:t>DB3</a:t>
                </a:r>
              </a:p>
            </p:txBody>
          </p:sp>
          <p:pic>
            <p:nvPicPr>
              <p:cNvPr id="14350" name="Picture 97" descr="Documen_Writing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791787">
                <a:off x="4630" y="2728"/>
                <a:ext cx="182"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81946" name="AutoShape 26"/>
          <p:cNvSpPr>
            <a:spLocks noChangeArrowheads="1"/>
          </p:cNvSpPr>
          <p:nvPr/>
        </p:nvSpPr>
        <p:spPr bwMode="auto">
          <a:xfrm>
            <a:off x="1182688" y="917575"/>
            <a:ext cx="6727825" cy="650875"/>
          </a:xfrm>
          <a:prstGeom prst="roundRect">
            <a:avLst>
              <a:gd name="adj" fmla="val 16667"/>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marL="53975" eaLnBrk="0" hangingPunct="0">
              <a:lnSpc>
                <a:spcPct val="90000"/>
              </a:lnSpc>
              <a:spcBef>
                <a:spcPct val="40000"/>
              </a:spcBef>
              <a:defRPr/>
            </a:pPr>
            <a:r>
              <a:rPr lang="en-US" b="1" dirty="0"/>
              <a:t>Continuous replication protects databases across servers in the DAG</a:t>
            </a:r>
          </a:p>
        </p:txBody>
      </p:sp>
      <p:sp>
        <p:nvSpPr>
          <p:cNvPr id="56" name="Footer Placeholder 55"/>
          <p:cNvSpPr>
            <a:spLocks noGrp="1"/>
          </p:cNvSpPr>
          <p:nvPr>
            <p:ph type="ftr" sz="quarter" idx="11"/>
          </p:nvPr>
        </p:nvSpPr>
        <p:spPr>
          <a:xfrm>
            <a:off x="3124200" y="6492875"/>
            <a:ext cx="2895600" cy="365125"/>
          </a:xfrm>
        </p:spPr>
        <p:txBody>
          <a:bodyPr/>
          <a:lstStyle/>
          <a:p>
            <a:r>
              <a:rPr lang="en-US" dirty="0" smtClean="0">
                <a:solidFill>
                  <a:schemeClr val="tx1">
                    <a:lumMod val="75000"/>
                    <a:lumOff val="25000"/>
                  </a:schemeClr>
                </a:solidFill>
              </a:rPr>
              <a:t>www.NetComLearning.com</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2096552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34975" y="25400"/>
            <a:ext cx="8229600" cy="1143000"/>
          </a:xfrm>
        </p:spPr>
        <p:txBody>
          <a:bodyPr/>
          <a:lstStyle/>
          <a:p>
            <a:pPr eaLnBrk="1" hangingPunct="1"/>
            <a:r>
              <a:rPr lang="en-US" dirty="0" smtClean="0"/>
              <a:t>Understanding the Failover Process</a:t>
            </a:r>
          </a:p>
        </p:txBody>
      </p:sp>
      <p:sp>
        <p:nvSpPr>
          <p:cNvPr id="20483" name="AutoShape 3"/>
          <p:cNvSpPr>
            <a:spLocks noChangeArrowheads="1"/>
          </p:cNvSpPr>
          <p:nvPr/>
        </p:nvSpPr>
        <p:spPr bwMode="auto">
          <a:xfrm>
            <a:off x="255588" y="993775"/>
            <a:ext cx="8588375" cy="5322888"/>
          </a:xfrm>
          <a:prstGeom prst="roundRect">
            <a:avLst>
              <a:gd name="adj" fmla="val 4167"/>
            </a:avLst>
          </a:prstGeom>
          <a:solidFill>
            <a:srgbClr val="DEE7F1"/>
          </a:solidFill>
          <a:ln w="9525" algn="ctr">
            <a:solidFill>
              <a:srgbClr val="333333"/>
            </a:solidFill>
            <a:round/>
            <a:headEnd/>
            <a:tailEnd/>
          </a:ln>
        </p:spPr>
        <p:txBody>
          <a:bodyPr/>
          <a:lstStyle/>
          <a:p>
            <a:r>
              <a:rPr lang="en-US" b="1"/>
              <a:t>If a failure occurs, the following steps occur for the failed database:</a:t>
            </a:r>
          </a:p>
        </p:txBody>
      </p:sp>
      <p:sp>
        <p:nvSpPr>
          <p:cNvPr id="20484" name="AutoShape 7"/>
          <p:cNvSpPr>
            <a:spLocks noChangeArrowheads="1"/>
          </p:cNvSpPr>
          <p:nvPr/>
        </p:nvSpPr>
        <p:spPr bwMode="auto">
          <a:xfrm>
            <a:off x="993775" y="1785938"/>
            <a:ext cx="7466013" cy="327025"/>
          </a:xfrm>
          <a:prstGeom prst="roundRect">
            <a:avLst>
              <a:gd name="adj" fmla="val 4167"/>
            </a:avLst>
          </a:prstGeom>
          <a:gradFill rotWithShape="1">
            <a:gsLst>
              <a:gs pos="0">
                <a:srgbClr val="E4CD9A"/>
              </a:gs>
              <a:gs pos="100000">
                <a:srgbClr val="EEEFD7"/>
              </a:gs>
            </a:gsLst>
            <a:lin ang="2700000" scaled="1"/>
          </a:gradFill>
          <a:ln w="9525" algn="ctr">
            <a:solidFill>
              <a:srgbClr val="333333"/>
            </a:solidFill>
            <a:round/>
            <a:headEnd/>
            <a:tailEnd/>
          </a:ln>
        </p:spPr>
        <p:txBody>
          <a:bodyPr anchor="ctr">
            <a:spAutoFit/>
          </a:bodyPr>
          <a:lstStyle/>
          <a:p>
            <a:pPr marL="457200" indent="-342900" eaLnBrk="0" hangingPunct="0">
              <a:lnSpc>
                <a:spcPct val="90000"/>
              </a:lnSpc>
            </a:pPr>
            <a:r>
              <a:rPr lang="en-US" sz="1600" b="1"/>
              <a:t>Active Manager determines the best copy to activate</a:t>
            </a:r>
          </a:p>
        </p:txBody>
      </p:sp>
      <p:pic>
        <p:nvPicPr>
          <p:cNvPr id="20485"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00" y="1657350"/>
            <a:ext cx="5429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AutoShape 7"/>
          <p:cNvSpPr>
            <a:spLocks noChangeArrowheads="1"/>
          </p:cNvSpPr>
          <p:nvPr/>
        </p:nvSpPr>
        <p:spPr bwMode="auto">
          <a:xfrm>
            <a:off x="977900" y="2292350"/>
            <a:ext cx="7491413" cy="1354138"/>
          </a:xfrm>
          <a:prstGeom prst="roundRect">
            <a:avLst>
              <a:gd name="adj" fmla="val 4167"/>
            </a:avLst>
          </a:prstGeom>
          <a:gradFill rotWithShape="1">
            <a:gsLst>
              <a:gs pos="0">
                <a:srgbClr val="E4CD9A"/>
              </a:gs>
              <a:gs pos="100000">
                <a:srgbClr val="EEEFD7"/>
              </a:gs>
            </a:gsLst>
            <a:lin ang="2700000" scaled="1"/>
          </a:gradFill>
          <a:ln w="9525" algn="ctr">
            <a:solidFill>
              <a:srgbClr val="333333"/>
            </a:solidFill>
            <a:round/>
            <a:headEnd/>
            <a:tailEnd/>
          </a:ln>
        </p:spPr>
        <p:txBody>
          <a:bodyPr anchor="ctr">
            <a:spAutoFit/>
          </a:bodyPr>
          <a:lstStyle/>
          <a:p>
            <a:pPr marL="117475" indent="1588"/>
            <a:r>
              <a:rPr lang="en-US" sz="1600" b="1"/>
              <a:t>The replication service on the target server attempts to copy missing log files from the best “source”:</a:t>
            </a:r>
          </a:p>
          <a:p>
            <a:pPr lvl="1" indent="-223838">
              <a:buFontTx/>
              <a:buChar char="•"/>
            </a:pPr>
            <a:r>
              <a:rPr lang="en-US" sz="1600" b="1"/>
              <a:t>If successful, the database mounts with zero data loss</a:t>
            </a:r>
          </a:p>
          <a:p>
            <a:pPr lvl="1" indent="-223838">
              <a:buFontTx/>
              <a:buChar char="•"/>
            </a:pPr>
            <a:r>
              <a:rPr lang="en-US" sz="1600" b="1"/>
              <a:t>If unsuccessful (failover), the database mounts based on the AutoDatabaseMountDial setting</a:t>
            </a:r>
          </a:p>
        </p:txBody>
      </p:sp>
      <p:pic>
        <p:nvPicPr>
          <p:cNvPr id="20487" name="Picture 2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588" y="2590800"/>
            <a:ext cx="547687"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8" name="AutoShape 7"/>
          <p:cNvSpPr>
            <a:spLocks noChangeArrowheads="1"/>
          </p:cNvSpPr>
          <p:nvPr/>
        </p:nvSpPr>
        <p:spPr bwMode="auto">
          <a:xfrm>
            <a:off x="974725" y="3857625"/>
            <a:ext cx="7472363" cy="554038"/>
          </a:xfrm>
          <a:prstGeom prst="roundRect">
            <a:avLst>
              <a:gd name="adj" fmla="val 4167"/>
            </a:avLst>
          </a:prstGeom>
          <a:gradFill rotWithShape="1">
            <a:gsLst>
              <a:gs pos="0">
                <a:srgbClr val="E4CD9A"/>
              </a:gs>
              <a:gs pos="100000">
                <a:srgbClr val="EEEFD7"/>
              </a:gs>
            </a:gsLst>
            <a:lin ang="2700000" scaled="1"/>
          </a:gradFill>
          <a:ln w="9525" algn="ctr">
            <a:solidFill>
              <a:srgbClr val="333333"/>
            </a:solidFill>
            <a:round/>
            <a:headEnd/>
            <a:tailEnd/>
          </a:ln>
        </p:spPr>
        <p:txBody>
          <a:bodyPr anchor="ctr">
            <a:spAutoFit/>
          </a:bodyPr>
          <a:lstStyle/>
          <a:p>
            <a:pPr marL="117475" indent="-3175" eaLnBrk="0" hangingPunct="0">
              <a:lnSpc>
                <a:spcPct val="90000"/>
              </a:lnSpc>
            </a:pPr>
            <a:r>
              <a:rPr lang="en-US" sz="1600" b="1"/>
              <a:t>The mounted database generates new log files (using the same log generation sequence)</a:t>
            </a:r>
          </a:p>
        </p:txBody>
      </p:sp>
      <p:pic>
        <p:nvPicPr>
          <p:cNvPr id="20489"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1350" y="3846513"/>
            <a:ext cx="5429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0" name="AutoShape 7"/>
          <p:cNvSpPr>
            <a:spLocks noChangeArrowheads="1"/>
          </p:cNvSpPr>
          <p:nvPr/>
        </p:nvSpPr>
        <p:spPr bwMode="auto">
          <a:xfrm>
            <a:off x="963613" y="4648200"/>
            <a:ext cx="7472362" cy="554038"/>
          </a:xfrm>
          <a:prstGeom prst="roundRect">
            <a:avLst>
              <a:gd name="adj" fmla="val 4167"/>
            </a:avLst>
          </a:prstGeom>
          <a:gradFill rotWithShape="1">
            <a:gsLst>
              <a:gs pos="0">
                <a:srgbClr val="E4CD9A"/>
              </a:gs>
              <a:gs pos="100000">
                <a:srgbClr val="EEEFD7"/>
              </a:gs>
            </a:gsLst>
            <a:lin ang="2700000" scaled="1"/>
          </a:gradFill>
          <a:ln w="9525" algn="ctr">
            <a:solidFill>
              <a:srgbClr val="333333"/>
            </a:solidFill>
            <a:round/>
            <a:headEnd/>
            <a:tailEnd/>
          </a:ln>
        </p:spPr>
        <p:txBody>
          <a:bodyPr anchor="ctr">
            <a:spAutoFit/>
          </a:bodyPr>
          <a:lstStyle/>
          <a:p>
            <a:pPr marL="117475" indent="-3175" eaLnBrk="0" hangingPunct="0">
              <a:lnSpc>
                <a:spcPct val="90000"/>
              </a:lnSpc>
            </a:pPr>
            <a:r>
              <a:rPr lang="en-US" sz="1600" b="1"/>
              <a:t>Transport dumpster requests are initiated for the mounted database to recover lost messages</a:t>
            </a:r>
          </a:p>
        </p:txBody>
      </p:sp>
      <p:pic>
        <p:nvPicPr>
          <p:cNvPr id="20491" name="Picture 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8013" y="4627563"/>
            <a:ext cx="555625"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2" name="AutoShape 7"/>
          <p:cNvSpPr>
            <a:spLocks noChangeArrowheads="1"/>
          </p:cNvSpPr>
          <p:nvPr/>
        </p:nvSpPr>
        <p:spPr bwMode="auto">
          <a:xfrm>
            <a:off x="949325" y="5432425"/>
            <a:ext cx="7472363" cy="554038"/>
          </a:xfrm>
          <a:prstGeom prst="roundRect">
            <a:avLst>
              <a:gd name="adj" fmla="val 4167"/>
            </a:avLst>
          </a:prstGeom>
          <a:gradFill rotWithShape="1">
            <a:gsLst>
              <a:gs pos="0">
                <a:srgbClr val="E4CD9A"/>
              </a:gs>
              <a:gs pos="100000">
                <a:srgbClr val="EEEFD7"/>
              </a:gs>
            </a:gsLst>
            <a:lin ang="2700000" scaled="1"/>
          </a:gradFill>
          <a:ln w="9525" algn="ctr">
            <a:solidFill>
              <a:srgbClr val="333333"/>
            </a:solidFill>
            <a:round/>
            <a:headEnd/>
            <a:tailEnd/>
          </a:ln>
        </p:spPr>
        <p:txBody>
          <a:bodyPr anchor="ctr">
            <a:spAutoFit/>
          </a:bodyPr>
          <a:lstStyle/>
          <a:p>
            <a:pPr marL="117475" indent="-3175" eaLnBrk="0" hangingPunct="0">
              <a:lnSpc>
                <a:spcPct val="90000"/>
              </a:lnSpc>
            </a:pPr>
            <a:r>
              <a:rPr lang="en-US" sz="1600" b="1"/>
              <a:t>When original server or database recovers, it determines if any logs are missing or corrupt, and fixes them if possible</a:t>
            </a:r>
          </a:p>
        </p:txBody>
      </p:sp>
      <p:pic>
        <p:nvPicPr>
          <p:cNvPr id="20493" name="Picture 2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0875" y="5403850"/>
            <a:ext cx="52705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13"/>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119859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74663" y="304800"/>
            <a:ext cx="7773988" cy="741363"/>
          </a:xfrm>
        </p:spPr>
        <p:txBody>
          <a:bodyPr>
            <a:normAutofit fontScale="90000"/>
          </a:bodyPr>
          <a:lstStyle/>
          <a:p>
            <a:pPr eaLnBrk="1" hangingPunct="1"/>
            <a:r>
              <a:rPr lang="en-US" dirty="0" smtClean="0"/>
              <a:t>How Personal Archives Work in Exchange Server 2010 </a:t>
            </a:r>
          </a:p>
        </p:txBody>
      </p:sp>
      <p:sp>
        <p:nvSpPr>
          <p:cNvPr id="49155" name="Rounded Rectangle 844803"/>
          <p:cNvSpPr>
            <a:spLocks noChangeArrowheads="1"/>
          </p:cNvSpPr>
          <p:nvPr/>
        </p:nvSpPr>
        <p:spPr bwMode="auto">
          <a:xfrm>
            <a:off x="261144" y="2565401"/>
            <a:ext cx="8574087" cy="3197225"/>
          </a:xfrm>
          <a:prstGeom prst="roundRect">
            <a:avLst>
              <a:gd name="adj" fmla="val 4167"/>
            </a:avLst>
          </a:prstGeom>
          <a:solidFill>
            <a:srgbClr val="DEE7F1"/>
          </a:solidFill>
          <a:ln w="9525" algn="ctr">
            <a:solidFill>
              <a:srgbClr val="333333"/>
            </a:solidFill>
            <a:round/>
            <a:headEnd/>
            <a:tailEnd/>
          </a:ln>
        </p:spPr>
        <p:txBody>
          <a:bodyPr/>
          <a:lstStyle/>
          <a:p>
            <a:pPr eaLnBrk="0" hangingPunct="0">
              <a:lnSpc>
                <a:spcPct val="90000"/>
              </a:lnSpc>
              <a:spcBef>
                <a:spcPct val="40000"/>
              </a:spcBef>
            </a:pPr>
            <a:r>
              <a:rPr lang="en-US"/>
              <a:t>The Personal Archive:</a:t>
            </a:r>
            <a:endParaRPr lang="en-US">
              <a:solidFill>
                <a:srgbClr val="000000"/>
              </a:solidFill>
            </a:endParaRPr>
          </a:p>
          <a:p>
            <a:pPr eaLnBrk="0" hangingPunct="0"/>
            <a:endParaRPr lang="en-US" sz="2200" b="0"/>
          </a:p>
        </p:txBody>
      </p:sp>
      <p:sp>
        <p:nvSpPr>
          <p:cNvPr id="49156" name="Rounded Rectangle 844806"/>
          <p:cNvSpPr>
            <a:spLocks noChangeArrowheads="1"/>
          </p:cNvSpPr>
          <p:nvPr/>
        </p:nvSpPr>
        <p:spPr bwMode="auto">
          <a:xfrm>
            <a:off x="474663" y="2921794"/>
            <a:ext cx="8172450" cy="2484437"/>
          </a:xfrm>
          <a:prstGeom prst="roundRect">
            <a:avLst>
              <a:gd name="adj" fmla="val 4167"/>
            </a:avLst>
          </a:prstGeom>
          <a:solidFill>
            <a:srgbClr val="F2E7CE"/>
          </a:solidFill>
          <a:ln w="9525" algn="ctr">
            <a:solidFill>
              <a:srgbClr val="333333"/>
            </a:solidFill>
            <a:round/>
            <a:headEnd/>
            <a:tailEnd/>
          </a:ln>
        </p:spPr>
        <p:txBody>
          <a:bodyPr wrap="none" anchor="ctr"/>
          <a:lstStyle/>
          <a:p>
            <a:pPr marL="227013" indent="-227013" eaLnBrk="0" hangingPunct="0">
              <a:lnSpc>
                <a:spcPct val="90000"/>
              </a:lnSpc>
              <a:spcBef>
                <a:spcPct val="40000"/>
              </a:spcBef>
              <a:buClr>
                <a:schemeClr val="hlink"/>
              </a:buClr>
              <a:buFontTx/>
              <a:buChar char="•"/>
            </a:pPr>
            <a:r>
              <a:rPr lang="en-US"/>
              <a:t>Must be in the same mailbox database as the </a:t>
            </a:r>
            <a:br>
              <a:rPr lang="en-US"/>
            </a:br>
            <a:r>
              <a:rPr lang="en-US"/>
              <a:t>primary mailbox</a:t>
            </a:r>
          </a:p>
          <a:p>
            <a:pPr marL="227013" indent="-227013" eaLnBrk="0" hangingPunct="0">
              <a:lnSpc>
                <a:spcPct val="90000"/>
              </a:lnSpc>
              <a:spcBef>
                <a:spcPct val="40000"/>
              </a:spcBef>
              <a:buClr>
                <a:schemeClr val="hlink"/>
              </a:buClr>
              <a:buFontTx/>
              <a:buChar char="•"/>
            </a:pPr>
            <a:r>
              <a:rPr lang="en-US"/>
              <a:t>Appears as a folder in Outlook 2010 or Outlook Web App</a:t>
            </a:r>
          </a:p>
          <a:p>
            <a:pPr marL="227013" indent="-227013" eaLnBrk="0" hangingPunct="0">
              <a:lnSpc>
                <a:spcPct val="90000"/>
              </a:lnSpc>
              <a:spcBef>
                <a:spcPct val="40000"/>
              </a:spcBef>
              <a:buClr>
                <a:schemeClr val="hlink"/>
              </a:buClr>
              <a:buFontTx/>
              <a:buChar char="•"/>
            </a:pPr>
            <a:r>
              <a:rPr lang="en-US"/>
              <a:t>Is indexed and searchable</a:t>
            </a:r>
          </a:p>
          <a:p>
            <a:pPr marL="227013" indent="-227013" eaLnBrk="0" hangingPunct="0">
              <a:lnSpc>
                <a:spcPct val="90000"/>
              </a:lnSpc>
              <a:spcBef>
                <a:spcPct val="40000"/>
              </a:spcBef>
              <a:buClr>
                <a:schemeClr val="hlink"/>
              </a:buClr>
              <a:buFontTx/>
              <a:buChar char="•"/>
            </a:pPr>
            <a:r>
              <a:rPr lang="en-US"/>
              <a:t>Is not cached in Outlook</a:t>
            </a:r>
          </a:p>
          <a:p>
            <a:pPr marL="227013" indent="-227013" eaLnBrk="0" hangingPunct="0">
              <a:lnSpc>
                <a:spcPct val="90000"/>
              </a:lnSpc>
              <a:spcBef>
                <a:spcPct val="40000"/>
              </a:spcBef>
              <a:buClr>
                <a:schemeClr val="hlink"/>
              </a:buClr>
              <a:buFontTx/>
              <a:buChar char="•"/>
            </a:pPr>
            <a:r>
              <a:rPr lang="en-US"/>
              <a:t>Can be managed using messaging records management</a:t>
            </a:r>
            <a:br>
              <a:rPr lang="en-US"/>
            </a:br>
            <a:r>
              <a:rPr lang="en-US"/>
              <a:t>policies</a:t>
            </a:r>
          </a:p>
        </p:txBody>
      </p:sp>
      <p:sp>
        <p:nvSpPr>
          <p:cNvPr id="2" name="AutoShape 3"/>
          <p:cNvSpPr>
            <a:spLocks noChangeArrowheads="1"/>
          </p:cNvSpPr>
          <p:nvPr/>
        </p:nvSpPr>
        <p:spPr bwMode="auto">
          <a:xfrm>
            <a:off x="373063" y="1485900"/>
            <a:ext cx="8274050" cy="892175"/>
          </a:xfrm>
          <a:prstGeom prst="roundRect">
            <a:avLst>
              <a:gd name="adj" fmla="val 7389"/>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eaLnBrk="0" hangingPunct="0">
              <a:lnSpc>
                <a:spcPct val="90000"/>
              </a:lnSpc>
              <a:spcBef>
                <a:spcPct val="40000"/>
              </a:spcBef>
              <a:defRPr/>
            </a:pPr>
            <a:r>
              <a:rPr lang="en-US" dirty="0"/>
              <a:t>Exchange Server 2010 Personal Archives require a secondary or archive mailbox for the user</a:t>
            </a:r>
          </a:p>
        </p:txBody>
      </p:sp>
      <p:sp>
        <p:nvSpPr>
          <p:cNvPr id="3" name="AutoShape 3"/>
          <p:cNvSpPr>
            <a:spLocks noChangeArrowheads="1"/>
          </p:cNvSpPr>
          <p:nvPr/>
        </p:nvSpPr>
        <p:spPr bwMode="auto">
          <a:xfrm>
            <a:off x="474663" y="5862638"/>
            <a:ext cx="8274050" cy="892175"/>
          </a:xfrm>
          <a:prstGeom prst="roundRect">
            <a:avLst>
              <a:gd name="adj" fmla="val 7389"/>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eaLnBrk="0" hangingPunct="0">
              <a:lnSpc>
                <a:spcPct val="90000"/>
              </a:lnSpc>
              <a:spcBef>
                <a:spcPct val="40000"/>
              </a:spcBef>
              <a:defRPr/>
            </a:pPr>
            <a:r>
              <a:rPr lang="en-US" dirty="0"/>
              <a:t>Personal Archives can help organizations meet legal and corporate requirements by ensuring that all messages are stored in an Exchange server mailbox</a:t>
            </a:r>
          </a:p>
        </p:txBody>
      </p:sp>
      <p:sp>
        <p:nvSpPr>
          <p:cNvPr id="7" name="Footer Placeholder 6"/>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317771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fontScale="90000"/>
          </a:bodyPr>
          <a:lstStyle/>
          <a:p>
            <a:pPr eaLnBrk="1" hangingPunct="1"/>
            <a:r>
              <a:rPr lang="en-US" dirty="0" smtClean="0"/>
              <a:t>Disaster Mitigation Options in Exchange Server 2010</a:t>
            </a:r>
          </a:p>
        </p:txBody>
      </p:sp>
      <p:graphicFrame>
        <p:nvGraphicFramePr>
          <p:cNvPr id="8216" name="Group 24"/>
          <p:cNvGraphicFramePr>
            <a:graphicFrameLocks noGrp="1"/>
          </p:cNvGraphicFramePr>
          <p:nvPr>
            <p:extLst>
              <p:ext uri="{D42A27DB-BD31-4B8C-83A1-F6EECF244321}">
                <p14:modId xmlns:p14="http://schemas.microsoft.com/office/powerpoint/2010/main" xmlns="" val="520072366"/>
              </p:ext>
            </p:extLst>
          </p:nvPr>
        </p:nvGraphicFramePr>
        <p:xfrm>
          <a:off x="242888" y="1905000"/>
          <a:ext cx="8628062" cy="4552061"/>
        </p:xfrm>
        <a:graphic>
          <a:graphicData uri="http://schemas.openxmlformats.org/drawingml/2006/table">
            <a:tbl>
              <a:tblPr/>
              <a:tblGrid>
                <a:gridCol w="2676525"/>
                <a:gridCol w="5951537"/>
              </a:tblGrid>
              <a:tr h="1371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Risk</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Mitigation Option</a:t>
                      </a:r>
                      <a:r>
                        <a:rPr kumimoji="0" lang="en-US" sz="18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625475">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Loss of a message</a:t>
                      </a:r>
                      <a:r>
                        <a:rPr kumimoji="0" lang="en-US" sz="18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Configure recoverable items folder and deleted item retention settings</a:t>
                      </a:r>
                    </a:p>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Recover messages from backup by using the recovery database</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1071563">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Loss of a mailbox</a:t>
                      </a:r>
                      <a:r>
                        <a:rPr kumimoji="0" lang="en-US" sz="18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Configure and use mailbox retention settings</a:t>
                      </a:r>
                    </a:p>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Configure hold policy, and recover it</a:t>
                      </a:r>
                    </a:p>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Back up the Exchange Server data, and recover database to a recover database</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949325">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Loss of a database or server</a:t>
                      </a:r>
                      <a:r>
                        <a:rPr kumimoji="0" lang="en-US" sz="18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Create a DAG on another server</a:t>
                      </a:r>
                    </a:p>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Recover the server from backup</a:t>
                      </a:r>
                    </a:p>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rPr>
                        <a:t>Install Exchange with /m</a:t>
                      </a:r>
                      <a:r>
                        <a:rPr kumimoji="0" lang="de-DE" sz="1800" b="0" i="0" u="none" strike="noStrike" cap="none" normalizeH="0" baseline="0" smtClean="0">
                          <a:ln>
                            <a:noFill/>
                          </a:ln>
                          <a:solidFill>
                            <a:schemeClr val="tx1"/>
                          </a:solidFill>
                          <a:effectLst/>
                          <a:latin typeface="Verdana" pitchFamily="34" charset="0"/>
                          <a:cs typeface="Arial" charset="0"/>
                        </a:rPr>
                        <a:t>:RecoverServer option</a:t>
                      </a:r>
                      <a:endParaRPr kumimoji="0" lang="en-US" sz="1800" b="0" i="0" u="none" strike="noStrike" cap="none" normalizeH="0" baseline="0" smtClean="0">
                        <a:ln>
                          <a:noFill/>
                        </a:ln>
                        <a:solidFill>
                          <a:schemeClr val="tx1"/>
                        </a:solidFill>
                        <a:effectLst/>
                        <a:latin typeface="Verdana" pitchFamily="34" charset="0"/>
                        <a:ea typeface="Arial Unicode MS" pitchFamily="34" charset="-128"/>
                        <a:cs typeface="Arial Unicode MS" pitchFamily="34" charset="-128"/>
                      </a:endParaRP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90000"/>
                        </a:lnSpc>
                        <a:spcBef>
                          <a:spcPct val="7000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Logical corruption in the database</a:t>
                      </a:r>
                      <a:r>
                        <a:rPr kumimoji="0" lang="en-US" sz="18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dirty="0" smtClean="0">
                          <a:ln>
                            <a:noFill/>
                          </a:ln>
                          <a:solidFill>
                            <a:schemeClr val="tx1"/>
                          </a:solidFill>
                          <a:effectLst/>
                          <a:latin typeface="Verdana" pitchFamily="34" charset="0"/>
                          <a:cs typeface="Arial" charset="0"/>
                        </a:rPr>
                        <a:t>Create a lagged database copy in a DAG environment</a:t>
                      </a:r>
                    </a:p>
                    <a:p>
                      <a:pPr marL="174625" marR="0" lvl="0" indent="-174625" algn="l" defTabSz="914400" rtl="0" eaLnBrk="1" fontAlgn="base" latinLnBrk="0" hangingPunct="1">
                        <a:lnSpc>
                          <a:spcPct val="80000"/>
                        </a:lnSpc>
                        <a:spcBef>
                          <a:spcPct val="30000"/>
                        </a:spcBef>
                        <a:spcAft>
                          <a:spcPct val="0"/>
                        </a:spcAft>
                        <a:buClr>
                          <a:srgbClr val="006699"/>
                        </a:buClr>
                        <a:buSzPct val="90000"/>
                        <a:buFontTx/>
                        <a:buChar char="•"/>
                        <a:tabLst/>
                      </a:pPr>
                      <a:r>
                        <a:rPr kumimoji="0" lang="en-US" sz="1800" b="0" i="0" u="none" strike="noStrike" cap="none" normalizeH="0" baseline="0" dirty="0" smtClean="0">
                          <a:ln>
                            <a:noFill/>
                          </a:ln>
                          <a:solidFill>
                            <a:schemeClr val="tx1"/>
                          </a:solidFill>
                          <a:effectLst/>
                          <a:latin typeface="Verdana" pitchFamily="34" charset="0"/>
                          <a:ea typeface="Arial Unicode MS" pitchFamily="34" charset="-128"/>
                          <a:cs typeface="Arial Unicode MS" pitchFamily="34" charset="-128"/>
                        </a:rPr>
                        <a:t>Backup the Exchange Server data, and recover database</a:t>
                      </a:r>
                    </a:p>
                  </a:txBody>
                  <a:tcP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noFill/>
                  </a:tcPr>
                </a:tc>
              </a:tr>
            </a:tbl>
          </a:graphicData>
        </a:graphic>
      </p:graphicFrame>
      <p:pic>
        <p:nvPicPr>
          <p:cNvPr id="4"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152401" y="228600"/>
            <a:ext cx="1066800" cy="506789"/>
          </a:xfrm>
          <a:prstGeom prst="rect">
            <a:avLst/>
          </a:prstGeom>
          <a:noFill/>
        </p:spPr>
      </p:pic>
      <p:sp>
        <p:nvSpPr>
          <p:cNvPr id="5" name="Footer Placeholder 4"/>
          <p:cNvSpPr>
            <a:spLocks noGrp="1"/>
          </p:cNvSpPr>
          <p:nvPr>
            <p:ph type="ftr" sz="quarter" idx="11"/>
          </p:nvPr>
        </p:nvSpPr>
        <p:spPr/>
        <p:txBody>
          <a:bodyPr/>
          <a:lstStyle/>
          <a:p>
            <a:r>
              <a:rPr lang="en-US" smtClean="0"/>
              <a:t>www.NetComLearning.com</a:t>
            </a:r>
            <a:endParaRPr lang="en-US"/>
          </a:p>
        </p:txBody>
      </p:sp>
    </p:spTree>
    <p:extLst>
      <p:ext uri="{BB962C8B-B14F-4D97-AF65-F5344CB8AC3E}">
        <p14:creationId xmlns:p14="http://schemas.microsoft.com/office/powerpoint/2010/main" xmlns="" val="2621058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mtClean="0"/>
              <a:t>Disaster Recovery Options for Mailbox Servers </a:t>
            </a:r>
          </a:p>
        </p:txBody>
      </p:sp>
      <p:sp>
        <p:nvSpPr>
          <p:cNvPr id="11267" name="AutoShape 3"/>
          <p:cNvSpPr>
            <a:spLocks noChangeArrowheads="1"/>
          </p:cNvSpPr>
          <p:nvPr/>
        </p:nvSpPr>
        <p:spPr bwMode="auto">
          <a:xfrm>
            <a:off x="438150" y="992188"/>
            <a:ext cx="8120063" cy="4087812"/>
          </a:xfrm>
          <a:prstGeom prst="roundRect">
            <a:avLst>
              <a:gd name="adj" fmla="val 4167"/>
            </a:avLst>
          </a:prstGeom>
          <a:solidFill>
            <a:srgbClr val="DEE7F1"/>
          </a:solidFill>
          <a:ln w="9525" algn="ctr">
            <a:solidFill>
              <a:srgbClr val="333333"/>
            </a:solidFill>
            <a:round/>
            <a:headEnd/>
            <a:tailEnd/>
          </a:ln>
        </p:spPr>
        <p:txBody>
          <a:bodyPr/>
          <a:lstStyle/>
          <a:p>
            <a:pPr eaLnBrk="0" hangingPunct="0"/>
            <a:r>
              <a:rPr lang="en-US">
                <a:solidFill>
                  <a:srgbClr val="000000"/>
                </a:solidFill>
              </a:rPr>
              <a:t>Exchange Server 2010 provides the following disaster recovery features for Mailbox servers:</a:t>
            </a:r>
          </a:p>
        </p:txBody>
      </p:sp>
      <p:sp>
        <p:nvSpPr>
          <p:cNvPr id="11268" name="Rounded Rectangle 844806"/>
          <p:cNvSpPr>
            <a:spLocks noChangeArrowheads="1"/>
          </p:cNvSpPr>
          <p:nvPr/>
        </p:nvSpPr>
        <p:spPr bwMode="auto">
          <a:xfrm>
            <a:off x="717550" y="1873250"/>
            <a:ext cx="7632700" cy="355600"/>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Clr>
                <a:schemeClr val="hlink"/>
              </a:buClr>
              <a:buFontTx/>
              <a:buChar char="•"/>
            </a:pPr>
            <a:r>
              <a:rPr lang="en-US"/>
              <a:t>Disaster recovery with DAGs </a:t>
            </a:r>
          </a:p>
        </p:txBody>
      </p:sp>
      <p:sp>
        <p:nvSpPr>
          <p:cNvPr id="11269" name="Rounded Rectangle 844806"/>
          <p:cNvSpPr>
            <a:spLocks noChangeArrowheads="1"/>
          </p:cNvSpPr>
          <p:nvPr/>
        </p:nvSpPr>
        <p:spPr bwMode="auto">
          <a:xfrm>
            <a:off x="714375" y="2892425"/>
            <a:ext cx="7639050" cy="609600"/>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Clr>
                <a:schemeClr val="hlink"/>
              </a:buClr>
              <a:buFontTx/>
              <a:buChar char="•"/>
            </a:pPr>
            <a:r>
              <a:rPr lang="en-US"/>
              <a:t>Point-in-time database snapshot with lagged copy of DAG</a:t>
            </a:r>
          </a:p>
        </p:txBody>
      </p:sp>
      <p:sp>
        <p:nvSpPr>
          <p:cNvPr id="11270" name="Rounded Rectangle 844806"/>
          <p:cNvSpPr>
            <a:spLocks noChangeArrowheads="1"/>
          </p:cNvSpPr>
          <p:nvPr/>
        </p:nvSpPr>
        <p:spPr bwMode="auto">
          <a:xfrm>
            <a:off x="722313" y="2381250"/>
            <a:ext cx="7632700" cy="355600"/>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Clr>
                <a:schemeClr val="hlink"/>
              </a:buClr>
              <a:buFontTx/>
              <a:buChar char="•"/>
            </a:pPr>
            <a:r>
              <a:rPr lang="en-US"/>
              <a:t>Mailbox servers in a DAG can host other server roles</a:t>
            </a:r>
          </a:p>
        </p:txBody>
      </p:sp>
      <p:sp>
        <p:nvSpPr>
          <p:cNvPr id="11271" name="Rounded Rectangle 844806"/>
          <p:cNvSpPr>
            <a:spLocks noChangeArrowheads="1"/>
          </p:cNvSpPr>
          <p:nvPr/>
        </p:nvSpPr>
        <p:spPr bwMode="auto">
          <a:xfrm>
            <a:off x="715963" y="3654425"/>
            <a:ext cx="7639050" cy="609600"/>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Clr>
                <a:schemeClr val="hlink"/>
              </a:buClr>
              <a:buFontTx/>
              <a:buChar char="•"/>
            </a:pPr>
            <a:r>
              <a:rPr lang="en-US"/>
              <a:t>Recovery database to recover mailboxes, folders, or items </a:t>
            </a:r>
          </a:p>
        </p:txBody>
      </p:sp>
      <p:sp>
        <p:nvSpPr>
          <p:cNvPr id="11272" name="Rounded Rectangle 844806"/>
          <p:cNvSpPr>
            <a:spLocks noChangeArrowheads="1"/>
          </p:cNvSpPr>
          <p:nvPr/>
        </p:nvSpPr>
        <p:spPr bwMode="auto">
          <a:xfrm>
            <a:off x="714375" y="4435475"/>
            <a:ext cx="7632700" cy="355600"/>
          </a:xfrm>
          <a:prstGeom prst="roundRect">
            <a:avLst>
              <a:gd name="adj" fmla="val 4167"/>
            </a:avLst>
          </a:prstGeom>
          <a:solidFill>
            <a:srgbClr val="EAE1C8"/>
          </a:solidFill>
          <a:ln w="9525" algn="ctr">
            <a:solidFill>
              <a:srgbClr val="333333"/>
            </a:solidFill>
            <a:round/>
            <a:headEnd/>
            <a:tailEnd/>
          </a:ln>
        </p:spPr>
        <p:txBody>
          <a:bodyPr anchor="ctr">
            <a:spAutoFit/>
          </a:bodyPr>
          <a:lstStyle/>
          <a:p>
            <a:pPr marL="228600" indent="-228600" eaLnBrk="0" hangingPunct="0">
              <a:lnSpc>
                <a:spcPct val="90000"/>
              </a:lnSpc>
              <a:spcBef>
                <a:spcPct val="40000"/>
              </a:spcBef>
              <a:buClr>
                <a:schemeClr val="hlink"/>
              </a:buClr>
              <a:buFontTx/>
              <a:buChar char="•"/>
            </a:pPr>
            <a:r>
              <a:rPr lang="en-US"/>
              <a:t>Lower cost of DAG backup compared to existing backup</a:t>
            </a:r>
          </a:p>
        </p:txBody>
      </p:sp>
      <p:pic>
        <p:nvPicPr>
          <p:cNvPr id="9" name="Picture 2" descr="C:\Users\rinchen\Documents\Tools\logos\microsoft partner LOGO black_small.jpg"/>
          <p:cNvPicPr>
            <a:picLocks noChangeAspect="1" noChangeArrowheads="1"/>
          </p:cNvPicPr>
          <p:nvPr/>
        </p:nvPicPr>
        <p:blipFill>
          <a:blip r:embed="rId3" cstate="print"/>
          <a:srcRect/>
          <a:stretch>
            <a:fillRect/>
          </a:stretch>
        </p:blipFill>
        <p:spPr bwMode="auto">
          <a:xfrm>
            <a:off x="152400" y="6019800"/>
            <a:ext cx="1066800" cy="506789"/>
          </a:xfrm>
          <a:prstGeom prst="rect">
            <a:avLst/>
          </a:prstGeom>
          <a:noFill/>
        </p:spPr>
      </p:pic>
      <p:sp>
        <p:nvSpPr>
          <p:cNvPr id="10" name="Footer Placeholder 9"/>
          <p:cNvSpPr>
            <a:spLocks noGrp="1"/>
          </p:cNvSpPr>
          <p:nvPr>
            <p:ph type="ftr" sz="quarter" idx="11"/>
          </p:nvPr>
        </p:nvSpPr>
        <p:spPr/>
        <p:txBody>
          <a:bodyPr/>
          <a:lstStyle/>
          <a:p>
            <a:r>
              <a:rPr lang="en-US" dirty="0" smtClean="0">
                <a:solidFill>
                  <a:schemeClr val="tx1">
                    <a:lumMod val="75000"/>
                    <a:lumOff val="25000"/>
                  </a:schemeClr>
                </a:solidFill>
              </a:rPr>
              <a:t>www.NetComLearning.com</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484289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5045</Words>
  <Application>Microsoft Office PowerPoint</Application>
  <PresentationFormat>On-screen Show (4:3)</PresentationFormat>
  <Paragraphs>540</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Overview of Server Roles in Exchange Server 2010</vt:lpstr>
      <vt:lpstr>Enterprise Level Fault Tolerance</vt:lpstr>
      <vt:lpstr>What Is a Database Availability Group?</vt:lpstr>
      <vt:lpstr>What Is Active Manager?</vt:lpstr>
      <vt:lpstr>How Are Databases Protected in a DAG?</vt:lpstr>
      <vt:lpstr>Understanding the Failover Process</vt:lpstr>
      <vt:lpstr>How Personal Archives Work in Exchange Server 2010 </vt:lpstr>
      <vt:lpstr>Disaster Mitigation Options in Exchange Server 2010</vt:lpstr>
      <vt:lpstr>Disaster Recovery Options for Mailbox Servers </vt:lpstr>
      <vt:lpstr>What Is Database Mobility?</vt:lpstr>
      <vt:lpstr>High Availability Solution for Mailbox Servers</vt:lpstr>
      <vt:lpstr>What Is the Transport Dumpster?</vt:lpstr>
      <vt:lpstr>How Shadow Redundancy Provides High Availability for Hub Transport Servers</vt:lpstr>
      <vt:lpstr>Exchange 2010 integration with the Cloud</vt:lpstr>
      <vt:lpstr>Options for Integrating Exchange Server 2010 and Exchange Online Services </vt:lpstr>
      <vt:lpstr>Powershell 2.0 and Exchange Management Shell</vt:lpstr>
      <vt:lpstr>What Are the Exchange Management Shell and Windows PowerShell?</vt:lpstr>
      <vt:lpstr>The Benefits of Remote Windows PowerShell </vt:lpstr>
      <vt:lpstr>Exchange 2010 provides ongoing protection through:</vt:lpstr>
      <vt:lpstr>What Is the Edge Transport Server Role?</vt:lpstr>
      <vt:lpstr>Forefront Protection 2010 for Exchange </vt:lpstr>
      <vt:lpstr>Forefront Protection 2010 Deployment Options</vt:lpstr>
      <vt:lpstr>Slide 23</vt:lpstr>
      <vt:lpstr>Overview of Spam-Filtering Features</vt:lpstr>
      <vt:lpstr>How Exchange Server 2010 Applies Spam Filters</vt:lpstr>
      <vt:lpstr>What Is Domain Security?</vt:lpstr>
      <vt:lpstr>When to Use SharePoint Instead of Public Folders</vt:lpstr>
      <vt:lpstr>Client Access Changes</vt:lpstr>
      <vt:lpstr>How Client Access Works</vt:lpstr>
      <vt:lpstr>Services Provided by a Client Access Server for Outlook Clients</vt:lpstr>
      <vt:lpstr>Introducing the Exchange Control Panel</vt:lpstr>
      <vt:lpstr>What Is File and Data Access for Outlook Web App?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rinchen</cp:lastModifiedBy>
  <cp:revision>30</cp:revision>
  <dcterms:created xsi:type="dcterms:W3CDTF">2012-01-17T20:27:36Z</dcterms:created>
  <dcterms:modified xsi:type="dcterms:W3CDTF">2012-01-19T15:47:37Z</dcterms:modified>
</cp:coreProperties>
</file>