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Default Extension="emf" ContentType="image/x-emf"/>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Default Extension="wdp" ContentType="image/vnd.ms-photo"/>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Default Extension="tiff" ContentType="image/tiff"/>
  <Default Extension="gif" ContentType="image/gif"/>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44"/>
  </p:notesMasterIdLst>
  <p:sldIdLst>
    <p:sldId id="295" r:id="rId2"/>
    <p:sldId id="287"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94" r:id="rId18"/>
    <p:sldId id="271" r:id="rId19"/>
    <p:sldId id="272" r:id="rId20"/>
    <p:sldId id="273" r:id="rId21"/>
    <p:sldId id="274" r:id="rId22"/>
    <p:sldId id="275" r:id="rId23"/>
    <p:sldId id="276" r:id="rId24"/>
    <p:sldId id="277" r:id="rId25"/>
    <p:sldId id="278" r:id="rId26"/>
    <p:sldId id="279" r:id="rId27"/>
    <p:sldId id="280" r:id="rId28"/>
    <p:sldId id="290" r:id="rId29"/>
    <p:sldId id="281" r:id="rId30"/>
    <p:sldId id="282" r:id="rId31"/>
    <p:sldId id="283" r:id="rId32"/>
    <p:sldId id="288" r:id="rId33"/>
    <p:sldId id="289" r:id="rId34"/>
    <p:sldId id="291" r:id="rId35"/>
    <p:sldId id="284" r:id="rId36"/>
    <p:sldId id="285" r:id="rId37"/>
    <p:sldId id="292" r:id="rId38"/>
    <p:sldId id="296" r:id="rId39"/>
    <p:sldId id="297" r:id="rId40"/>
    <p:sldId id="298" r:id="rId41"/>
    <p:sldId id="299" r:id="rId42"/>
    <p:sldId id="293" r:id="rId43"/>
  </p:sldIdLst>
  <p:sldSz cx="9144000" cy="6858000" type="screen4x3"/>
  <p:notesSz cx="6858000" cy="9144000"/>
  <p:embeddedFontLst>
    <p:embeddedFont>
      <p:font typeface="Verdana" pitchFamily="34" charset="0"/>
      <p:regular r:id="rId45"/>
      <p:bold r:id="rId46"/>
      <p:italic r:id="rId47"/>
      <p:boldItalic r:id="rId48"/>
    </p:embeddedFont>
    <p:embeddedFont>
      <p:font typeface="Segoe UI Light" pitchFamily="34" charset="0"/>
      <p:regular r:id="rId49"/>
    </p:embeddedFont>
    <p:embeddedFont>
      <p:font typeface="Segoe Condensed" charset="0"/>
      <p:regular r:id="rId50"/>
      <p:bold r:id="rId51"/>
      <p:italic r:id="rId52"/>
      <p:boldItalic r:id="rId53"/>
    </p:embeddedFont>
    <p:embeddedFont>
      <p:font typeface="SimSun" pitchFamily="2" charset="-122"/>
      <p:regular r:id="rId54"/>
    </p:embeddedFont>
    <p:embeddedFont>
      <p:font typeface="Segoe" charset="0"/>
      <p:regular r:id="rId55"/>
      <p:bold r:id="rId56"/>
      <p:italic r:id="rId57"/>
      <p:boldItalic r:id="rId58"/>
    </p:embeddedFont>
    <p:embeddedFont>
      <p:font typeface="Segoe UI" pitchFamily="34" charset="0"/>
      <p:regular r:id="rId59"/>
      <p:bold r:id="rId60"/>
      <p:italic r:id="rId61"/>
      <p:boldItalic r:id="rId62"/>
    </p:embeddedFont>
    <p:embeddedFont>
      <p:font typeface="Segoe UI Semibold" pitchFamily="34" charset="0"/>
      <p:bold r:id="rId63"/>
    </p:embeddedFont>
    <p:embeddedFont>
      <p:font typeface="Calibri" pitchFamily="34" charset="0"/>
      <p:regular r:id="rId64"/>
      <p:bold r:id="rId65"/>
      <p:italic r:id="rId66"/>
      <p:boldItalic r:id="rId67"/>
    </p:embeddedFont>
    <p:embeddedFont>
      <p:font typeface="Segoe Light" charset="0"/>
      <p:regular r:id="rId68"/>
      <p:italic r:id="rId69"/>
    </p:embeddedFont>
    <p:embeddedFont>
      <p:font typeface="Segoe Semibold" charset="0"/>
      <p:bold r:id="rId70"/>
      <p:boldItalic r:id="rId7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0" d="100"/>
          <a:sy n="110" d="100"/>
        </p:scale>
        <p:origin x="-1056" y="-90"/>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3.fntdata"/><Relationship Id="rId50" Type="http://schemas.openxmlformats.org/officeDocument/2006/relationships/font" Target="fonts/font6.fntdata"/><Relationship Id="rId55" Type="http://schemas.openxmlformats.org/officeDocument/2006/relationships/font" Target="fonts/font11.fntdata"/><Relationship Id="rId63" Type="http://schemas.openxmlformats.org/officeDocument/2006/relationships/font" Target="fonts/font19.fntdata"/><Relationship Id="rId68" Type="http://schemas.openxmlformats.org/officeDocument/2006/relationships/font" Target="fonts/font24.fntdata"/><Relationship Id="rId7" Type="http://schemas.openxmlformats.org/officeDocument/2006/relationships/slide" Target="slides/slide6.xml"/><Relationship Id="rId71" Type="http://schemas.openxmlformats.org/officeDocument/2006/relationships/font" Target="fonts/font27.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1.fntdata"/><Relationship Id="rId53" Type="http://schemas.openxmlformats.org/officeDocument/2006/relationships/font" Target="fonts/font9.fntdata"/><Relationship Id="rId58" Type="http://schemas.openxmlformats.org/officeDocument/2006/relationships/font" Target="fonts/font14.fntdata"/><Relationship Id="rId66" Type="http://schemas.openxmlformats.org/officeDocument/2006/relationships/font" Target="fonts/font22.fntdata"/><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5.fntdata"/><Relationship Id="rId57" Type="http://schemas.openxmlformats.org/officeDocument/2006/relationships/font" Target="fonts/font13.fntdata"/><Relationship Id="rId61" Type="http://schemas.openxmlformats.org/officeDocument/2006/relationships/font" Target="fonts/font1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52" Type="http://schemas.openxmlformats.org/officeDocument/2006/relationships/font" Target="fonts/font8.fntdata"/><Relationship Id="rId60" Type="http://schemas.openxmlformats.org/officeDocument/2006/relationships/font" Target="fonts/font16.fntdata"/><Relationship Id="rId65" Type="http://schemas.openxmlformats.org/officeDocument/2006/relationships/font" Target="fonts/font21.fntdata"/><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4.fntdata"/><Relationship Id="rId56" Type="http://schemas.openxmlformats.org/officeDocument/2006/relationships/font" Target="fonts/font12.fntdata"/><Relationship Id="rId64" Type="http://schemas.openxmlformats.org/officeDocument/2006/relationships/font" Target="fonts/font20.fntdata"/><Relationship Id="rId69" Type="http://schemas.openxmlformats.org/officeDocument/2006/relationships/font" Target="fonts/font25.fntdata"/><Relationship Id="rId8" Type="http://schemas.openxmlformats.org/officeDocument/2006/relationships/slide" Target="slides/slide7.xml"/><Relationship Id="rId51" Type="http://schemas.openxmlformats.org/officeDocument/2006/relationships/font" Target="fonts/font7.fntdata"/><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2.fntdata"/><Relationship Id="rId59" Type="http://schemas.openxmlformats.org/officeDocument/2006/relationships/font" Target="fonts/font15.fntdata"/><Relationship Id="rId67" Type="http://schemas.openxmlformats.org/officeDocument/2006/relationships/font" Target="fonts/font23.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10.fntdata"/><Relationship Id="rId62" Type="http://schemas.openxmlformats.org/officeDocument/2006/relationships/font" Target="fonts/font18.fntdata"/><Relationship Id="rId70" Type="http://schemas.openxmlformats.org/officeDocument/2006/relationships/font" Target="fonts/font26.fntdata"/><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7109882-8C09-42BD-A7C7-DF02146DFB3B}" type="datetimeFigureOut">
              <a:rPr lang="en-US" smtClean="0"/>
              <a:pPr/>
              <a:t>1/10/2013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5C0EAC3-8C78-412A-B057-D8E626A789C2}" type="slidenum">
              <a:rPr lang="en-US" smtClean="0"/>
              <a:pPr/>
              <a:t>‹#›</a:t>
            </a:fld>
            <a:endParaRPr lang="en-US"/>
          </a:p>
        </p:txBody>
      </p:sp>
    </p:spTree>
    <p:extLst>
      <p:ext uri="{BB962C8B-B14F-4D97-AF65-F5344CB8AC3E}">
        <p14:creationId xmlns:p14="http://schemas.microsoft.com/office/powerpoint/2010/main" xmlns="" val="41429705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A61732D-74D2-4FE7-A9C6-8B5476E9E2AF}" type="slidenum">
              <a:rPr lang="en-US" smtClean="0"/>
              <a:pPr/>
              <a:t>1</a:t>
            </a:fld>
            <a:endParaRPr lang="en-US"/>
          </a:p>
        </p:txBody>
      </p:sp>
      <p:sp>
        <p:nvSpPr>
          <p:cNvPr id="5" name="Header Placeholder 4"/>
          <p:cNvSpPr>
            <a:spLocks noGrp="1"/>
          </p:cNvSpPr>
          <p:nvPr>
            <p:ph type="hdr" sz="quarter" idx="1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1175" y="74613"/>
            <a:ext cx="2413000" cy="1809750"/>
          </a:xfrm>
        </p:spPr>
      </p:sp>
      <p:sp>
        <p:nvSpPr>
          <p:cNvPr id="3" name="Notes Placeholder 2"/>
          <p:cNvSpPr>
            <a:spLocks noGrp="1"/>
          </p:cNvSpPr>
          <p:nvPr>
            <p:ph type="body" idx="1"/>
          </p:nvPr>
        </p:nvSpPr>
        <p:spPr>
          <a:xfrm>
            <a:off x="307492" y="2093939"/>
            <a:ext cx="6149837" cy="6550389"/>
          </a:xfrm>
        </p:spPr>
        <p:txBody>
          <a:bodyPr/>
          <a:lstStyle/>
          <a:p>
            <a:pPr>
              <a:lnSpc>
                <a:spcPct val="115000"/>
              </a:lnSpc>
              <a:spcAft>
                <a:spcPts val="1000"/>
              </a:spcAft>
            </a:pPr>
            <a:r>
              <a:rPr lang="en-US">
                <a:latin typeface="Calibri(Body)"/>
                <a:ea typeface="Calibri"/>
                <a:cs typeface="Times New Roman"/>
              </a:rPr>
              <a:t> </a:t>
            </a:r>
          </a:p>
        </p:txBody>
      </p:sp>
      <p:sp>
        <p:nvSpPr>
          <p:cNvPr id="4" name="Slide Number Placeholder 3"/>
          <p:cNvSpPr>
            <a:spLocks noGrp="1"/>
          </p:cNvSpPr>
          <p:nvPr>
            <p:ph type="sldNum" sz="quarter" idx="10"/>
          </p:nvPr>
        </p:nvSpPr>
        <p:spPr/>
        <p:txBody>
          <a:bodyPr/>
          <a:lstStyle/>
          <a:p>
            <a:fld id="{15C0EAC3-8C78-412A-B057-D8E626A789C2}" type="slidenum">
              <a:rPr lang="en-US" smtClean="0"/>
              <a:pPr/>
              <a:t>10</a:t>
            </a:fld>
            <a:endParaRPr lang="en-US"/>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40029</a:t>
            </a:r>
            <a:endParaRPr lang="en-US" sz="1200" b="1">
              <a:solidFill>
                <a:srgbClr val="000000"/>
              </a:solidFill>
              <a:latin typeface="Arial"/>
            </a:endParaRPr>
          </a:p>
        </p:txBody>
      </p:sp>
      <p:sp>
        <p:nvSpPr>
          <p:cNvPr id="6"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336699"/>
                </a:solidFill>
                <a:latin typeface="Arial"/>
              </a:rPr>
              <a:t>01: Introduction to the New Microsoft Lync Features and Functionality</a:t>
            </a:r>
            <a:endParaRPr lang="en-US" sz="1200" b="1">
              <a:solidFill>
                <a:srgbClr val="336699"/>
              </a:solidFill>
              <a:latin typeface="Arial"/>
            </a:endParaRPr>
          </a:p>
        </p:txBody>
      </p:sp>
    </p:spTree>
    <p:extLst>
      <p:ext uri="{BB962C8B-B14F-4D97-AF65-F5344CB8AC3E}">
        <p14:creationId xmlns:p14="http://schemas.microsoft.com/office/powerpoint/2010/main" xmlns="" val="38736811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1175" y="74613"/>
            <a:ext cx="2413000" cy="1809750"/>
          </a:xfrm>
        </p:spPr>
      </p:sp>
      <p:sp>
        <p:nvSpPr>
          <p:cNvPr id="3" name="Notes Placeholder 2"/>
          <p:cNvSpPr>
            <a:spLocks noGrp="1"/>
          </p:cNvSpPr>
          <p:nvPr>
            <p:ph type="body" idx="1"/>
          </p:nvPr>
        </p:nvSpPr>
        <p:spPr>
          <a:xfrm>
            <a:off x="307492" y="2093939"/>
            <a:ext cx="6149837" cy="6550389"/>
          </a:xfrm>
        </p:spPr>
        <p:txBody>
          <a:bodyPr/>
          <a:lstStyle/>
          <a:p>
            <a:pPr>
              <a:lnSpc>
                <a:spcPct val="115000"/>
              </a:lnSpc>
              <a:spcAft>
                <a:spcPts val="1000"/>
              </a:spcAft>
            </a:pPr>
            <a:r>
              <a:rPr lang="en-US">
                <a:latin typeface="Calibri(Body)"/>
                <a:ea typeface="Calibri"/>
                <a:cs typeface="Times New Roman"/>
              </a:rPr>
              <a:t>Speak about the new Contact List option settings available in </a:t>
            </a:r>
            <a:r>
              <a:rPr lang="en-US" b="1">
                <a:latin typeface="Calibri(Body)"/>
                <a:ea typeface="Calibri"/>
                <a:cs typeface="Times New Roman"/>
              </a:rPr>
              <a:t>Lync - Options</a:t>
            </a:r>
            <a:r>
              <a:rPr lang="en-US">
                <a:latin typeface="Calibri(Body)"/>
                <a:ea typeface="Calibri"/>
                <a:cs typeface="Times New Roman"/>
              </a:rPr>
              <a:t>.</a:t>
            </a:r>
          </a:p>
          <a:p>
            <a:pPr>
              <a:lnSpc>
                <a:spcPct val="115000"/>
              </a:lnSpc>
              <a:spcAft>
                <a:spcPts val="1000"/>
              </a:spcAft>
            </a:pPr>
            <a:r>
              <a:rPr lang="en-US">
                <a:latin typeface="Calibri(Body)"/>
                <a:ea typeface="Calibri"/>
                <a:cs typeface="Times New Roman"/>
              </a:rPr>
              <a:t> </a:t>
            </a:r>
          </a:p>
        </p:txBody>
      </p:sp>
      <p:sp>
        <p:nvSpPr>
          <p:cNvPr id="4" name="Slide Number Placeholder 3"/>
          <p:cNvSpPr>
            <a:spLocks noGrp="1"/>
          </p:cNvSpPr>
          <p:nvPr>
            <p:ph type="sldNum" sz="quarter" idx="10"/>
          </p:nvPr>
        </p:nvSpPr>
        <p:spPr/>
        <p:txBody>
          <a:bodyPr/>
          <a:lstStyle/>
          <a:p>
            <a:fld id="{15C0EAC3-8C78-412A-B057-D8E626A789C2}" type="slidenum">
              <a:rPr lang="en-US" smtClean="0"/>
              <a:pPr/>
              <a:t>11</a:t>
            </a:fld>
            <a:endParaRPr lang="en-US"/>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40029</a:t>
            </a:r>
            <a:endParaRPr lang="en-US" sz="1200" b="1">
              <a:solidFill>
                <a:srgbClr val="000000"/>
              </a:solidFill>
              <a:latin typeface="Arial"/>
            </a:endParaRPr>
          </a:p>
        </p:txBody>
      </p:sp>
      <p:sp>
        <p:nvSpPr>
          <p:cNvPr id="6"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336699"/>
                </a:solidFill>
                <a:latin typeface="Arial"/>
              </a:rPr>
              <a:t>01: Introduction to the New Microsoft Lync Features and Functionality</a:t>
            </a:r>
            <a:endParaRPr lang="en-US" sz="1200" b="1">
              <a:solidFill>
                <a:srgbClr val="336699"/>
              </a:solidFill>
              <a:latin typeface="Arial"/>
            </a:endParaRPr>
          </a:p>
        </p:txBody>
      </p:sp>
    </p:spTree>
    <p:extLst>
      <p:ext uri="{BB962C8B-B14F-4D97-AF65-F5344CB8AC3E}">
        <p14:creationId xmlns:p14="http://schemas.microsoft.com/office/powerpoint/2010/main" xmlns="" val="37358453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1175" y="74613"/>
            <a:ext cx="2413000" cy="1809750"/>
          </a:xfrm>
        </p:spPr>
      </p:sp>
      <p:sp>
        <p:nvSpPr>
          <p:cNvPr id="3" name="Notes Placeholder 2"/>
          <p:cNvSpPr>
            <a:spLocks noGrp="1"/>
          </p:cNvSpPr>
          <p:nvPr>
            <p:ph type="body" idx="1"/>
          </p:nvPr>
        </p:nvSpPr>
        <p:spPr>
          <a:xfrm>
            <a:off x="307492" y="2093939"/>
            <a:ext cx="6149837" cy="6550389"/>
          </a:xfrm>
        </p:spPr>
        <p:txBody>
          <a:bodyPr/>
          <a:lstStyle/>
          <a:p>
            <a:pPr>
              <a:lnSpc>
                <a:spcPct val="115000"/>
              </a:lnSpc>
              <a:spcAft>
                <a:spcPts val="1000"/>
              </a:spcAft>
            </a:pPr>
            <a:r>
              <a:rPr lang="en-US">
                <a:latin typeface="Calibri(Body)"/>
                <a:ea typeface="Calibri"/>
                <a:cs typeface="Times New Roman"/>
              </a:rPr>
              <a:t> </a:t>
            </a:r>
          </a:p>
          <a:p>
            <a:pPr>
              <a:lnSpc>
                <a:spcPct val="115000"/>
              </a:lnSpc>
              <a:spcAft>
                <a:spcPts val="1000"/>
              </a:spcAft>
            </a:pPr>
            <a:r>
              <a:rPr lang="en-US">
                <a:latin typeface="Calibri(Body)"/>
                <a:ea typeface="Calibri"/>
                <a:cs typeface="Times New Roman"/>
              </a:rPr>
              <a:t> </a:t>
            </a:r>
          </a:p>
        </p:txBody>
      </p:sp>
      <p:sp>
        <p:nvSpPr>
          <p:cNvPr id="4" name="Slide Number Placeholder 3"/>
          <p:cNvSpPr>
            <a:spLocks noGrp="1"/>
          </p:cNvSpPr>
          <p:nvPr>
            <p:ph type="sldNum" sz="quarter" idx="10"/>
          </p:nvPr>
        </p:nvSpPr>
        <p:spPr/>
        <p:txBody>
          <a:bodyPr/>
          <a:lstStyle/>
          <a:p>
            <a:fld id="{15C0EAC3-8C78-412A-B057-D8E626A789C2}" type="slidenum">
              <a:rPr lang="en-US" smtClean="0"/>
              <a:pPr/>
              <a:t>12</a:t>
            </a:fld>
            <a:endParaRPr lang="en-US"/>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40029</a:t>
            </a:r>
            <a:endParaRPr lang="en-US" sz="1200" b="1">
              <a:solidFill>
                <a:srgbClr val="000000"/>
              </a:solidFill>
              <a:latin typeface="Arial"/>
            </a:endParaRPr>
          </a:p>
        </p:txBody>
      </p:sp>
      <p:sp>
        <p:nvSpPr>
          <p:cNvPr id="6"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336699"/>
                </a:solidFill>
                <a:latin typeface="Arial"/>
              </a:rPr>
              <a:t>01: Introduction to the New Microsoft Lync Features and Functionality</a:t>
            </a:r>
            <a:endParaRPr lang="en-US" sz="1200" b="1">
              <a:solidFill>
                <a:srgbClr val="336699"/>
              </a:solidFill>
              <a:latin typeface="Arial"/>
            </a:endParaRPr>
          </a:p>
        </p:txBody>
      </p:sp>
    </p:spTree>
    <p:extLst>
      <p:ext uri="{BB962C8B-B14F-4D97-AF65-F5344CB8AC3E}">
        <p14:creationId xmlns:p14="http://schemas.microsoft.com/office/powerpoint/2010/main" xmlns="" val="19225809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1175" y="74613"/>
            <a:ext cx="2413000" cy="1809750"/>
          </a:xfrm>
        </p:spPr>
      </p:sp>
      <p:sp>
        <p:nvSpPr>
          <p:cNvPr id="3" name="Notes Placeholder 2"/>
          <p:cNvSpPr>
            <a:spLocks noGrp="1"/>
          </p:cNvSpPr>
          <p:nvPr>
            <p:ph type="body" idx="1"/>
          </p:nvPr>
        </p:nvSpPr>
        <p:spPr>
          <a:xfrm>
            <a:off x="307492" y="2093939"/>
            <a:ext cx="6149837" cy="6550389"/>
          </a:xfrm>
        </p:spPr>
        <p:txBody>
          <a:bodyPr/>
          <a:lstStyle/>
          <a:p>
            <a:pPr>
              <a:lnSpc>
                <a:spcPct val="115000"/>
              </a:lnSpc>
              <a:spcAft>
                <a:spcPts val="1000"/>
              </a:spcAft>
            </a:pPr>
            <a:r>
              <a:rPr lang="en-US">
                <a:latin typeface="Calibri(Body)"/>
                <a:ea typeface="Calibri"/>
                <a:cs typeface="Times New Roman"/>
              </a:rPr>
              <a:t> </a:t>
            </a:r>
          </a:p>
        </p:txBody>
      </p:sp>
      <p:sp>
        <p:nvSpPr>
          <p:cNvPr id="4" name="Slide Number Placeholder 3"/>
          <p:cNvSpPr>
            <a:spLocks noGrp="1"/>
          </p:cNvSpPr>
          <p:nvPr>
            <p:ph type="sldNum" sz="quarter" idx="10"/>
          </p:nvPr>
        </p:nvSpPr>
        <p:spPr/>
        <p:txBody>
          <a:bodyPr/>
          <a:lstStyle/>
          <a:p>
            <a:fld id="{15C0EAC3-8C78-412A-B057-D8E626A789C2}" type="slidenum">
              <a:rPr lang="en-US" smtClean="0"/>
              <a:pPr/>
              <a:t>13</a:t>
            </a:fld>
            <a:endParaRPr lang="en-US"/>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40029</a:t>
            </a:r>
            <a:endParaRPr lang="en-US" sz="1200" b="1">
              <a:solidFill>
                <a:srgbClr val="000000"/>
              </a:solidFill>
              <a:latin typeface="Arial"/>
            </a:endParaRPr>
          </a:p>
        </p:txBody>
      </p:sp>
      <p:sp>
        <p:nvSpPr>
          <p:cNvPr id="6"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336699"/>
                </a:solidFill>
                <a:latin typeface="Arial"/>
              </a:rPr>
              <a:t>01: Introduction to the New Microsoft Lync Features and Functionality</a:t>
            </a:r>
            <a:endParaRPr lang="en-US" sz="1200" b="1">
              <a:solidFill>
                <a:srgbClr val="336699"/>
              </a:solidFill>
              <a:latin typeface="Arial"/>
            </a:endParaRPr>
          </a:p>
        </p:txBody>
      </p:sp>
    </p:spTree>
    <p:extLst>
      <p:ext uri="{BB962C8B-B14F-4D97-AF65-F5344CB8AC3E}">
        <p14:creationId xmlns:p14="http://schemas.microsoft.com/office/powerpoint/2010/main" xmlns="" val="8691842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1175" y="74613"/>
            <a:ext cx="2413000" cy="1809750"/>
          </a:xfrm>
        </p:spPr>
      </p:sp>
      <p:sp>
        <p:nvSpPr>
          <p:cNvPr id="3" name="Notes Placeholder 2"/>
          <p:cNvSpPr>
            <a:spLocks noGrp="1"/>
          </p:cNvSpPr>
          <p:nvPr>
            <p:ph type="body" idx="1"/>
          </p:nvPr>
        </p:nvSpPr>
        <p:spPr>
          <a:xfrm>
            <a:off x="307492" y="2093939"/>
            <a:ext cx="6149837" cy="6550389"/>
          </a:xfrm>
        </p:spPr>
        <p:txBody>
          <a:bodyPr/>
          <a:lstStyle/>
          <a:p>
            <a:pPr>
              <a:lnSpc>
                <a:spcPct val="115000"/>
              </a:lnSpc>
              <a:spcAft>
                <a:spcPts val="1000"/>
              </a:spcAft>
            </a:pPr>
            <a:r>
              <a:rPr lang="en-US">
                <a:latin typeface="Calibri(Body)"/>
                <a:ea typeface="Calibri"/>
                <a:cs typeface="Times New Roman"/>
              </a:rPr>
              <a:t> </a:t>
            </a:r>
          </a:p>
        </p:txBody>
      </p:sp>
      <p:sp>
        <p:nvSpPr>
          <p:cNvPr id="4" name="Slide Number Placeholder 3"/>
          <p:cNvSpPr>
            <a:spLocks noGrp="1"/>
          </p:cNvSpPr>
          <p:nvPr>
            <p:ph type="sldNum" sz="quarter" idx="10"/>
          </p:nvPr>
        </p:nvSpPr>
        <p:spPr/>
        <p:txBody>
          <a:bodyPr/>
          <a:lstStyle/>
          <a:p>
            <a:fld id="{15C0EAC3-8C78-412A-B057-D8E626A789C2}" type="slidenum">
              <a:rPr lang="en-US" smtClean="0"/>
              <a:pPr/>
              <a:t>14</a:t>
            </a:fld>
            <a:endParaRPr lang="en-US"/>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40029</a:t>
            </a:r>
            <a:endParaRPr lang="en-US" sz="1200" b="1">
              <a:solidFill>
                <a:srgbClr val="000000"/>
              </a:solidFill>
              <a:latin typeface="Arial"/>
            </a:endParaRPr>
          </a:p>
        </p:txBody>
      </p:sp>
      <p:sp>
        <p:nvSpPr>
          <p:cNvPr id="6"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336699"/>
                </a:solidFill>
                <a:latin typeface="Arial"/>
              </a:rPr>
              <a:t>01: Introduction to the New Microsoft Lync Features and Functionality</a:t>
            </a:r>
            <a:endParaRPr lang="en-US" sz="1200" b="1">
              <a:solidFill>
                <a:srgbClr val="336699"/>
              </a:solidFill>
              <a:latin typeface="Arial"/>
            </a:endParaRPr>
          </a:p>
        </p:txBody>
      </p:sp>
    </p:spTree>
    <p:extLst>
      <p:ext uri="{BB962C8B-B14F-4D97-AF65-F5344CB8AC3E}">
        <p14:creationId xmlns:p14="http://schemas.microsoft.com/office/powerpoint/2010/main" xmlns="" val="36454790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1175" y="74613"/>
            <a:ext cx="2413000" cy="1809750"/>
          </a:xfrm>
        </p:spPr>
      </p:sp>
      <p:sp>
        <p:nvSpPr>
          <p:cNvPr id="3" name="Notes Placeholder 2"/>
          <p:cNvSpPr>
            <a:spLocks noGrp="1"/>
          </p:cNvSpPr>
          <p:nvPr>
            <p:ph type="body" idx="1"/>
          </p:nvPr>
        </p:nvSpPr>
        <p:spPr>
          <a:xfrm>
            <a:off x="307492" y="2093939"/>
            <a:ext cx="6149837" cy="6550389"/>
          </a:xfrm>
        </p:spPr>
        <p:txBody>
          <a:bodyPr/>
          <a:lstStyle/>
          <a:p>
            <a:pPr>
              <a:lnSpc>
                <a:spcPct val="115000"/>
              </a:lnSpc>
              <a:spcAft>
                <a:spcPts val="1000"/>
              </a:spcAft>
            </a:pPr>
            <a:r>
              <a:rPr lang="en-US">
                <a:latin typeface="Calibri(Body)"/>
                <a:ea typeface="Calibri"/>
                <a:cs typeface="Times New Roman"/>
              </a:rPr>
              <a:t>Discuss and give a quick demo of each of the Conversation Window icons highlighted in this slide.</a:t>
            </a:r>
          </a:p>
          <a:p>
            <a:pPr>
              <a:lnSpc>
                <a:spcPct val="115000"/>
              </a:lnSpc>
              <a:spcAft>
                <a:spcPts val="1000"/>
              </a:spcAft>
            </a:pPr>
            <a:r>
              <a:rPr lang="en-US">
                <a:latin typeface="Calibri(Body)"/>
                <a:ea typeface="Calibri"/>
                <a:cs typeface="Times New Roman"/>
              </a:rPr>
              <a:t> </a:t>
            </a:r>
          </a:p>
        </p:txBody>
      </p:sp>
      <p:sp>
        <p:nvSpPr>
          <p:cNvPr id="4" name="Slide Number Placeholder 3"/>
          <p:cNvSpPr>
            <a:spLocks noGrp="1"/>
          </p:cNvSpPr>
          <p:nvPr>
            <p:ph type="sldNum" sz="quarter" idx="10"/>
          </p:nvPr>
        </p:nvSpPr>
        <p:spPr/>
        <p:txBody>
          <a:bodyPr/>
          <a:lstStyle/>
          <a:p>
            <a:fld id="{15C0EAC3-8C78-412A-B057-D8E626A789C2}" type="slidenum">
              <a:rPr lang="en-US" smtClean="0"/>
              <a:pPr/>
              <a:t>15</a:t>
            </a:fld>
            <a:endParaRPr lang="en-US"/>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40029</a:t>
            </a:r>
            <a:endParaRPr lang="en-US" sz="1200" b="1">
              <a:solidFill>
                <a:srgbClr val="000000"/>
              </a:solidFill>
              <a:latin typeface="Arial"/>
            </a:endParaRPr>
          </a:p>
        </p:txBody>
      </p:sp>
      <p:sp>
        <p:nvSpPr>
          <p:cNvPr id="6"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336699"/>
                </a:solidFill>
                <a:latin typeface="Arial"/>
              </a:rPr>
              <a:t>01: Introduction to the New Microsoft Lync Features and Functionality</a:t>
            </a:r>
            <a:endParaRPr lang="en-US" sz="1200" b="1">
              <a:solidFill>
                <a:srgbClr val="336699"/>
              </a:solidFill>
              <a:latin typeface="Arial"/>
            </a:endParaRPr>
          </a:p>
        </p:txBody>
      </p:sp>
    </p:spTree>
    <p:extLst>
      <p:ext uri="{BB962C8B-B14F-4D97-AF65-F5344CB8AC3E}">
        <p14:creationId xmlns:p14="http://schemas.microsoft.com/office/powerpoint/2010/main" xmlns="" val="14586742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1175" y="74613"/>
            <a:ext cx="2413000" cy="1809750"/>
          </a:xfrm>
        </p:spPr>
      </p:sp>
      <p:sp>
        <p:nvSpPr>
          <p:cNvPr id="3" name="Notes Placeholder 2"/>
          <p:cNvSpPr>
            <a:spLocks noGrp="1"/>
          </p:cNvSpPr>
          <p:nvPr>
            <p:ph type="body" idx="1"/>
          </p:nvPr>
        </p:nvSpPr>
        <p:spPr>
          <a:xfrm>
            <a:off x="307492" y="2093939"/>
            <a:ext cx="6149837" cy="6550389"/>
          </a:xfrm>
        </p:spPr>
        <p:txBody>
          <a:bodyPr/>
          <a:lstStyle/>
          <a:p>
            <a:pPr>
              <a:lnSpc>
                <a:spcPct val="115000"/>
              </a:lnSpc>
              <a:spcAft>
                <a:spcPts val="1000"/>
              </a:spcAft>
            </a:pPr>
            <a:r>
              <a:rPr lang="en-US">
                <a:latin typeface="Calibri(Body)"/>
                <a:ea typeface="Calibri"/>
                <a:cs typeface="Segoe UI"/>
              </a:rPr>
              <a:t>Talk about the advantages and ease of use of the pop-in and pop-out buttons to break in and out of conversations. Also, the tabbed conversation feature makes it easy to keep track of calls, IMs, and chat rooms all in one window. </a:t>
            </a:r>
            <a:endParaRPr lang="en-US">
              <a:latin typeface="Calibri(Body)"/>
              <a:ea typeface="Calibri"/>
              <a:cs typeface="Times New Roman"/>
            </a:endParaRPr>
          </a:p>
          <a:p>
            <a:pPr>
              <a:lnSpc>
                <a:spcPct val="115000"/>
              </a:lnSpc>
              <a:spcAft>
                <a:spcPts val="1000"/>
              </a:spcAft>
            </a:pPr>
            <a:r>
              <a:rPr lang="en-US">
                <a:latin typeface="Calibri(Body)"/>
                <a:ea typeface="Calibri"/>
                <a:cs typeface="Times New Roman"/>
              </a:rPr>
              <a:t> </a:t>
            </a:r>
          </a:p>
        </p:txBody>
      </p:sp>
      <p:sp>
        <p:nvSpPr>
          <p:cNvPr id="4" name="Slide Number Placeholder 3"/>
          <p:cNvSpPr>
            <a:spLocks noGrp="1"/>
          </p:cNvSpPr>
          <p:nvPr>
            <p:ph type="sldNum" sz="quarter" idx="10"/>
          </p:nvPr>
        </p:nvSpPr>
        <p:spPr/>
        <p:txBody>
          <a:bodyPr/>
          <a:lstStyle/>
          <a:p>
            <a:fld id="{15C0EAC3-8C78-412A-B057-D8E626A789C2}" type="slidenum">
              <a:rPr lang="en-US" smtClean="0"/>
              <a:pPr/>
              <a:t>16</a:t>
            </a:fld>
            <a:endParaRPr lang="en-US"/>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40029</a:t>
            </a:r>
            <a:endParaRPr lang="en-US" sz="1200" b="1">
              <a:solidFill>
                <a:srgbClr val="000000"/>
              </a:solidFill>
              <a:latin typeface="Arial"/>
            </a:endParaRPr>
          </a:p>
        </p:txBody>
      </p:sp>
      <p:sp>
        <p:nvSpPr>
          <p:cNvPr id="6"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336699"/>
                </a:solidFill>
                <a:latin typeface="Arial"/>
              </a:rPr>
              <a:t>01: Introduction to the New Microsoft Lync Features and Functionality</a:t>
            </a:r>
            <a:endParaRPr lang="en-US" sz="1200" b="1">
              <a:solidFill>
                <a:srgbClr val="336699"/>
              </a:solidFill>
              <a:latin typeface="Arial"/>
            </a:endParaRPr>
          </a:p>
        </p:txBody>
      </p:sp>
    </p:spTree>
    <p:extLst>
      <p:ext uri="{BB962C8B-B14F-4D97-AF65-F5344CB8AC3E}">
        <p14:creationId xmlns:p14="http://schemas.microsoft.com/office/powerpoint/2010/main" xmlns="" val="34301415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1175" y="74613"/>
            <a:ext cx="2413000" cy="1809750"/>
          </a:xfrm>
        </p:spPr>
      </p:sp>
      <p:sp>
        <p:nvSpPr>
          <p:cNvPr id="3" name="Notes Placeholder 2"/>
          <p:cNvSpPr>
            <a:spLocks noGrp="1"/>
          </p:cNvSpPr>
          <p:nvPr>
            <p:ph type="body" idx="1"/>
          </p:nvPr>
        </p:nvSpPr>
        <p:spPr>
          <a:xfrm>
            <a:off x="307492" y="2093939"/>
            <a:ext cx="6149837" cy="6550389"/>
          </a:xfrm>
        </p:spPr>
        <p:txBody>
          <a:bodyPr/>
          <a:lstStyle/>
          <a:p>
            <a:pPr>
              <a:lnSpc>
                <a:spcPct val="115000"/>
              </a:lnSpc>
              <a:spcAft>
                <a:spcPts val="1000"/>
              </a:spcAft>
            </a:pPr>
            <a:r>
              <a:rPr lang="en-US">
                <a:latin typeface="Calibri(Body)"/>
                <a:ea typeface="Calibri"/>
                <a:cs typeface="Times New Roman"/>
              </a:rPr>
              <a:t> </a:t>
            </a:r>
          </a:p>
        </p:txBody>
      </p:sp>
      <p:sp>
        <p:nvSpPr>
          <p:cNvPr id="4" name="Slide Number Placeholder 3"/>
          <p:cNvSpPr>
            <a:spLocks noGrp="1"/>
          </p:cNvSpPr>
          <p:nvPr>
            <p:ph type="sldNum" sz="quarter" idx="10"/>
          </p:nvPr>
        </p:nvSpPr>
        <p:spPr/>
        <p:txBody>
          <a:bodyPr/>
          <a:lstStyle/>
          <a:p>
            <a:fld id="{15C0EAC3-8C78-412A-B057-D8E626A789C2}" type="slidenum">
              <a:rPr lang="en-US" smtClean="0"/>
              <a:pPr/>
              <a:t>18</a:t>
            </a:fld>
            <a:endParaRPr lang="en-US"/>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40029</a:t>
            </a:r>
            <a:endParaRPr lang="en-US" sz="1200" b="1">
              <a:solidFill>
                <a:srgbClr val="000000"/>
              </a:solidFill>
              <a:latin typeface="Arial"/>
            </a:endParaRPr>
          </a:p>
        </p:txBody>
      </p:sp>
      <p:sp>
        <p:nvSpPr>
          <p:cNvPr id="6"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336699"/>
                </a:solidFill>
                <a:latin typeface="Arial"/>
              </a:rPr>
              <a:t>01: Introduction to the New Microsoft Lync Features and Functionality</a:t>
            </a:r>
            <a:endParaRPr lang="en-US" sz="1200" b="1">
              <a:solidFill>
                <a:srgbClr val="336699"/>
              </a:solidFill>
              <a:latin typeface="Arial"/>
            </a:endParaRPr>
          </a:p>
        </p:txBody>
      </p:sp>
    </p:spTree>
    <p:extLst>
      <p:ext uri="{BB962C8B-B14F-4D97-AF65-F5344CB8AC3E}">
        <p14:creationId xmlns:p14="http://schemas.microsoft.com/office/powerpoint/2010/main" xmlns="" val="33564633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1175" y="74613"/>
            <a:ext cx="2413000" cy="1809750"/>
          </a:xfrm>
        </p:spPr>
      </p:sp>
      <p:sp>
        <p:nvSpPr>
          <p:cNvPr id="3" name="Notes Placeholder 2"/>
          <p:cNvSpPr>
            <a:spLocks noGrp="1"/>
          </p:cNvSpPr>
          <p:nvPr>
            <p:ph type="body" idx="1"/>
          </p:nvPr>
        </p:nvSpPr>
        <p:spPr>
          <a:xfrm>
            <a:off x="307492" y="2093939"/>
            <a:ext cx="6149837" cy="6550389"/>
          </a:xfrm>
        </p:spPr>
        <p:txBody>
          <a:bodyPr/>
          <a:lstStyle/>
          <a:p>
            <a:pPr>
              <a:lnSpc>
                <a:spcPct val="115000"/>
              </a:lnSpc>
              <a:spcAft>
                <a:spcPts val="1000"/>
              </a:spcAft>
            </a:pPr>
            <a:r>
              <a:rPr lang="en-US">
                <a:latin typeface="Calibri(Body)"/>
                <a:ea typeface="Calibri"/>
                <a:cs typeface="Segoe UI"/>
              </a:rPr>
              <a:t>Emphasize the exciting new innovations in Lync for collaborating with video in meetings as well as during interactions among multiple people. This is an opportunity to highlight ways in which you can be innovative in various scenarios. Ask students to think of ways they would use video with Lync.</a:t>
            </a:r>
            <a:endParaRPr lang="en-US">
              <a:latin typeface="Calibri(Body)"/>
              <a:ea typeface="Calibri"/>
              <a:cs typeface="Times New Roman"/>
            </a:endParaRPr>
          </a:p>
          <a:p>
            <a:pPr>
              <a:lnSpc>
                <a:spcPct val="115000"/>
              </a:lnSpc>
              <a:spcAft>
                <a:spcPts val="1000"/>
              </a:spcAft>
            </a:pPr>
            <a:r>
              <a:rPr lang="en-US">
                <a:latin typeface="Calibri(Body)"/>
                <a:ea typeface="Calibri"/>
                <a:cs typeface="Times New Roman"/>
              </a:rPr>
              <a:t> </a:t>
            </a:r>
          </a:p>
        </p:txBody>
      </p:sp>
      <p:sp>
        <p:nvSpPr>
          <p:cNvPr id="4" name="Slide Number Placeholder 3"/>
          <p:cNvSpPr>
            <a:spLocks noGrp="1"/>
          </p:cNvSpPr>
          <p:nvPr>
            <p:ph type="sldNum" sz="quarter" idx="10"/>
          </p:nvPr>
        </p:nvSpPr>
        <p:spPr/>
        <p:txBody>
          <a:bodyPr/>
          <a:lstStyle/>
          <a:p>
            <a:fld id="{15C0EAC3-8C78-412A-B057-D8E626A789C2}" type="slidenum">
              <a:rPr lang="en-US" smtClean="0"/>
              <a:pPr/>
              <a:t>19</a:t>
            </a:fld>
            <a:endParaRPr lang="en-US"/>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40029</a:t>
            </a:r>
            <a:endParaRPr lang="en-US" sz="1200" b="1">
              <a:solidFill>
                <a:srgbClr val="000000"/>
              </a:solidFill>
              <a:latin typeface="Arial"/>
            </a:endParaRPr>
          </a:p>
        </p:txBody>
      </p:sp>
      <p:sp>
        <p:nvSpPr>
          <p:cNvPr id="6"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336699"/>
                </a:solidFill>
                <a:latin typeface="Arial"/>
              </a:rPr>
              <a:t>01: Introduction to the New Microsoft Lync Features and Functionality</a:t>
            </a:r>
            <a:endParaRPr lang="en-US" sz="1200" b="1">
              <a:solidFill>
                <a:srgbClr val="336699"/>
              </a:solidFill>
              <a:latin typeface="Arial"/>
            </a:endParaRPr>
          </a:p>
        </p:txBody>
      </p:sp>
    </p:spTree>
    <p:extLst>
      <p:ext uri="{BB962C8B-B14F-4D97-AF65-F5344CB8AC3E}">
        <p14:creationId xmlns:p14="http://schemas.microsoft.com/office/powerpoint/2010/main" xmlns="" val="29748224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1175" y="74613"/>
            <a:ext cx="2413000" cy="1809750"/>
          </a:xfrm>
        </p:spPr>
      </p:sp>
      <p:sp>
        <p:nvSpPr>
          <p:cNvPr id="3" name="Notes Placeholder 2"/>
          <p:cNvSpPr>
            <a:spLocks noGrp="1"/>
          </p:cNvSpPr>
          <p:nvPr>
            <p:ph type="body" idx="1"/>
          </p:nvPr>
        </p:nvSpPr>
        <p:spPr>
          <a:xfrm>
            <a:off x="307492" y="2093939"/>
            <a:ext cx="6149837" cy="6550389"/>
          </a:xfrm>
        </p:spPr>
        <p:txBody>
          <a:bodyPr/>
          <a:lstStyle/>
          <a:p>
            <a:pPr>
              <a:lnSpc>
                <a:spcPct val="115000"/>
              </a:lnSpc>
              <a:spcAft>
                <a:spcPts val="1000"/>
              </a:spcAft>
            </a:pPr>
            <a:r>
              <a:rPr lang="en-US">
                <a:latin typeface="Calibri(Body)"/>
                <a:ea typeface="Calibri"/>
                <a:cs typeface="Times New Roman"/>
              </a:rPr>
              <a:t> </a:t>
            </a:r>
          </a:p>
        </p:txBody>
      </p:sp>
      <p:sp>
        <p:nvSpPr>
          <p:cNvPr id="4" name="Slide Number Placeholder 3"/>
          <p:cNvSpPr>
            <a:spLocks noGrp="1"/>
          </p:cNvSpPr>
          <p:nvPr>
            <p:ph type="sldNum" sz="quarter" idx="10"/>
          </p:nvPr>
        </p:nvSpPr>
        <p:spPr/>
        <p:txBody>
          <a:bodyPr/>
          <a:lstStyle/>
          <a:p>
            <a:fld id="{15C0EAC3-8C78-412A-B057-D8E626A789C2}" type="slidenum">
              <a:rPr lang="en-US" smtClean="0"/>
              <a:pPr/>
              <a:t>20</a:t>
            </a:fld>
            <a:endParaRPr lang="en-US"/>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40029</a:t>
            </a:r>
            <a:endParaRPr lang="en-US" sz="1200" b="1">
              <a:solidFill>
                <a:srgbClr val="000000"/>
              </a:solidFill>
              <a:latin typeface="Arial"/>
            </a:endParaRPr>
          </a:p>
        </p:txBody>
      </p:sp>
      <p:sp>
        <p:nvSpPr>
          <p:cNvPr id="6"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336699"/>
                </a:solidFill>
                <a:latin typeface="Arial"/>
              </a:rPr>
              <a:t>01: Introduction to the New Microsoft Lync Features and Functionality</a:t>
            </a:r>
            <a:endParaRPr lang="en-US" sz="1200" b="1">
              <a:solidFill>
                <a:srgbClr val="336699"/>
              </a:solidFill>
              <a:latin typeface="Arial"/>
            </a:endParaRPr>
          </a:p>
        </p:txBody>
      </p:sp>
    </p:spTree>
    <p:extLst>
      <p:ext uri="{BB962C8B-B14F-4D97-AF65-F5344CB8AC3E}">
        <p14:creationId xmlns:p14="http://schemas.microsoft.com/office/powerpoint/2010/main" xmlns="" val="2000441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1175" y="74613"/>
            <a:ext cx="2413000" cy="1809750"/>
          </a:xfrm>
        </p:spPr>
      </p:sp>
      <p:sp>
        <p:nvSpPr>
          <p:cNvPr id="3" name="Notes Placeholder 2"/>
          <p:cNvSpPr>
            <a:spLocks noGrp="1"/>
          </p:cNvSpPr>
          <p:nvPr>
            <p:ph type="body" idx="1"/>
          </p:nvPr>
        </p:nvSpPr>
        <p:spPr>
          <a:xfrm>
            <a:off x="307492" y="2093939"/>
            <a:ext cx="6149837" cy="6550389"/>
          </a:xfrm>
        </p:spPr>
        <p:txBody>
          <a:bodyPr/>
          <a:lstStyle/>
          <a:p>
            <a:pPr>
              <a:lnSpc>
                <a:spcPct val="115000"/>
              </a:lnSpc>
              <a:spcAft>
                <a:spcPts val="1000"/>
              </a:spcAft>
            </a:pPr>
            <a:r>
              <a:rPr lang="en-US">
                <a:solidFill>
                  <a:srgbClr val="000000"/>
                </a:solidFill>
                <a:latin typeface="Calibri(Body)"/>
                <a:ea typeface="Calibri"/>
                <a:cs typeface="Segoe UI"/>
              </a:rPr>
              <a:t> </a:t>
            </a:r>
            <a:endParaRPr lang="en-US">
              <a:latin typeface="Calibri(Body)"/>
              <a:ea typeface="Calibri"/>
              <a:cs typeface="Times New Roman"/>
            </a:endParaRPr>
          </a:p>
          <a:p>
            <a:pPr>
              <a:lnSpc>
                <a:spcPct val="115000"/>
              </a:lnSpc>
              <a:spcAft>
                <a:spcPts val="1000"/>
              </a:spcAft>
            </a:pPr>
            <a:r>
              <a:rPr lang="en-US">
                <a:latin typeface="Calibri(Body)"/>
                <a:ea typeface="Calibri"/>
                <a:cs typeface="Times New Roman"/>
              </a:rPr>
              <a:t> </a:t>
            </a:r>
          </a:p>
        </p:txBody>
      </p:sp>
      <p:sp>
        <p:nvSpPr>
          <p:cNvPr id="4" name="Slide Number Placeholder 3"/>
          <p:cNvSpPr>
            <a:spLocks noGrp="1"/>
          </p:cNvSpPr>
          <p:nvPr>
            <p:ph type="sldNum" sz="quarter" idx="10"/>
          </p:nvPr>
        </p:nvSpPr>
        <p:spPr/>
        <p:txBody>
          <a:bodyPr/>
          <a:lstStyle/>
          <a:p>
            <a:fld id="{15C0EAC3-8C78-412A-B057-D8E626A789C2}" type="slidenum">
              <a:rPr lang="en-US" smtClean="0">
                <a:solidFill>
                  <a:prstClr val="black"/>
                </a:solidFill>
              </a:rPr>
              <a:pPr/>
              <a:t>2</a:t>
            </a:fld>
            <a:endParaRPr lang="en-US">
              <a:solidFill>
                <a:prstClr val="black"/>
              </a:solidFill>
            </a:endParaRPr>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40029</a:t>
            </a:r>
            <a:endParaRPr lang="en-US" sz="1200" b="1">
              <a:solidFill>
                <a:srgbClr val="000000"/>
              </a:solidFill>
              <a:latin typeface="Arial"/>
            </a:endParaRPr>
          </a:p>
        </p:txBody>
      </p:sp>
      <p:sp>
        <p:nvSpPr>
          <p:cNvPr id="6"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336699"/>
                </a:solidFill>
                <a:latin typeface="Arial"/>
              </a:rPr>
              <a:t>01: Introduction to the New Microsoft Lync Features and Functionality</a:t>
            </a:r>
            <a:endParaRPr lang="en-US" sz="1200" b="1">
              <a:solidFill>
                <a:srgbClr val="336699"/>
              </a:solidFill>
              <a:latin typeface="Arial"/>
            </a:endParaRPr>
          </a:p>
        </p:txBody>
      </p:sp>
    </p:spTree>
    <p:extLst>
      <p:ext uri="{BB962C8B-B14F-4D97-AF65-F5344CB8AC3E}">
        <p14:creationId xmlns:p14="http://schemas.microsoft.com/office/powerpoint/2010/main" xmlns="" val="37026210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1175" y="74613"/>
            <a:ext cx="2413000" cy="1809750"/>
          </a:xfrm>
        </p:spPr>
      </p:sp>
      <p:sp>
        <p:nvSpPr>
          <p:cNvPr id="3" name="Notes Placeholder 2"/>
          <p:cNvSpPr>
            <a:spLocks noGrp="1"/>
          </p:cNvSpPr>
          <p:nvPr>
            <p:ph type="body" idx="1"/>
          </p:nvPr>
        </p:nvSpPr>
        <p:spPr>
          <a:xfrm>
            <a:off x="307492" y="2093939"/>
            <a:ext cx="6149837" cy="6550389"/>
          </a:xfrm>
        </p:spPr>
        <p:txBody>
          <a:bodyPr/>
          <a:lstStyle/>
          <a:p>
            <a:pPr>
              <a:lnSpc>
                <a:spcPct val="115000"/>
              </a:lnSpc>
              <a:spcAft>
                <a:spcPts val="1000"/>
              </a:spcAft>
            </a:pPr>
            <a:r>
              <a:rPr lang="en-US">
                <a:latin typeface="Calibri(Body)"/>
                <a:ea typeface="Calibri"/>
                <a:cs typeface="Times New Roman"/>
              </a:rPr>
              <a:t> </a:t>
            </a:r>
          </a:p>
        </p:txBody>
      </p:sp>
      <p:sp>
        <p:nvSpPr>
          <p:cNvPr id="4" name="Slide Number Placeholder 3"/>
          <p:cNvSpPr>
            <a:spLocks noGrp="1"/>
          </p:cNvSpPr>
          <p:nvPr>
            <p:ph type="sldNum" sz="quarter" idx="10"/>
          </p:nvPr>
        </p:nvSpPr>
        <p:spPr/>
        <p:txBody>
          <a:bodyPr/>
          <a:lstStyle/>
          <a:p>
            <a:fld id="{15C0EAC3-8C78-412A-B057-D8E626A789C2}" type="slidenum">
              <a:rPr lang="en-US" smtClean="0"/>
              <a:pPr/>
              <a:t>21</a:t>
            </a:fld>
            <a:endParaRPr lang="en-US"/>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40029</a:t>
            </a:r>
            <a:endParaRPr lang="en-US" sz="1200" b="1">
              <a:solidFill>
                <a:srgbClr val="000000"/>
              </a:solidFill>
              <a:latin typeface="Arial"/>
            </a:endParaRPr>
          </a:p>
        </p:txBody>
      </p:sp>
      <p:sp>
        <p:nvSpPr>
          <p:cNvPr id="6"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336699"/>
                </a:solidFill>
                <a:latin typeface="Arial"/>
              </a:rPr>
              <a:t>01: Introduction to the New Microsoft Lync Features and Functionality</a:t>
            </a:r>
            <a:endParaRPr lang="en-US" sz="1200" b="1">
              <a:solidFill>
                <a:srgbClr val="336699"/>
              </a:solidFill>
              <a:latin typeface="Arial"/>
            </a:endParaRPr>
          </a:p>
        </p:txBody>
      </p:sp>
    </p:spTree>
    <p:extLst>
      <p:ext uri="{BB962C8B-B14F-4D97-AF65-F5344CB8AC3E}">
        <p14:creationId xmlns:p14="http://schemas.microsoft.com/office/powerpoint/2010/main" xmlns="" val="9121749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1175" y="74613"/>
            <a:ext cx="2413000" cy="1809750"/>
          </a:xfrm>
        </p:spPr>
      </p:sp>
      <p:sp>
        <p:nvSpPr>
          <p:cNvPr id="3" name="Notes Placeholder 2"/>
          <p:cNvSpPr>
            <a:spLocks noGrp="1"/>
          </p:cNvSpPr>
          <p:nvPr>
            <p:ph type="body" idx="1"/>
          </p:nvPr>
        </p:nvSpPr>
        <p:spPr>
          <a:xfrm>
            <a:off x="307492" y="2093939"/>
            <a:ext cx="6149837" cy="6550389"/>
          </a:xfrm>
        </p:spPr>
        <p:txBody>
          <a:bodyPr/>
          <a:lstStyle/>
          <a:p>
            <a:pPr>
              <a:lnSpc>
                <a:spcPct val="115000"/>
              </a:lnSpc>
              <a:spcAft>
                <a:spcPts val="1000"/>
              </a:spcAft>
            </a:pPr>
            <a:r>
              <a:rPr lang="en-US">
                <a:latin typeface="Calibri(Body)"/>
                <a:ea typeface="Calibri"/>
                <a:cs typeface="Times New Roman"/>
              </a:rPr>
              <a:t>If attendees are permitted, they can view the video privately like any other slide. </a:t>
            </a:r>
          </a:p>
          <a:p>
            <a:pPr>
              <a:lnSpc>
                <a:spcPct val="115000"/>
              </a:lnSpc>
              <a:spcAft>
                <a:spcPts val="1000"/>
              </a:spcAft>
            </a:pPr>
            <a:r>
              <a:rPr lang="en-US">
                <a:latin typeface="Calibri(Body)"/>
                <a:ea typeface="Calibri"/>
                <a:cs typeface="Times New Roman"/>
              </a:rPr>
              <a:t>Users will be prompted to install Microsoft Silverlight</a:t>
            </a:r>
            <a:r>
              <a:rPr lang="en-US" smtClean="0">
                <a:effectLst/>
                <a:latin typeface="Calibri(Body)"/>
                <a:ea typeface="Calibri"/>
                <a:cs typeface="Times New Roman"/>
              </a:rPr>
              <a:t>®</a:t>
            </a:r>
            <a:r>
              <a:rPr lang="en-US">
                <a:latin typeface="Calibri(Body)"/>
                <a:ea typeface="Calibri"/>
                <a:cs typeface="Times New Roman"/>
              </a:rPr>
              <a:t> or Flash if not already installed.</a:t>
            </a:r>
          </a:p>
          <a:p>
            <a:pPr>
              <a:lnSpc>
                <a:spcPct val="115000"/>
              </a:lnSpc>
              <a:spcAft>
                <a:spcPts val="1000"/>
              </a:spcAft>
            </a:pPr>
            <a:r>
              <a:rPr lang="en-US">
                <a:latin typeface="Calibri(Body)"/>
                <a:ea typeface="Calibri"/>
                <a:cs typeface="Times New Roman"/>
              </a:rPr>
              <a:t>The new look and feel to the presentation, thumbnails, and notes experience are aligned with Office 365.</a:t>
            </a:r>
          </a:p>
          <a:p>
            <a:pPr>
              <a:lnSpc>
                <a:spcPct val="115000"/>
              </a:lnSpc>
              <a:spcAft>
                <a:spcPts val="1000"/>
              </a:spcAft>
            </a:pPr>
            <a:r>
              <a:rPr lang="en-US">
                <a:latin typeface="Calibri(Body)"/>
                <a:ea typeface="Calibri"/>
                <a:cs typeface="Times New Roman"/>
              </a:rPr>
              <a:t> </a:t>
            </a:r>
          </a:p>
        </p:txBody>
      </p:sp>
      <p:sp>
        <p:nvSpPr>
          <p:cNvPr id="4" name="Slide Number Placeholder 3"/>
          <p:cNvSpPr>
            <a:spLocks noGrp="1"/>
          </p:cNvSpPr>
          <p:nvPr>
            <p:ph type="sldNum" sz="quarter" idx="10"/>
          </p:nvPr>
        </p:nvSpPr>
        <p:spPr/>
        <p:txBody>
          <a:bodyPr/>
          <a:lstStyle/>
          <a:p>
            <a:fld id="{15C0EAC3-8C78-412A-B057-D8E626A789C2}" type="slidenum">
              <a:rPr lang="en-US" smtClean="0"/>
              <a:pPr/>
              <a:t>22</a:t>
            </a:fld>
            <a:endParaRPr lang="en-US"/>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40029</a:t>
            </a:r>
            <a:endParaRPr lang="en-US" sz="1200" b="1">
              <a:solidFill>
                <a:srgbClr val="000000"/>
              </a:solidFill>
              <a:latin typeface="Arial"/>
            </a:endParaRPr>
          </a:p>
        </p:txBody>
      </p:sp>
      <p:sp>
        <p:nvSpPr>
          <p:cNvPr id="6"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336699"/>
                </a:solidFill>
                <a:latin typeface="Arial"/>
              </a:rPr>
              <a:t>01: Introduction to the New Microsoft Lync Features and Functionality</a:t>
            </a:r>
            <a:endParaRPr lang="en-US" sz="1200" b="1">
              <a:solidFill>
                <a:srgbClr val="336699"/>
              </a:solidFill>
              <a:latin typeface="Arial"/>
            </a:endParaRPr>
          </a:p>
        </p:txBody>
      </p:sp>
    </p:spTree>
    <p:extLst>
      <p:ext uri="{BB962C8B-B14F-4D97-AF65-F5344CB8AC3E}">
        <p14:creationId xmlns:p14="http://schemas.microsoft.com/office/powerpoint/2010/main" xmlns="" val="5353921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1175" y="74613"/>
            <a:ext cx="2413000" cy="1809750"/>
          </a:xfrm>
        </p:spPr>
      </p:sp>
      <p:sp>
        <p:nvSpPr>
          <p:cNvPr id="3" name="Notes Placeholder 2"/>
          <p:cNvSpPr>
            <a:spLocks noGrp="1"/>
          </p:cNvSpPr>
          <p:nvPr>
            <p:ph type="body" idx="1"/>
          </p:nvPr>
        </p:nvSpPr>
        <p:spPr>
          <a:xfrm>
            <a:off x="307492" y="2093939"/>
            <a:ext cx="6149837" cy="6550389"/>
          </a:xfrm>
        </p:spPr>
        <p:txBody>
          <a:bodyPr/>
          <a:lstStyle/>
          <a:p>
            <a:pPr>
              <a:lnSpc>
                <a:spcPct val="115000"/>
              </a:lnSpc>
              <a:spcAft>
                <a:spcPts val="1000"/>
              </a:spcAft>
            </a:pPr>
            <a:r>
              <a:rPr lang="en-US">
                <a:latin typeface="Calibri(Body)"/>
                <a:ea typeface="Calibri"/>
                <a:cs typeface="Segoe UI"/>
              </a:rPr>
              <a:t>Briefly go over the expanded browser support for LWA.</a:t>
            </a:r>
            <a:endParaRPr lang="en-US">
              <a:latin typeface="Calibri(Body)"/>
              <a:ea typeface="Calibri"/>
              <a:cs typeface="Times New Roman"/>
            </a:endParaRPr>
          </a:p>
          <a:p>
            <a:pPr>
              <a:lnSpc>
                <a:spcPct val="115000"/>
              </a:lnSpc>
              <a:spcAft>
                <a:spcPts val="1000"/>
              </a:spcAft>
            </a:pPr>
            <a:r>
              <a:rPr lang="en-US">
                <a:latin typeface="Calibri(Body)"/>
                <a:ea typeface="Calibri"/>
                <a:cs typeface="Times New Roman"/>
              </a:rPr>
              <a:t> </a:t>
            </a:r>
          </a:p>
        </p:txBody>
      </p:sp>
      <p:sp>
        <p:nvSpPr>
          <p:cNvPr id="4" name="Slide Number Placeholder 3"/>
          <p:cNvSpPr>
            <a:spLocks noGrp="1"/>
          </p:cNvSpPr>
          <p:nvPr>
            <p:ph type="sldNum" sz="quarter" idx="10"/>
          </p:nvPr>
        </p:nvSpPr>
        <p:spPr/>
        <p:txBody>
          <a:bodyPr/>
          <a:lstStyle/>
          <a:p>
            <a:fld id="{15C0EAC3-8C78-412A-B057-D8E626A789C2}" type="slidenum">
              <a:rPr lang="en-US" smtClean="0"/>
              <a:pPr/>
              <a:t>23</a:t>
            </a:fld>
            <a:endParaRPr lang="en-US"/>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40029</a:t>
            </a:r>
            <a:endParaRPr lang="en-US" sz="1200" b="1">
              <a:solidFill>
                <a:srgbClr val="000000"/>
              </a:solidFill>
              <a:latin typeface="Arial"/>
            </a:endParaRPr>
          </a:p>
        </p:txBody>
      </p:sp>
      <p:sp>
        <p:nvSpPr>
          <p:cNvPr id="6"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336699"/>
                </a:solidFill>
                <a:latin typeface="Arial"/>
              </a:rPr>
              <a:t>01: Introduction to the New Microsoft Lync Features and Functionality</a:t>
            </a:r>
            <a:endParaRPr lang="en-US" sz="1200" b="1">
              <a:solidFill>
                <a:srgbClr val="336699"/>
              </a:solidFill>
              <a:latin typeface="Arial"/>
            </a:endParaRPr>
          </a:p>
        </p:txBody>
      </p:sp>
    </p:spTree>
    <p:extLst>
      <p:ext uri="{BB962C8B-B14F-4D97-AF65-F5344CB8AC3E}">
        <p14:creationId xmlns:p14="http://schemas.microsoft.com/office/powerpoint/2010/main" xmlns="" val="38559691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1175" y="74613"/>
            <a:ext cx="2413000" cy="1809750"/>
          </a:xfrm>
        </p:spPr>
      </p:sp>
      <p:sp>
        <p:nvSpPr>
          <p:cNvPr id="3" name="Notes Placeholder 2"/>
          <p:cNvSpPr>
            <a:spLocks noGrp="1"/>
          </p:cNvSpPr>
          <p:nvPr>
            <p:ph type="body" idx="1"/>
          </p:nvPr>
        </p:nvSpPr>
        <p:spPr>
          <a:xfrm>
            <a:off x="307492" y="2093939"/>
            <a:ext cx="6149837" cy="6550389"/>
          </a:xfrm>
        </p:spPr>
        <p:txBody>
          <a:bodyPr/>
          <a:lstStyle/>
          <a:p>
            <a:pPr>
              <a:lnSpc>
                <a:spcPct val="115000"/>
              </a:lnSpc>
              <a:spcAft>
                <a:spcPts val="1000"/>
              </a:spcAft>
            </a:pPr>
            <a:r>
              <a:rPr lang="en-US">
                <a:latin typeface="Calibri(Body)"/>
                <a:ea typeface="Calibri"/>
                <a:cs typeface="Segoe UI"/>
              </a:rPr>
              <a:t>Mention the following to the students:</a:t>
            </a:r>
            <a:endParaRPr lang="en-US">
              <a:latin typeface="Calibri(Body)"/>
              <a:ea typeface="Calibri"/>
              <a:cs typeface="Times New Roman"/>
            </a:endParaRPr>
          </a:p>
          <a:p>
            <a:pPr>
              <a:lnSpc>
                <a:spcPct val="115000"/>
              </a:lnSpc>
              <a:spcAft>
                <a:spcPts val="1000"/>
              </a:spcAft>
            </a:pPr>
            <a:r>
              <a:rPr lang="en-US">
                <a:latin typeface="Calibri(Body)"/>
                <a:ea typeface="Calibri"/>
                <a:cs typeface="Segoe UI"/>
              </a:rPr>
              <a:t>The first time you join a Lync meeting or conference call, the </a:t>
            </a:r>
            <a:r>
              <a:rPr lang="en-US" b="1">
                <a:latin typeface="Calibri(Body)"/>
                <a:ea typeface="Calibri"/>
                <a:cs typeface="Times New Roman"/>
              </a:rPr>
              <a:t>Join Meeting Audio</a:t>
            </a:r>
            <a:r>
              <a:rPr lang="en-US">
                <a:latin typeface="Calibri(Body)"/>
                <a:ea typeface="Calibri"/>
                <a:cs typeface="Segoe UI"/>
              </a:rPr>
              <a:t> dialog box appears. You can then join the meeting with full audio and video conference capabilities. After you log in to the meeting, you can use the meeting audio controls to mute, unmute, change audio device, and so on. The first time you join a Lync meeting or conference call, the </a:t>
            </a:r>
            <a:r>
              <a:rPr lang="en-US" b="1">
                <a:latin typeface="Calibri(Body)"/>
                <a:ea typeface="Calibri"/>
                <a:cs typeface="Times New Roman"/>
              </a:rPr>
              <a:t>Join Meeting Audio</a:t>
            </a:r>
            <a:r>
              <a:rPr lang="en-US">
                <a:latin typeface="Calibri(Body)"/>
                <a:ea typeface="Calibri"/>
                <a:cs typeface="Segoe UI"/>
              </a:rPr>
              <a:t> dialog box appears. You can then join the meeting with full audio and video conference capabilities. After you log in to the meeting, you can use the meeting audio controls to mute, unmute, change audio device, and so on. </a:t>
            </a:r>
            <a:endParaRPr lang="en-US">
              <a:latin typeface="Calibri(Body)"/>
              <a:ea typeface="Calibri"/>
              <a:cs typeface="Times New Roman"/>
            </a:endParaRPr>
          </a:p>
          <a:p>
            <a:pPr>
              <a:lnSpc>
                <a:spcPct val="115000"/>
              </a:lnSpc>
              <a:spcAft>
                <a:spcPts val="1000"/>
              </a:spcAft>
            </a:pPr>
            <a:r>
              <a:rPr lang="en-US">
                <a:solidFill>
                  <a:srgbClr val="000000"/>
                </a:solidFill>
                <a:latin typeface="Calibri(Body)"/>
                <a:ea typeface="Calibri"/>
                <a:cs typeface="Segoe UI"/>
              </a:rPr>
              <a:t> </a:t>
            </a:r>
            <a:endParaRPr lang="en-US">
              <a:latin typeface="Calibri(Body)"/>
              <a:ea typeface="Calibri"/>
              <a:cs typeface="Times New Roman"/>
            </a:endParaRPr>
          </a:p>
          <a:p>
            <a:pPr>
              <a:lnSpc>
                <a:spcPct val="115000"/>
              </a:lnSpc>
              <a:spcAft>
                <a:spcPts val="1000"/>
              </a:spcAft>
            </a:pPr>
            <a:r>
              <a:rPr lang="en-US">
                <a:latin typeface="Calibri(Body)"/>
                <a:ea typeface="Calibri"/>
                <a:cs typeface="Times New Roman"/>
              </a:rPr>
              <a:t> </a:t>
            </a:r>
          </a:p>
        </p:txBody>
      </p:sp>
      <p:sp>
        <p:nvSpPr>
          <p:cNvPr id="4" name="Slide Number Placeholder 3"/>
          <p:cNvSpPr>
            <a:spLocks noGrp="1"/>
          </p:cNvSpPr>
          <p:nvPr>
            <p:ph type="sldNum" sz="quarter" idx="10"/>
          </p:nvPr>
        </p:nvSpPr>
        <p:spPr/>
        <p:txBody>
          <a:bodyPr/>
          <a:lstStyle/>
          <a:p>
            <a:fld id="{15C0EAC3-8C78-412A-B057-D8E626A789C2}" type="slidenum">
              <a:rPr lang="en-US" smtClean="0"/>
              <a:pPr/>
              <a:t>24</a:t>
            </a:fld>
            <a:endParaRPr lang="en-US"/>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40029</a:t>
            </a:r>
            <a:endParaRPr lang="en-US" sz="1200" b="1">
              <a:solidFill>
                <a:srgbClr val="000000"/>
              </a:solidFill>
              <a:latin typeface="Arial"/>
            </a:endParaRPr>
          </a:p>
        </p:txBody>
      </p:sp>
      <p:sp>
        <p:nvSpPr>
          <p:cNvPr id="6"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336699"/>
                </a:solidFill>
                <a:latin typeface="Arial"/>
              </a:rPr>
              <a:t>01: Introduction to the New Microsoft Lync Features and Functionality</a:t>
            </a:r>
            <a:endParaRPr lang="en-US" sz="1200" b="1">
              <a:solidFill>
                <a:srgbClr val="336699"/>
              </a:solidFill>
              <a:latin typeface="Arial"/>
            </a:endParaRPr>
          </a:p>
        </p:txBody>
      </p:sp>
    </p:spTree>
    <p:extLst>
      <p:ext uri="{BB962C8B-B14F-4D97-AF65-F5344CB8AC3E}">
        <p14:creationId xmlns:p14="http://schemas.microsoft.com/office/powerpoint/2010/main" xmlns="" val="6071902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1175" y="74613"/>
            <a:ext cx="2413000" cy="1809750"/>
          </a:xfrm>
        </p:spPr>
      </p:sp>
      <p:sp>
        <p:nvSpPr>
          <p:cNvPr id="3" name="Notes Placeholder 2"/>
          <p:cNvSpPr>
            <a:spLocks noGrp="1"/>
          </p:cNvSpPr>
          <p:nvPr>
            <p:ph type="body" idx="1"/>
          </p:nvPr>
        </p:nvSpPr>
        <p:spPr>
          <a:xfrm>
            <a:off x="307492" y="2093939"/>
            <a:ext cx="6149837" cy="6550389"/>
          </a:xfrm>
        </p:spPr>
        <p:txBody>
          <a:bodyPr/>
          <a:lstStyle/>
          <a:p>
            <a:pPr>
              <a:lnSpc>
                <a:spcPct val="115000"/>
              </a:lnSpc>
              <a:spcAft>
                <a:spcPts val="1000"/>
              </a:spcAft>
            </a:pPr>
            <a:r>
              <a:rPr lang="en-US">
                <a:latin typeface="Calibri(Body)"/>
                <a:ea typeface="Calibri"/>
                <a:cs typeface="Segoe UI"/>
              </a:rPr>
              <a:t>Use this slide to emphasize the range of Lync video and meeting solutions across a wide variety of devices.</a:t>
            </a:r>
            <a:endParaRPr lang="en-US">
              <a:latin typeface="Calibri(Body)"/>
              <a:ea typeface="Calibri"/>
              <a:cs typeface="Times New Roman"/>
            </a:endParaRPr>
          </a:p>
          <a:p>
            <a:pPr>
              <a:lnSpc>
                <a:spcPct val="115000"/>
              </a:lnSpc>
              <a:spcAft>
                <a:spcPts val="1000"/>
              </a:spcAft>
            </a:pPr>
            <a:r>
              <a:rPr lang="en-US">
                <a:latin typeface="Calibri(Body)"/>
                <a:ea typeface="Calibri"/>
                <a:cs typeface="Times New Roman"/>
              </a:rPr>
              <a:t> </a:t>
            </a:r>
          </a:p>
        </p:txBody>
      </p:sp>
      <p:sp>
        <p:nvSpPr>
          <p:cNvPr id="4" name="Slide Number Placeholder 3"/>
          <p:cNvSpPr>
            <a:spLocks noGrp="1"/>
          </p:cNvSpPr>
          <p:nvPr>
            <p:ph type="sldNum" sz="quarter" idx="10"/>
          </p:nvPr>
        </p:nvSpPr>
        <p:spPr/>
        <p:txBody>
          <a:bodyPr/>
          <a:lstStyle/>
          <a:p>
            <a:fld id="{15C0EAC3-8C78-412A-B057-D8E626A789C2}" type="slidenum">
              <a:rPr lang="en-US" smtClean="0"/>
              <a:pPr/>
              <a:t>25</a:t>
            </a:fld>
            <a:endParaRPr lang="en-US"/>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40029</a:t>
            </a:r>
            <a:endParaRPr lang="en-US" sz="1200" b="1">
              <a:solidFill>
                <a:srgbClr val="000000"/>
              </a:solidFill>
              <a:latin typeface="Arial"/>
            </a:endParaRPr>
          </a:p>
        </p:txBody>
      </p:sp>
      <p:sp>
        <p:nvSpPr>
          <p:cNvPr id="6"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336699"/>
                </a:solidFill>
                <a:latin typeface="Arial"/>
              </a:rPr>
              <a:t>01: Introduction to the New Microsoft Lync Features and Functionality</a:t>
            </a:r>
            <a:endParaRPr lang="en-US" sz="1200" b="1">
              <a:solidFill>
                <a:srgbClr val="336699"/>
              </a:solidFill>
              <a:latin typeface="Arial"/>
            </a:endParaRPr>
          </a:p>
        </p:txBody>
      </p:sp>
    </p:spTree>
    <p:extLst>
      <p:ext uri="{BB962C8B-B14F-4D97-AF65-F5344CB8AC3E}">
        <p14:creationId xmlns:p14="http://schemas.microsoft.com/office/powerpoint/2010/main" xmlns="" val="8284888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1175" y="74613"/>
            <a:ext cx="2413000" cy="1809750"/>
          </a:xfrm>
        </p:spPr>
      </p:sp>
      <p:sp>
        <p:nvSpPr>
          <p:cNvPr id="3" name="Notes Placeholder 2"/>
          <p:cNvSpPr>
            <a:spLocks noGrp="1"/>
          </p:cNvSpPr>
          <p:nvPr>
            <p:ph type="body" idx="1"/>
          </p:nvPr>
        </p:nvSpPr>
        <p:spPr>
          <a:xfrm>
            <a:off x="307492" y="2093939"/>
            <a:ext cx="6149837" cy="6550389"/>
          </a:xfrm>
        </p:spPr>
        <p:txBody>
          <a:bodyPr/>
          <a:lstStyle/>
          <a:p>
            <a:pPr>
              <a:lnSpc>
                <a:spcPct val="115000"/>
              </a:lnSpc>
              <a:spcAft>
                <a:spcPts val="1000"/>
              </a:spcAft>
            </a:pPr>
            <a:r>
              <a:rPr lang="en-US">
                <a:latin typeface="Calibri(Body)"/>
                <a:ea typeface="Calibri"/>
                <a:cs typeface="Times New Roman"/>
              </a:rPr>
              <a:t> </a:t>
            </a:r>
          </a:p>
        </p:txBody>
      </p:sp>
      <p:sp>
        <p:nvSpPr>
          <p:cNvPr id="4" name="Slide Number Placeholder 3"/>
          <p:cNvSpPr>
            <a:spLocks noGrp="1"/>
          </p:cNvSpPr>
          <p:nvPr>
            <p:ph type="sldNum" sz="quarter" idx="10"/>
          </p:nvPr>
        </p:nvSpPr>
        <p:spPr/>
        <p:txBody>
          <a:bodyPr/>
          <a:lstStyle/>
          <a:p>
            <a:fld id="{15C0EAC3-8C78-412A-B057-D8E626A789C2}" type="slidenum">
              <a:rPr lang="en-US" smtClean="0"/>
              <a:pPr/>
              <a:t>26</a:t>
            </a:fld>
            <a:endParaRPr lang="en-US"/>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40029</a:t>
            </a:r>
            <a:endParaRPr lang="en-US" sz="1200" b="1">
              <a:solidFill>
                <a:srgbClr val="000000"/>
              </a:solidFill>
              <a:latin typeface="Arial"/>
            </a:endParaRPr>
          </a:p>
        </p:txBody>
      </p:sp>
      <p:sp>
        <p:nvSpPr>
          <p:cNvPr id="6"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336699"/>
                </a:solidFill>
                <a:latin typeface="Arial"/>
              </a:rPr>
              <a:t>01: Introduction to the New Microsoft Lync Features and Functionality</a:t>
            </a:r>
            <a:endParaRPr lang="en-US" sz="1200" b="1">
              <a:solidFill>
                <a:srgbClr val="336699"/>
              </a:solidFill>
              <a:latin typeface="Arial"/>
            </a:endParaRPr>
          </a:p>
        </p:txBody>
      </p:sp>
    </p:spTree>
    <p:extLst>
      <p:ext uri="{BB962C8B-B14F-4D97-AF65-F5344CB8AC3E}">
        <p14:creationId xmlns:p14="http://schemas.microsoft.com/office/powerpoint/2010/main" xmlns="" val="4494844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1175" y="74613"/>
            <a:ext cx="2413000" cy="1809750"/>
          </a:xfrm>
        </p:spPr>
      </p:sp>
      <p:sp>
        <p:nvSpPr>
          <p:cNvPr id="3" name="Notes Placeholder 2"/>
          <p:cNvSpPr>
            <a:spLocks noGrp="1"/>
          </p:cNvSpPr>
          <p:nvPr>
            <p:ph type="body" idx="1"/>
          </p:nvPr>
        </p:nvSpPr>
        <p:spPr>
          <a:xfrm>
            <a:off x="307492" y="2093939"/>
            <a:ext cx="6149837" cy="6550389"/>
          </a:xfrm>
        </p:spPr>
        <p:txBody>
          <a:bodyPr/>
          <a:lstStyle/>
          <a:p>
            <a:pPr>
              <a:lnSpc>
                <a:spcPct val="115000"/>
              </a:lnSpc>
              <a:spcAft>
                <a:spcPts val="1000"/>
              </a:spcAft>
            </a:pPr>
            <a:r>
              <a:rPr lang="en-US">
                <a:latin typeface="Calibri(Body)"/>
                <a:ea typeface="Calibri"/>
                <a:cs typeface="Segoe UI"/>
              </a:rPr>
              <a:t>Talk about the familiar look and feel across the different platforms, PC, tablets, and phones.</a:t>
            </a:r>
            <a:endParaRPr lang="en-US">
              <a:latin typeface="Calibri(Body)"/>
              <a:ea typeface="Calibri"/>
              <a:cs typeface="Times New Roman"/>
            </a:endParaRPr>
          </a:p>
          <a:p>
            <a:pPr>
              <a:lnSpc>
                <a:spcPct val="115000"/>
              </a:lnSpc>
              <a:spcAft>
                <a:spcPts val="1000"/>
              </a:spcAft>
            </a:pPr>
            <a:r>
              <a:rPr lang="en-US">
                <a:latin typeface="Calibri(Body)"/>
                <a:ea typeface="Calibri"/>
                <a:cs typeface="Times New Roman"/>
              </a:rPr>
              <a:t> </a:t>
            </a:r>
          </a:p>
        </p:txBody>
      </p:sp>
      <p:sp>
        <p:nvSpPr>
          <p:cNvPr id="4" name="Slide Number Placeholder 3"/>
          <p:cNvSpPr>
            <a:spLocks noGrp="1"/>
          </p:cNvSpPr>
          <p:nvPr>
            <p:ph type="sldNum" sz="quarter" idx="10"/>
          </p:nvPr>
        </p:nvSpPr>
        <p:spPr/>
        <p:txBody>
          <a:bodyPr/>
          <a:lstStyle/>
          <a:p>
            <a:fld id="{15C0EAC3-8C78-412A-B057-D8E626A789C2}" type="slidenum">
              <a:rPr lang="en-US" smtClean="0"/>
              <a:pPr/>
              <a:t>27</a:t>
            </a:fld>
            <a:endParaRPr lang="en-US"/>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40029</a:t>
            </a:r>
            <a:endParaRPr lang="en-US" sz="1200" b="1">
              <a:solidFill>
                <a:srgbClr val="000000"/>
              </a:solidFill>
              <a:latin typeface="Arial"/>
            </a:endParaRPr>
          </a:p>
        </p:txBody>
      </p:sp>
      <p:sp>
        <p:nvSpPr>
          <p:cNvPr id="6"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336699"/>
                </a:solidFill>
                <a:latin typeface="Arial"/>
              </a:rPr>
              <a:t>01: Introduction to the New Microsoft Lync Features and Functionality</a:t>
            </a:r>
            <a:endParaRPr lang="en-US" sz="1200" b="1">
              <a:solidFill>
                <a:srgbClr val="336699"/>
              </a:solidFill>
              <a:latin typeface="Arial"/>
            </a:endParaRPr>
          </a:p>
        </p:txBody>
      </p:sp>
    </p:spTree>
    <p:extLst>
      <p:ext uri="{BB962C8B-B14F-4D97-AF65-F5344CB8AC3E}">
        <p14:creationId xmlns:p14="http://schemas.microsoft.com/office/powerpoint/2010/main" xmlns="" val="403556828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hdr" sz="quarter"/>
          </p:nvPr>
        </p:nvSpPr>
        <p:spPr/>
        <p:txBody>
          <a:bodyPr/>
          <a:lstStyle/>
          <a:p>
            <a:pPr>
              <a:defRPr/>
            </a:pPr>
            <a:r>
              <a:rPr lang="en-US" smtClean="0">
                <a:solidFill>
                  <a:prstClr val="black"/>
                </a:solidFill>
              </a:rPr>
              <a:t>Module x: Title</a:t>
            </a:r>
          </a:p>
        </p:txBody>
      </p:sp>
      <p:sp>
        <p:nvSpPr>
          <p:cNvPr id="34819" name="Rectangle 3"/>
          <p:cNvSpPr>
            <a:spLocks noGrp="1" noChangeArrowheads="1"/>
          </p:cNvSpPr>
          <p:nvPr>
            <p:ph type="dt" sz="quarter" idx="1"/>
          </p:nvPr>
        </p:nvSpPr>
        <p:spPr/>
        <p:txBody>
          <a:bodyPr/>
          <a:lstStyle/>
          <a:p>
            <a:pPr>
              <a:defRPr/>
            </a:pPr>
            <a:r>
              <a:rPr lang="en-US" smtClean="0">
                <a:solidFill>
                  <a:prstClr val="black"/>
                </a:solidFill>
              </a:rPr>
              <a:t>Course xxxxy</a:t>
            </a:r>
          </a:p>
        </p:txBody>
      </p:sp>
      <p:sp>
        <p:nvSpPr>
          <p:cNvPr id="34820" name="Rectangle 7"/>
          <p:cNvSpPr>
            <a:spLocks noGrp="1" noChangeArrowheads="1"/>
          </p:cNvSpPr>
          <p:nvPr>
            <p:ph type="sldNum" sz="quarter" idx="5"/>
          </p:nvPr>
        </p:nvSpPr>
        <p:spPr/>
        <p:txBody>
          <a:bodyPr/>
          <a:lstStyle/>
          <a:p>
            <a:pPr>
              <a:defRPr/>
            </a:pPr>
            <a:fld id="{C32A0491-C27A-4143-86E5-4142681B0DED}" type="slidenum">
              <a:rPr lang="en-US" smtClean="0">
                <a:solidFill>
                  <a:prstClr val="black"/>
                </a:solidFill>
              </a:rPr>
              <a:pPr>
                <a:defRPr/>
              </a:pPr>
              <a:t>28</a:t>
            </a:fld>
            <a:endParaRPr lang="en-US" smtClean="0">
              <a:solidFill>
                <a:prstClr val="black"/>
              </a:solidFill>
            </a:endParaRPr>
          </a:p>
        </p:txBody>
      </p:sp>
      <p:sp>
        <p:nvSpPr>
          <p:cNvPr id="32773" name="Rectangle 2"/>
          <p:cNvSpPr>
            <a:spLocks noGrp="1" noRot="1" noChangeAspect="1" noChangeArrowheads="1" noTextEdit="1"/>
          </p:cNvSpPr>
          <p:nvPr>
            <p:ph type="sldImg"/>
          </p:nvPr>
        </p:nvSpPr>
        <p:spPr>
          <a:xfrm>
            <a:off x="4314825" y="74613"/>
            <a:ext cx="2425700" cy="1819275"/>
          </a:xfrm>
          <a:ln/>
        </p:spPr>
      </p:sp>
      <p:sp>
        <p:nvSpPr>
          <p:cNvPr id="32774" name="Rectangle 4"/>
          <p:cNvSpPr>
            <a:spLocks noGrp="1" noChangeArrowheads="1"/>
          </p:cNvSpPr>
          <p:nvPr>
            <p:ph type="body" idx="1"/>
          </p:nvPr>
        </p:nvSpPr>
        <p:spPr>
          <a:xfrm>
            <a:off x="307492" y="2093939"/>
            <a:ext cx="6149837" cy="6550389"/>
          </a:xfrm>
          <a:noFill/>
          <a:ln/>
        </p:spPr>
        <p:txBody>
          <a:bodyPr/>
          <a:lstStyle/>
          <a:p>
            <a:r>
              <a:rPr lang="en-US" sz="1600">
                <a:solidFill>
                  <a:srgbClr val="000000"/>
                </a:solidFill>
                <a:latin typeface="Calibri(Body)"/>
                <a:ea typeface="Times New Roman"/>
                <a:cs typeface="Times New Roman"/>
              </a:rPr>
              <a:t> </a:t>
            </a:r>
            <a:endParaRPr lang="en-US" sz="1400" smtClean="0">
              <a:effectLst/>
              <a:latin typeface="Calibri(Body)"/>
              <a:ea typeface="Times New Roman"/>
            </a:endParaRPr>
          </a:p>
          <a:p>
            <a:pPr>
              <a:lnSpc>
                <a:spcPct val="115000"/>
              </a:lnSpc>
              <a:spcAft>
                <a:spcPts val="1000"/>
              </a:spcAft>
            </a:pPr>
            <a:r>
              <a:rPr lang="en-US" sz="1400" b="1">
                <a:solidFill>
                  <a:srgbClr val="000000"/>
                </a:solidFill>
                <a:latin typeface="Calibri(Body)"/>
                <a:ea typeface="Calibri"/>
              </a:rPr>
              <a:t>Common Issues and Troubleshooting Tips</a:t>
            </a:r>
            <a:endParaRPr lang="en-US" sz="1400" smtClean="0">
              <a:effectLst/>
              <a:latin typeface="Calibri(Body)"/>
              <a:ea typeface="Times New Roman"/>
            </a:endParaRPr>
          </a:p>
          <a:p>
            <a:pPr>
              <a:lnSpc>
                <a:spcPct val="115000"/>
              </a:lnSpc>
              <a:spcAft>
                <a:spcPts val="1000"/>
              </a:spcAft>
            </a:pPr>
            <a:r>
              <a:rPr lang="en-US" sz="1400" b="1">
                <a:solidFill>
                  <a:srgbClr val="000000"/>
                </a:solidFill>
                <a:latin typeface="Calibri(Body)"/>
                <a:ea typeface="Calibri"/>
              </a:rPr>
              <a:t> </a:t>
            </a:r>
            <a:endParaRPr lang="en-US" sz="1400" smtClean="0">
              <a:effectLst/>
              <a:latin typeface="Calibri(Body)"/>
              <a:ea typeface="Times New Roman"/>
            </a:endParaRPr>
          </a:p>
          <a:p>
            <a:pPr>
              <a:lnSpc>
                <a:spcPct val="115000"/>
              </a:lnSpc>
              <a:spcAft>
                <a:spcPts val="1000"/>
              </a:spcAft>
            </a:pPr>
            <a:r>
              <a:rPr lang="en-US" sz="1400" b="1">
                <a:solidFill>
                  <a:srgbClr val="000000"/>
                </a:solidFill>
                <a:latin typeface="Calibri(Body)"/>
                <a:ea typeface="Calibri"/>
              </a:rPr>
              <a:t>Common Issue: </a:t>
            </a:r>
            <a:r>
              <a:rPr lang="en-US" sz="1400">
                <a:solidFill>
                  <a:srgbClr val="000000"/>
                </a:solidFill>
                <a:latin typeface="Calibri(Body)"/>
                <a:ea typeface="Calibri"/>
              </a:rPr>
              <a:t>A user on a non-domain joined computer with Lync installed is not able to sign in.</a:t>
            </a:r>
            <a:endParaRPr lang="en-US" sz="1400" smtClean="0">
              <a:effectLst/>
              <a:latin typeface="Calibri(Body)"/>
              <a:ea typeface="Times New Roman"/>
            </a:endParaRPr>
          </a:p>
          <a:p>
            <a:pPr>
              <a:lnSpc>
                <a:spcPct val="115000"/>
              </a:lnSpc>
              <a:spcAft>
                <a:spcPts val="1000"/>
              </a:spcAft>
            </a:pPr>
            <a:r>
              <a:rPr lang="en-US" sz="1400" b="1">
                <a:solidFill>
                  <a:srgbClr val="000000"/>
                </a:solidFill>
                <a:latin typeface="Calibri(Body)"/>
                <a:ea typeface="Calibri"/>
              </a:rPr>
              <a:t> </a:t>
            </a:r>
            <a:endParaRPr lang="en-US" sz="1400" smtClean="0">
              <a:effectLst/>
              <a:latin typeface="Calibri(Body)"/>
              <a:ea typeface="Times New Roman"/>
            </a:endParaRPr>
          </a:p>
          <a:p>
            <a:pPr>
              <a:lnSpc>
                <a:spcPct val="115000"/>
              </a:lnSpc>
              <a:spcAft>
                <a:spcPts val="1000"/>
              </a:spcAft>
            </a:pPr>
            <a:r>
              <a:rPr lang="en-US" sz="1400" b="1">
                <a:solidFill>
                  <a:srgbClr val="000000"/>
                </a:solidFill>
                <a:latin typeface="Calibri(Body)"/>
                <a:ea typeface="Calibri"/>
              </a:rPr>
              <a:t>Troubleshooting Tip: </a:t>
            </a:r>
            <a:r>
              <a:rPr lang="en-US" sz="1400">
                <a:solidFill>
                  <a:srgbClr val="000000"/>
                </a:solidFill>
                <a:latin typeface="Calibri(Body)"/>
                <a:ea typeface="Calibri"/>
              </a:rPr>
              <a:t>As with the previous versions of Lync and Office Communicator, the computer must trust the certificates presented by Lync Server. Import the internal Certificate Authority Root Certificate into the Trusted Root Certificate Authority certificate store.</a:t>
            </a:r>
            <a:endParaRPr lang="en-US" sz="1400" smtClean="0">
              <a:effectLst/>
              <a:latin typeface="Calibri(Body)"/>
              <a:ea typeface="Times New Roman"/>
            </a:endParaRPr>
          </a:p>
          <a:p>
            <a:pPr>
              <a:lnSpc>
                <a:spcPct val="115000"/>
              </a:lnSpc>
              <a:spcAft>
                <a:spcPts val="1000"/>
              </a:spcAft>
            </a:pPr>
            <a:r>
              <a:rPr lang="en-US" sz="1400">
                <a:solidFill>
                  <a:srgbClr val="000000"/>
                </a:solidFill>
                <a:latin typeface="Calibri(Body)"/>
                <a:ea typeface="Calibri"/>
                <a:cs typeface="Segoe UI"/>
              </a:rPr>
              <a:t> </a:t>
            </a:r>
            <a:endParaRPr lang="en-US" sz="1400" smtClean="0">
              <a:effectLst/>
              <a:latin typeface="Calibri(Body)"/>
              <a:ea typeface="Times New Roman"/>
            </a:endParaRPr>
          </a:p>
          <a:p>
            <a:pPr>
              <a:lnSpc>
                <a:spcPct val="115000"/>
              </a:lnSpc>
              <a:spcAft>
                <a:spcPts val="1000"/>
              </a:spcAft>
            </a:pPr>
            <a:r>
              <a:rPr lang="en-US" sz="1400" b="1">
                <a:solidFill>
                  <a:srgbClr val="000000"/>
                </a:solidFill>
                <a:latin typeface="Calibri(Body)"/>
                <a:ea typeface="Calibri"/>
              </a:rPr>
              <a:t> </a:t>
            </a:r>
            <a:endParaRPr lang="en-US" sz="1400" smtClean="0">
              <a:effectLst/>
              <a:latin typeface="Calibri(Body)"/>
              <a:ea typeface="Times New Roman"/>
            </a:endParaRPr>
          </a:p>
          <a:p>
            <a:pPr>
              <a:lnSpc>
                <a:spcPct val="115000"/>
              </a:lnSpc>
              <a:spcAft>
                <a:spcPts val="1000"/>
              </a:spcAft>
            </a:pPr>
            <a:r>
              <a:rPr lang="en-US" sz="1400">
                <a:latin typeface="Calibri(Body)"/>
                <a:ea typeface="Calibri"/>
                <a:cs typeface="Times New Roman"/>
              </a:rPr>
              <a:t> </a:t>
            </a:r>
          </a:p>
          <a:p>
            <a:pPr>
              <a:lnSpc>
                <a:spcPct val="115000"/>
              </a:lnSpc>
              <a:spcAft>
                <a:spcPts val="1000"/>
              </a:spcAft>
            </a:pPr>
            <a:r>
              <a:rPr lang="en-US" sz="1400" b="1">
                <a:latin typeface="Calibri(Body)"/>
                <a:ea typeface="Calibri"/>
                <a:cs typeface="Times New Roman"/>
              </a:rPr>
              <a:t>Review Questions</a:t>
            </a:r>
            <a:endParaRPr lang="en-US" sz="1400">
              <a:latin typeface="Calibri(Body)"/>
              <a:ea typeface="Calibri"/>
              <a:cs typeface="Times New Roman"/>
            </a:endParaRPr>
          </a:p>
          <a:p>
            <a:pPr>
              <a:lnSpc>
                <a:spcPct val="115000"/>
              </a:lnSpc>
              <a:spcAft>
                <a:spcPts val="1000"/>
              </a:spcAft>
            </a:pPr>
            <a:r>
              <a:rPr lang="en-US" sz="1400">
                <a:latin typeface="Calibri(Body)"/>
                <a:ea typeface="Calibri"/>
                <a:cs typeface="Times New Roman"/>
              </a:rPr>
              <a:t> </a:t>
            </a:r>
          </a:p>
          <a:p>
            <a:pPr>
              <a:lnSpc>
                <a:spcPct val="115000"/>
              </a:lnSpc>
              <a:spcAft>
                <a:spcPts val="1000"/>
              </a:spcAft>
            </a:pPr>
            <a:r>
              <a:rPr lang="en-US" sz="1400" b="1">
                <a:latin typeface="Calibri(Body)"/>
                <a:ea typeface="Calibri"/>
                <a:cs typeface="Times New Roman"/>
              </a:rPr>
              <a:t>Question</a:t>
            </a:r>
            <a:endParaRPr lang="en-US" sz="1400">
              <a:latin typeface="Calibri(Body)"/>
              <a:ea typeface="Calibri"/>
              <a:cs typeface="Times New Roman"/>
            </a:endParaRPr>
          </a:p>
          <a:p>
            <a:pPr marL="342900" marR="0" lvl="0" indent="-342900">
              <a:lnSpc>
                <a:spcPts val="1400"/>
              </a:lnSpc>
              <a:spcBef>
                <a:spcPts val="300"/>
              </a:spcBef>
              <a:spcAft>
                <a:spcPts val="300"/>
              </a:spcAft>
              <a:buFont typeface="+mj-lt"/>
              <a:buAutoNum type="arabicPeriod"/>
            </a:pPr>
            <a:r>
              <a:rPr lang="en-US" sz="1050">
                <a:latin typeface="Calibri(Body)"/>
                <a:ea typeface="SimSun"/>
                <a:cs typeface="Times New Roman"/>
              </a:rPr>
              <a:t>Name at least three features that are new to Lync.</a:t>
            </a:r>
          </a:p>
          <a:p>
            <a:pPr>
              <a:lnSpc>
                <a:spcPct val="115000"/>
              </a:lnSpc>
              <a:spcAft>
                <a:spcPts val="1000"/>
              </a:spcAft>
            </a:pPr>
            <a:r>
              <a:rPr lang="en-US" sz="1400" b="1">
                <a:latin typeface="Calibri(Body)"/>
                <a:ea typeface="Calibri"/>
                <a:cs typeface="Times New Roman"/>
              </a:rPr>
              <a:t> </a:t>
            </a:r>
            <a:endParaRPr lang="en-US" sz="1400">
              <a:latin typeface="Calibri(Body)"/>
              <a:ea typeface="Calibri"/>
              <a:cs typeface="Times New Roman"/>
            </a:endParaRPr>
          </a:p>
          <a:p>
            <a:pPr>
              <a:lnSpc>
                <a:spcPct val="115000"/>
              </a:lnSpc>
              <a:spcAft>
                <a:spcPts val="1000"/>
              </a:spcAft>
            </a:pPr>
            <a:r>
              <a:rPr lang="en-US" sz="1400" b="1">
                <a:latin typeface="Calibri(Body)"/>
                <a:ea typeface="Calibri"/>
                <a:cs typeface="Times New Roman"/>
              </a:rPr>
              <a:t>Answer</a:t>
            </a:r>
            <a:endParaRPr lang="en-US" sz="1400">
              <a:latin typeface="Calibri(Body)"/>
              <a:ea typeface="Calibri"/>
              <a:cs typeface="Times New Roman"/>
            </a:endParaRPr>
          </a:p>
          <a:p>
            <a:pPr>
              <a:lnSpc>
                <a:spcPts val="1400"/>
              </a:lnSpc>
              <a:spcBef>
                <a:spcPts val="300"/>
              </a:spcBef>
              <a:spcAft>
                <a:spcPts val="300"/>
              </a:spcAft>
            </a:pPr>
            <a:r>
              <a:rPr lang="en-US" sz="1050">
                <a:latin typeface="Calibri(Body)"/>
                <a:ea typeface="SimSun"/>
                <a:cs typeface="Times New Roman"/>
              </a:rPr>
              <a:t>Any one of the following is correct.</a:t>
            </a:r>
          </a:p>
          <a:p>
            <a:pPr marL="342900" marR="0" lvl="0" indent="-342900">
              <a:lnSpc>
                <a:spcPts val="1400"/>
              </a:lnSpc>
              <a:spcBef>
                <a:spcPts val="300"/>
              </a:spcBef>
              <a:spcAft>
                <a:spcPts val="300"/>
              </a:spcAft>
              <a:buFont typeface="Symbol"/>
              <a:buChar char=""/>
            </a:pPr>
            <a:r>
              <a:rPr lang="en-US" sz="1050">
                <a:latin typeface="Calibri(Body)"/>
                <a:ea typeface="SimSun"/>
                <a:cs typeface="Times New Roman"/>
              </a:rPr>
              <a:t>Communicating and Connecting in Lync</a:t>
            </a:r>
          </a:p>
          <a:p>
            <a:pPr marL="342900" marR="0" lvl="0" indent="-342900">
              <a:lnSpc>
                <a:spcPts val="1400"/>
              </a:lnSpc>
              <a:spcBef>
                <a:spcPts val="300"/>
              </a:spcBef>
              <a:spcAft>
                <a:spcPts val="300"/>
              </a:spcAft>
              <a:buFont typeface="Symbol"/>
              <a:buChar char=""/>
            </a:pPr>
            <a:r>
              <a:rPr lang="en-US" sz="1050">
                <a:latin typeface="Calibri(Body)"/>
                <a:ea typeface="SimSun"/>
                <a:cs typeface="Times New Roman"/>
              </a:rPr>
              <a:t>Using Voice and Video for a lifelike experience with web conference and Office integration</a:t>
            </a:r>
          </a:p>
          <a:p>
            <a:pPr marL="342900" marR="0" lvl="0" indent="-342900">
              <a:lnSpc>
                <a:spcPts val="1400"/>
              </a:lnSpc>
              <a:spcBef>
                <a:spcPts val="300"/>
              </a:spcBef>
              <a:spcAft>
                <a:spcPts val="300"/>
              </a:spcAft>
              <a:buFont typeface="Symbol"/>
              <a:buChar char=""/>
            </a:pPr>
            <a:r>
              <a:rPr lang="en-US" sz="1050">
                <a:latin typeface="Calibri(Body)"/>
                <a:ea typeface="SimSun"/>
                <a:cs typeface="Times New Roman"/>
              </a:rPr>
              <a:t>Collaborating and conducting meetings in real time with optimal experiences from Lync Web App, video, and audio conferencing</a:t>
            </a:r>
          </a:p>
          <a:p>
            <a:pPr marL="342900" marR="0" lvl="0" indent="-342900">
              <a:lnSpc>
                <a:spcPts val="1400"/>
              </a:lnSpc>
              <a:spcBef>
                <a:spcPts val="300"/>
              </a:spcBef>
              <a:spcAft>
                <a:spcPts val="300"/>
              </a:spcAft>
              <a:buFont typeface="Symbol"/>
              <a:buChar char=""/>
            </a:pPr>
            <a:r>
              <a:rPr lang="en-US" sz="1050">
                <a:latin typeface="Calibri(Body)"/>
                <a:ea typeface="SimSun"/>
                <a:cs typeface="Times New Roman"/>
              </a:rPr>
              <a:t>Conduct conferences across your mobile devices, using web conferencing tools and hosted services</a:t>
            </a:r>
          </a:p>
          <a:p>
            <a:pPr marL="342900" marR="0" lvl="0" indent="-342900">
              <a:lnSpc>
                <a:spcPts val="1400"/>
              </a:lnSpc>
              <a:spcBef>
                <a:spcPts val="300"/>
              </a:spcBef>
              <a:spcAft>
                <a:spcPts val="300"/>
              </a:spcAft>
              <a:buFont typeface="Symbol"/>
              <a:buChar char=""/>
            </a:pPr>
            <a:r>
              <a:rPr lang="en-US" sz="1050">
                <a:latin typeface="Calibri(Body)"/>
                <a:ea typeface="SimSun"/>
                <a:cs typeface="Times New Roman"/>
              </a:rPr>
              <a:t>Use the Virtual Desktop Infrastructure (VDI) Plug-in to sign into the Lync client that is running on the virtual machine, and participate in real-time audio and video communication</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1175" y="74613"/>
            <a:ext cx="2413000" cy="1809750"/>
          </a:xfrm>
        </p:spPr>
      </p:sp>
      <p:sp>
        <p:nvSpPr>
          <p:cNvPr id="3" name="Notes Placeholder 2"/>
          <p:cNvSpPr>
            <a:spLocks noGrp="1"/>
          </p:cNvSpPr>
          <p:nvPr>
            <p:ph type="body" idx="1"/>
          </p:nvPr>
        </p:nvSpPr>
        <p:spPr>
          <a:xfrm>
            <a:off x="307492" y="2093939"/>
            <a:ext cx="6149837" cy="6550389"/>
          </a:xfrm>
        </p:spPr>
        <p:txBody>
          <a:bodyPr/>
          <a:lstStyle/>
          <a:p>
            <a:pPr>
              <a:lnSpc>
                <a:spcPct val="115000"/>
              </a:lnSpc>
              <a:spcAft>
                <a:spcPts val="1000"/>
              </a:spcAft>
            </a:pPr>
            <a:r>
              <a:rPr lang="en-US">
                <a:latin typeface="Calibri(Body)"/>
                <a:ea typeface="Calibri"/>
                <a:cs typeface="Segoe UI"/>
              </a:rPr>
              <a:t>Use this slide to reiterate the variety of choices across Lync devices and the interoperability designed into Lync telephony and UC solutions. </a:t>
            </a:r>
            <a:endParaRPr lang="en-US">
              <a:latin typeface="Calibri(Body)"/>
              <a:ea typeface="Calibri"/>
              <a:cs typeface="Times New Roman"/>
            </a:endParaRPr>
          </a:p>
          <a:p>
            <a:pPr>
              <a:lnSpc>
                <a:spcPct val="115000"/>
              </a:lnSpc>
              <a:spcAft>
                <a:spcPts val="1000"/>
              </a:spcAft>
            </a:pPr>
            <a:r>
              <a:rPr lang="en-US">
                <a:latin typeface="Calibri(Body)"/>
                <a:ea typeface="Calibri"/>
                <a:cs typeface="Times New Roman"/>
              </a:rPr>
              <a:t> </a:t>
            </a:r>
          </a:p>
        </p:txBody>
      </p:sp>
      <p:sp>
        <p:nvSpPr>
          <p:cNvPr id="4" name="Slide Number Placeholder 3"/>
          <p:cNvSpPr>
            <a:spLocks noGrp="1"/>
          </p:cNvSpPr>
          <p:nvPr>
            <p:ph type="sldNum" sz="quarter" idx="10"/>
          </p:nvPr>
        </p:nvSpPr>
        <p:spPr/>
        <p:txBody>
          <a:bodyPr/>
          <a:lstStyle/>
          <a:p>
            <a:fld id="{15C0EAC3-8C78-412A-B057-D8E626A789C2}" type="slidenum">
              <a:rPr lang="en-US" smtClean="0"/>
              <a:pPr/>
              <a:t>29</a:t>
            </a:fld>
            <a:endParaRPr lang="en-US"/>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40029</a:t>
            </a:r>
            <a:endParaRPr lang="en-US" sz="1200" b="1">
              <a:solidFill>
                <a:srgbClr val="000000"/>
              </a:solidFill>
              <a:latin typeface="Arial"/>
            </a:endParaRPr>
          </a:p>
        </p:txBody>
      </p:sp>
      <p:sp>
        <p:nvSpPr>
          <p:cNvPr id="6"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336699"/>
                </a:solidFill>
                <a:latin typeface="Arial"/>
              </a:rPr>
              <a:t>01: Introduction to the New Microsoft Lync Features and Functionality</a:t>
            </a:r>
            <a:endParaRPr lang="en-US" sz="1200" b="1">
              <a:solidFill>
                <a:srgbClr val="336699"/>
              </a:solidFill>
              <a:latin typeface="Arial"/>
            </a:endParaRPr>
          </a:p>
        </p:txBody>
      </p:sp>
    </p:spTree>
    <p:extLst>
      <p:ext uri="{BB962C8B-B14F-4D97-AF65-F5344CB8AC3E}">
        <p14:creationId xmlns:p14="http://schemas.microsoft.com/office/powerpoint/2010/main" xmlns="" val="322005279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1175" y="74613"/>
            <a:ext cx="2413000" cy="1809750"/>
          </a:xfrm>
        </p:spPr>
      </p:sp>
      <p:sp>
        <p:nvSpPr>
          <p:cNvPr id="3" name="Notes Placeholder 2"/>
          <p:cNvSpPr>
            <a:spLocks noGrp="1"/>
          </p:cNvSpPr>
          <p:nvPr>
            <p:ph type="body" idx="1"/>
          </p:nvPr>
        </p:nvSpPr>
        <p:spPr>
          <a:xfrm>
            <a:off x="307492" y="2093939"/>
            <a:ext cx="6149837" cy="6550389"/>
          </a:xfrm>
        </p:spPr>
        <p:txBody>
          <a:bodyPr/>
          <a:lstStyle/>
          <a:p>
            <a:pPr>
              <a:lnSpc>
                <a:spcPct val="115000"/>
              </a:lnSpc>
              <a:spcAft>
                <a:spcPts val="1000"/>
              </a:spcAft>
            </a:pPr>
            <a:r>
              <a:rPr lang="en-US">
                <a:latin typeface="Calibri(Body)"/>
                <a:ea typeface="Calibri"/>
                <a:cs typeface="Times New Roman"/>
              </a:rPr>
              <a:t> </a:t>
            </a:r>
          </a:p>
        </p:txBody>
      </p:sp>
      <p:sp>
        <p:nvSpPr>
          <p:cNvPr id="4" name="Slide Number Placeholder 3"/>
          <p:cNvSpPr>
            <a:spLocks noGrp="1"/>
          </p:cNvSpPr>
          <p:nvPr>
            <p:ph type="sldNum" sz="quarter" idx="10"/>
          </p:nvPr>
        </p:nvSpPr>
        <p:spPr/>
        <p:txBody>
          <a:bodyPr/>
          <a:lstStyle/>
          <a:p>
            <a:fld id="{15C0EAC3-8C78-412A-B057-D8E626A789C2}" type="slidenum">
              <a:rPr lang="en-US" smtClean="0"/>
              <a:pPr/>
              <a:t>30</a:t>
            </a:fld>
            <a:endParaRPr lang="en-US"/>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40029</a:t>
            </a:r>
            <a:endParaRPr lang="en-US" sz="1200" b="1">
              <a:solidFill>
                <a:srgbClr val="000000"/>
              </a:solidFill>
              <a:latin typeface="Arial"/>
            </a:endParaRPr>
          </a:p>
        </p:txBody>
      </p:sp>
      <p:sp>
        <p:nvSpPr>
          <p:cNvPr id="6"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336699"/>
                </a:solidFill>
                <a:latin typeface="Arial"/>
              </a:rPr>
              <a:t>01: Introduction to the New Microsoft Lync Features and Functionality</a:t>
            </a:r>
            <a:endParaRPr lang="en-US" sz="1200" b="1">
              <a:solidFill>
                <a:srgbClr val="336699"/>
              </a:solidFill>
              <a:latin typeface="Arial"/>
            </a:endParaRPr>
          </a:p>
        </p:txBody>
      </p:sp>
    </p:spTree>
    <p:extLst>
      <p:ext uri="{BB962C8B-B14F-4D97-AF65-F5344CB8AC3E}">
        <p14:creationId xmlns:p14="http://schemas.microsoft.com/office/powerpoint/2010/main" xmlns="" val="34049275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1175" y="74613"/>
            <a:ext cx="2413000" cy="1809750"/>
          </a:xfrm>
        </p:spPr>
      </p:sp>
      <p:sp>
        <p:nvSpPr>
          <p:cNvPr id="3" name="Notes Placeholder 2"/>
          <p:cNvSpPr>
            <a:spLocks noGrp="1"/>
          </p:cNvSpPr>
          <p:nvPr>
            <p:ph type="body" idx="1"/>
          </p:nvPr>
        </p:nvSpPr>
        <p:spPr>
          <a:xfrm>
            <a:off x="307492" y="2093939"/>
            <a:ext cx="6149837" cy="6550389"/>
          </a:xfrm>
        </p:spPr>
        <p:txBody>
          <a:bodyPr/>
          <a:lstStyle/>
          <a:p>
            <a:pPr>
              <a:lnSpc>
                <a:spcPct val="115000"/>
              </a:lnSpc>
              <a:spcAft>
                <a:spcPts val="1000"/>
              </a:spcAft>
            </a:pPr>
            <a:r>
              <a:rPr lang="en-US">
                <a:solidFill>
                  <a:srgbClr val="000000"/>
                </a:solidFill>
                <a:latin typeface="Calibri(Body)"/>
                <a:ea typeface="Calibri"/>
                <a:cs typeface="Segoe UI"/>
              </a:rPr>
              <a:t> </a:t>
            </a:r>
            <a:endParaRPr lang="en-US">
              <a:latin typeface="Calibri(Body)"/>
              <a:ea typeface="Calibri"/>
              <a:cs typeface="Times New Roman"/>
            </a:endParaRPr>
          </a:p>
          <a:p>
            <a:pPr>
              <a:lnSpc>
                <a:spcPct val="115000"/>
              </a:lnSpc>
              <a:spcAft>
                <a:spcPts val="1000"/>
              </a:spcAft>
            </a:pPr>
            <a:r>
              <a:rPr lang="en-US">
                <a:latin typeface="Calibri(Body)"/>
                <a:ea typeface="Calibri"/>
                <a:cs typeface="Times New Roman"/>
              </a:rPr>
              <a:t> </a:t>
            </a:r>
          </a:p>
        </p:txBody>
      </p:sp>
      <p:sp>
        <p:nvSpPr>
          <p:cNvPr id="4" name="Slide Number Placeholder 3"/>
          <p:cNvSpPr>
            <a:spLocks noGrp="1"/>
          </p:cNvSpPr>
          <p:nvPr>
            <p:ph type="sldNum" sz="quarter" idx="10"/>
          </p:nvPr>
        </p:nvSpPr>
        <p:spPr/>
        <p:txBody>
          <a:bodyPr/>
          <a:lstStyle/>
          <a:p>
            <a:fld id="{15C0EAC3-8C78-412A-B057-D8E626A789C2}" type="slidenum">
              <a:rPr lang="en-US" smtClean="0"/>
              <a:pPr/>
              <a:t>3</a:t>
            </a:fld>
            <a:endParaRPr lang="en-US"/>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40029</a:t>
            </a:r>
            <a:endParaRPr lang="en-US" sz="1200" b="1">
              <a:solidFill>
                <a:srgbClr val="000000"/>
              </a:solidFill>
              <a:latin typeface="Arial"/>
            </a:endParaRPr>
          </a:p>
        </p:txBody>
      </p:sp>
      <p:sp>
        <p:nvSpPr>
          <p:cNvPr id="6"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336699"/>
                </a:solidFill>
                <a:latin typeface="Arial"/>
              </a:rPr>
              <a:t>01: Introduction to the New Microsoft Lync Features and Functionality</a:t>
            </a:r>
            <a:endParaRPr lang="en-US" sz="1200" b="1">
              <a:solidFill>
                <a:srgbClr val="336699"/>
              </a:solidFill>
              <a:latin typeface="Arial"/>
            </a:endParaRPr>
          </a:p>
        </p:txBody>
      </p:sp>
    </p:spTree>
    <p:extLst>
      <p:ext uri="{BB962C8B-B14F-4D97-AF65-F5344CB8AC3E}">
        <p14:creationId xmlns:p14="http://schemas.microsoft.com/office/powerpoint/2010/main" xmlns="" val="370262107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1175" y="74613"/>
            <a:ext cx="2413000" cy="1809750"/>
          </a:xfrm>
        </p:spPr>
      </p:sp>
      <p:sp>
        <p:nvSpPr>
          <p:cNvPr id="3" name="Notes Placeholder 2"/>
          <p:cNvSpPr>
            <a:spLocks noGrp="1"/>
          </p:cNvSpPr>
          <p:nvPr>
            <p:ph type="body" idx="1"/>
          </p:nvPr>
        </p:nvSpPr>
        <p:spPr>
          <a:xfrm>
            <a:off x="307492" y="2093939"/>
            <a:ext cx="6149837" cy="6550389"/>
          </a:xfrm>
        </p:spPr>
        <p:txBody>
          <a:bodyPr/>
          <a:lstStyle/>
          <a:p>
            <a:pPr>
              <a:lnSpc>
                <a:spcPct val="115000"/>
              </a:lnSpc>
              <a:spcAft>
                <a:spcPts val="1000"/>
              </a:spcAft>
            </a:pPr>
            <a:r>
              <a:rPr lang="en-US">
                <a:latin typeface="Calibri(Body)"/>
                <a:ea typeface="Calibri"/>
                <a:cs typeface="Times New Roman"/>
              </a:rPr>
              <a:t>Talk through and demo each of the views in this slide and how they all interconnect for a fully collaborative experience. </a:t>
            </a:r>
          </a:p>
          <a:p>
            <a:pPr>
              <a:lnSpc>
                <a:spcPct val="115000"/>
              </a:lnSpc>
              <a:spcAft>
                <a:spcPts val="1000"/>
              </a:spcAft>
            </a:pPr>
            <a:r>
              <a:rPr lang="en-US">
                <a:latin typeface="Calibri(Body)"/>
                <a:ea typeface="Calibri"/>
                <a:cs typeface="Times New Roman"/>
              </a:rPr>
              <a:t> </a:t>
            </a:r>
          </a:p>
        </p:txBody>
      </p:sp>
      <p:sp>
        <p:nvSpPr>
          <p:cNvPr id="4" name="Slide Number Placeholder 3"/>
          <p:cNvSpPr>
            <a:spLocks noGrp="1"/>
          </p:cNvSpPr>
          <p:nvPr>
            <p:ph type="sldNum" sz="quarter" idx="10"/>
          </p:nvPr>
        </p:nvSpPr>
        <p:spPr/>
        <p:txBody>
          <a:bodyPr/>
          <a:lstStyle/>
          <a:p>
            <a:fld id="{15C0EAC3-8C78-412A-B057-D8E626A789C2}" type="slidenum">
              <a:rPr lang="en-US" smtClean="0"/>
              <a:pPr/>
              <a:t>31</a:t>
            </a:fld>
            <a:endParaRPr lang="en-US"/>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40029</a:t>
            </a:r>
            <a:endParaRPr lang="en-US" sz="1200" b="1">
              <a:solidFill>
                <a:srgbClr val="000000"/>
              </a:solidFill>
              <a:latin typeface="Arial"/>
            </a:endParaRPr>
          </a:p>
        </p:txBody>
      </p:sp>
      <p:sp>
        <p:nvSpPr>
          <p:cNvPr id="6"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336699"/>
                </a:solidFill>
                <a:latin typeface="Arial"/>
              </a:rPr>
              <a:t>01: Introduction to the New Microsoft Lync Features and Functionality</a:t>
            </a:r>
            <a:endParaRPr lang="en-US" sz="1200" b="1">
              <a:solidFill>
                <a:srgbClr val="336699"/>
              </a:solidFill>
              <a:latin typeface="Arial"/>
            </a:endParaRPr>
          </a:p>
        </p:txBody>
      </p:sp>
    </p:spTree>
    <p:extLst>
      <p:ext uri="{BB962C8B-B14F-4D97-AF65-F5344CB8AC3E}">
        <p14:creationId xmlns:p14="http://schemas.microsoft.com/office/powerpoint/2010/main" xmlns="" val="1133296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1175" y="74613"/>
            <a:ext cx="2413000" cy="1809750"/>
          </a:xfrm>
        </p:spPr>
      </p:sp>
      <p:sp>
        <p:nvSpPr>
          <p:cNvPr id="3" name="Notes Placeholder 2"/>
          <p:cNvSpPr>
            <a:spLocks noGrp="1"/>
          </p:cNvSpPr>
          <p:nvPr>
            <p:ph type="body" idx="1"/>
          </p:nvPr>
        </p:nvSpPr>
        <p:spPr>
          <a:xfrm>
            <a:off x="307492" y="2093939"/>
            <a:ext cx="6149837" cy="6550389"/>
          </a:xfrm>
        </p:spPr>
        <p:txBody>
          <a:bodyPr/>
          <a:lstStyle/>
          <a:p>
            <a:pPr>
              <a:lnSpc>
                <a:spcPct val="115000"/>
              </a:lnSpc>
              <a:spcAft>
                <a:spcPts val="1000"/>
              </a:spcAft>
            </a:pPr>
            <a:r>
              <a:rPr lang="en-US">
                <a:latin typeface="Calibri(Body)"/>
                <a:ea typeface="Calibri"/>
                <a:cs typeface="Times New Roman"/>
              </a:rPr>
              <a:t> </a:t>
            </a:r>
          </a:p>
        </p:txBody>
      </p:sp>
      <p:sp>
        <p:nvSpPr>
          <p:cNvPr id="4" name="Slide Number Placeholder 3"/>
          <p:cNvSpPr>
            <a:spLocks noGrp="1"/>
          </p:cNvSpPr>
          <p:nvPr>
            <p:ph type="sldNum" sz="quarter" idx="10"/>
          </p:nvPr>
        </p:nvSpPr>
        <p:spPr/>
        <p:txBody>
          <a:bodyPr/>
          <a:lstStyle/>
          <a:p>
            <a:fld id="{15C0EAC3-8C78-412A-B057-D8E626A789C2}" type="slidenum">
              <a:rPr lang="en-US" smtClean="0">
                <a:solidFill>
                  <a:prstClr val="black"/>
                </a:solidFill>
              </a:rPr>
              <a:pPr/>
              <a:t>32</a:t>
            </a:fld>
            <a:endParaRPr lang="en-US">
              <a:solidFill>
                <a:prstClr val="black"/>
              </a:solidFill>
            </a:endParaRPr>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40029</a:t>
            </a:r>
            <a:endParaRPr lang="en-US" sz="1200" b="1">
              <a:solidFill>
                <a:srgbClr val="000000"/>
              </a:solidFill>
              <a:latin typeface="Arial"/>
            </a:endParaRPr>
          </a:p>
        </p:txBody>
      </p:sp>
      <p:sp>
        <p:nvSpPr>
          <p:cNvPr id="6"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336699"/>
                </a:solidFill>
                <a:latin typeface="Arial"/>
              </a:rPr>
              <a:t>01: Introduction to the New Microsoft Lync Features and Functionality</a:t>
            </a:r>
            <a:endParaRPr lang="en-US" sz="1200" b="1">
              <a:solidFill>
                <a:srgbClr val="336699"/>
              </a:solidFill>
              <a:latin typeface="Arial"/>
            </a:endParaRPr>
          </a:p>
        </p:txBody>
      </p:sp>
    </p:spTree>
    <p:extLst>
      <p:ext uri="{BB962C8B-B14F-4D97-AF65-F5344CB8AC3E}">
        <p14:creationId xmlns:p14="http://schemas.microsoft.com/office/powerpoint/2010/main" xmlns="" val="44948441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1175" y="74613"/>
            <a:ext cx="2413000" cy="1809750"/>
          </a:xfrm>
        </p:spPr>
      </p:sp>
      <p:sp>
        <p:nvSpPr>
          <p:cNvPr id="3" name="Notes Placeholder 2"/>
          <p:cNvSpPr>
            <a:spLocks noGrp="1"/>
          </p:cNvSpPr>
          <p:nvPr>
            <p:ph type="body" idx="1"/>
          </p:nvPr>
        </p:nvSpPr>
        <p:spPr>
          <a:xfrm>
            <a:off x="307492" y="2093939"/>
            <a:ext cx="6149837" cy="6550389"/>
          </a:xfrm>
        </p:spPr>
        <p:txBody>
          <a:bodyPr/>
          <a:lstStyle/>
          <a:p>
            <a:pPr>
              <a:lnSpc>
                <a:spcPct val="115000"/>
              </a:lnSpc>
              <a:spcAft>
                <a:spcPts val="1000"/>
              </a:spcAft>
            </a:pPr>
            <a:r>
              <a:rPr lang="en-US">
                <a:latin typeface="Calibri(Body)"/>
                <a:ea typeface="Calibri"/>
                <a:cs typeface="Times New Roman"/>
              </a:rPr>
              <a:t> </a:t>
            </a:r>
          </a:p>
        </p:txBody>
      </p:sp>
      <p:sp>
        <p:nvSpPr>
          <p:cNvPr id="4" name="Slide Number Placeholder 3"/>
          <p:cNvSpPr>
            <a:spLocks noGrp="1"/>
          </p:cNvSpPr>
          <p:nvPr>
            <p:ph type="sldNum" sz="quarter" idx="10"/>
          </p:nvPr>
        </p:nvSpPr>
        <p:spPr/>
        <p:txBody>
          <a:bodyPr/>
          <a:lstStyle/>
          <a:p>
            <a:fld id="{15C0EAC3-8C78-412A-B057-D8E626A789C2}" type="slidenum">
              <a:rPr lang="en-US" smtClean="0"/>
              <a:pPr/>
              <a:t>35</a:t>
            </a:fld>
            <a:endParaRPr lang="en-US"/>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40029</a:t>
            </a:r>
            <a:endParaRPr lang="en-US" sz="1200" b="1">
              <a:solidFill>
                <a:srgbClr val="000000"/>
              </a:solidFill>
              <a:latin typeface="Arial"/>
            </a:endParaRPr>
          </a:p>
        </p:txBody>
      </p:sp>
      <p:sp>
        <p:nvSpPr>
          <p:cNvPr id="6"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336699"/>
                </a:solidFill>
                <a:latin typeface="Arial"/>
              </a:rPr>
              <a:t>01: Introduction to the New Microsoft Lync Features and Functionality</a:t>
            </a:r>
            <a:endParaRPr lang="en-US" sz="1200" b="1">
              <a:solidFill>
                <a:srgbClr val="336699"/>
              </a:solidFill>
              <a:latin typeface="Arial"/>
            </a:endParaRPr>
          </a:p>
        </p:txBody>
      </p:sp>
    </p:spTree>
    <p:extLst>
      <p:ext uri="{BB962C8B-B14F-4D97-AF65-F5344CB8AC3E}">
        <p14:creationId xmlns:p14="http://schemas.microsoft.com/office/powerpoint/2010/main" xmlns="" val="247368553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000"/>
              </a:spcAft>
            </a:pPr>
            <a:r>
              <a:rPr lang="en-US">
                <a:latin typeface="Calibri(Body)"/>
                <a:ea typeface="Calibri"/>
                <a:cs typeface="Segoe UI"/>
              </a:rPr>
              <a:t>Discuss the VDI environment and talk through scenarios where students might utilize a VDI environment and the advantages of connecting through audio and video devices.  </a:t>
            </a:r>
            <a:endParaRPr lang="en-US">
              <a:latin typeface="Calibri(Body)"/>
              <a:ea typeface="Calibri"/>
              <a:cs typeface="Times New Roman"/>
            </a:endParaRPr>
          </a:p>
          <a:p>
            <a:pPr>
              <a:lnSpc>
                <a:spcPct val="115000"/>
              </a:lnSpc>
              <a:spcAft>
                <a:spcPts val="1000"/>
              </a:spcAft>
            </a:pPr>
            <a:r>
              <a:rPr lang="en-US">
                <a:latin typeface="Calibri(Body)"/>
                <a:ea typeface="Calibri"/>
                <a:cs typeface="Times New Roman"/>
              </a:rPr>
              <a:t> </a:t>
            </a:r>
          </a:p>
        </p:txBody>
      </p:sp>
      <p:sp>
        <p:nvSpPr>
          <p:cNvPr id="4" name="Slide Number Placeholder 3"/>
          <p:cNvSpPr>
            <a:spLocks noGrp="1"/>
          </p:cNvSpPr>
          <p:nvPr>
            <p:ph type="sldNum" sz="quarter" idx="10"/>
          </p:nvPr>
        </p:nvSpPr>
        <p:spPr/>
        <p:txBody>
          <a:bodyPr/>
          <a:lstStyle/>
          <a:p>
            <a:fld id="{15C0EAC3-8C78-412A-B057-D8E626A789C2}" type="slidenum">
              <a:rPr lang="en-US" smtClean="0"/>
              <a:pPr/>
              <a:t>36</a:t>
            </a:fld>
            <a:endParaRPr lang="en-US"/>
          </a:p>
        </p:txBody>
      </p:sp>
    </p:spTree>
    <p:extLst>
      <p:ext uri="{BB962C8B-B14F-4D97-AF65-F5344CB8AC3E}">
        <p14:creationId xmlns:p14="http://schemas.microsoft.com/office/powerpoint/2010/main" xmlns="" val="354748698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1175" y="74613"/>
            <a:ext cx="2413000" cy="1809750"/>
          </a:xfrm>
        </p:spPr>
      </p:sp>
      <p:sp>
        <p:nvSpPr>
          <p:cNvPr id="3" name="Notes Placeholder 2"/>
          <p:cNvSpPr>
            <a:spLocks noGrp="1"/>
          </p:cNvSpPr>
          <p:nvPr>
            <p:ph type="body" idx="1"/>
          </p:nvPr>
        </p:nvSpPr>
        <p:spPr>
          <a:xfrm>
            <a:off x="307492" y="2093939"/>
            <a:ext cx="6149837" cy="6550389"/>
          </a:xfrm>
        </p:spPr>
        <p:txBody>
          <a:bodyPr/>
          <a:lstStyle/>
          <a:p>
            <a:pPr>
              <a:lnSpc>
                <a:spcPct val="115000"/>
              </a:lnSpc>
              <a:spcAft>
                <a:spcPts val="1000"/>
              </a:spcAft>
            </a:pPr>
            <a:r>
              <a:rPr lang="en-US">
                <a:latin typeface="Calibri(Body)"/>
                <a:ea typeface="Calibri"/>
                <a:cs typeface="Times New Roman"/>
              </a:rPr>
              <a:t> </a:t>
            </a:r>
          </a:p>
        </p:txBody>
      </p:sp>
      <p:sp>
        <p:nvSpPr>
          <p:cNvPr id="4" name="Slide Number Placeholder 3"/>
          <p:cNvSpPr>
            <a:spLocks noGrp="1"/>
          </p:cNvSpPr>
          <p:nvPr>
            <p:ph type="sldNum" sz="quarter" idx="10"/>
          </p:nvPr>
        </p:nvSpPr>
        <p:spPr/>
        <p:txBody>
          <a:bodyPr/>
          <a:lstStyle/>
          <a:p>
            <a:fld id="{15C0EAC3-8C78-412A-B057-D8E626A789C2}" type="slidenum">
              <a:rPr lang="en-US" smtClean="0">
                <a:solidFill>
                  <a:prstClr val="black"/>
                </a:solidFill>
              </a:rPr>
              <a:pPr/>
              <a:t>37</a:t>
            </a:fld>
            <a:endParaRPr lang="en-US">
              <a:solidFill>
                <a:prstClr val="black"/>
              </a:solidFill>
            </a:endParaRPr>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40029</a:t>
            </a:r>
            <a:endParaRPr lang="en-US" sz="1200" b="1">
              <a:solidFill>
                <a:srgbClr val="000000"/>
              </a:solidFill>
              <a:latin typeface="Arial"/>
            </a:endParaRPr>
          </a:p>
        </p:txBody>
      </p:sp>
      <p:sp>
        <p:nvSpPr>
          <p:cNvPr id="6"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336699"/>
                </a:solidFill>
                <a:latin typeface="Arial"/>
              </a:rPr>
              <a:t>01: Introduction to the New Microsoft Lync Features and Functionality</a:t>
            </a:r>
            <a:endParaRPr lang="en-US" sz="1200" b="1">
              <a:solidFill>
                <a:srgbClr val="336699"/>
              </a:solidFill>
              <a:latin typeface="Arial"/>
            </a:endParaRPr>
          </a:p>
        </p:txBody>
      </p:sp>
    </p:spTree>
    <p:extLst>
      <p:ext uri="{BB962C8B-B14F-4D97-AF65-F5344CB8AC3E}">
        <p14:creationId xmlns:p14="http://schemas.microsoft.com/office/powerpoint/2010/main" xmlns="" val="247368553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2:00 pm</a:t>
            </a:r>
            <a:endParaRPr lang="en-US" dirty="0"/>
          </a:p>
        </p:txBody>
      </p:sp>
      <p:sp>
        <p:nvSpPr>
          <p:cNvPr id="4" name="Slide Number Placeholder 3"/>
          <p:cNvSpPr>
            <a:spLocks noGrp="1"/>
          </p:cNvSpPr>
          <p:nvPr>
            <p:ph type="sldNum" sz="quarter" idx="10"/>
          </p:nvPr>
        </p:nvSpPr>
        <p:spPr/>
        <p:txBody>
          <a:bodyPr/>
          <a:lstStyle/>
          <a:p>
            <a:fld id="{BB22DDE6-5B2F-C94F-911A-EF554C4F57E1}" type="slidenum">
              <a:rPr lang="en-US" smtClean="0"/>
              <a:pPr/>
              <a:t>42</a:t>
            </a:fld>
            <a:endParaRPr lang="en-US"/>
          </a:p>
        </p:txBody>
      </p:sp>
    </p:spTree>
    <p:extLst>
      <p:ext uri="{BB962C8B-B14F-4D97-AF65-F5344CB8AC3E}">
        <p14:creationId xmlns:p14="http://schemas.microsoft.com/office/powerpoint/2010/main" xmlns="" val="18505687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1175" y="74613"/>
            <a:ext cx="2413000" cy="1809750"/>
          </a:xfrm>
        </p:spPr>
      </p:sp>
      <p:sp>
        <p:nvSpPr>
          <p:cNvPr id="3" name="Notes Placeholder 2"/>
          <p:cNvSpPr>
            <a:spLocks noGrp="1"/>
          </p:cNvSpPr>
          <p:nvPr>
            <p:ph type="body" idx="1"/>
          </p:nvPr>
        </p:nvSpPr>
        <p:spPr>
          <a:xfrm>
            <a:off x="307492" y="2093939"/>
            <a:ext cx="6149837" cy="6550389"/>
          </a:xfrm>
        </p:spPr>
        <p:txBody>
          <a:bodyPr/>
          <a:lstStyle/>
          <a:p>
            <a:pPr>
              <a:lnSpc>
                <a:spcPct val="115000"/>
              </a:lnSpc>
              <a:spcAft>
                <a:spcPts val="1000"/>
              </a:spcAft>
            </a:pPr>
            <a:r>
              <a:rPr lang="en-US">
                <a:latin typeface="Calibri(Body)"/>
                <a:ea typeface="Calibri"/>
                <a:cs typeface="Times New Roman"/>
              </a:rPr>
              <a:t> </a:t>
            </a:r>
          </a:p>
        </p:txBody>
      </p:sp>
      <p:sp>
        <p:nvSpPr>
          <p:cNvPr id="4" name="Slide Number Placeholder 3"/>
          <p:cNvSpPr>
            <a:spLocks noGrp="1"/>
          </p:cNvSpPr>
          <p:nvPr>
            <p:ph type="sldNum" sz="quarter" idx="10"/>
          </p:nvPr>
        </p:nvSpPr>
        <p:spPr/>
        <p:txBody>
          <a:bodyPr/>
          <a:lstStyle/>
          <a:p>
            <a:fld id="{15C0EAC3-8C78-412A-B057-D8E626A789C2}" type="slidenum">
              <a:rPr lang="en-US" smtClean="0"/>
              <a:pPr/>
              <a:t>4</a:t>
            </a:fld>
            <a:endParaRPr lang="en-US"/>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40029</a:t>
            </a:r>
            <a:endParaRPr lang="en-US" sz="1200" b="1">
              <a:solidFill>
                <a:srgbClr val="000000"/>
              </a:solidFill>
              <a:latin typeface="Arial"/>
            </a:endParaRPr>
          </a:p>
        </p:txBody>
      </p:sp>
      <p:sp>
        <p:nvSpPr>
          <p:cNvPr id="6"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336699"/>
                </a:solidFill>
                <a:latin typeface="Arial"/>
              </a:rPr>
              <a:t>01: Introduction to the New Microsoft Lync Features and Functionality</a:t>
            </a:r>
            <a:endParaRPr lang="en-US" sz="1200" b="1">
              <a:solidFill>
                <a:srgbClr val="336699"/>
              </a:solidFill>
              <a:latin typeface="Arial"/>
            </a:endParaRPr>
          </a:p>
        </p:txBody>
      </p:sp>
    </p:spTree>
    <p:extLst>
      <p:ext uri="{BB962C8B-B14F-4D97-AF65-F5344CB8AC3E}">
        <p14:creationId xmlns:p14="http://schemas.microsoft.com/office/powerpoint/2010/main" xmlns="" val="28631632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1175" y="74613"/>
            <a:ext cx="2413000" cy="1809750"/>
          </a:xfrm>
        </p:spPr>
      </p:sp>
      <p:sp>
        <p:nvSpPr>
          <p:cNvPr id="3" name="Notes Placeholder 2"/>
          <p:cNvSpPr>
            <a:spLocks noGrp="1"/>
          </p:cNvSpPr>
          <p:nvPr>
            <p:ph type="body" idx="1"/>
          </p:nvPr>
        </p:nvSpPr>
        <p:spPr>
          <a:xfrm>
            <a:off x="307492" y="2093939"/>
            <a:ext cx="6149837" cy="6550389"/>
          </a:xfrm>
        </p:spPr>
        <p:txBody>
          <a:bodyPr/>
          <a:lstStyle/>
          <a:p>
            <a:pPr>
              <a:lnSpc>
                <a:spcPct val="115000"/>
              </a:lnSpc>
              <a:spcAft>
                <a:spcPts val="1000"/>
              </a:spcAft>
            </a:pPr>
            <a:r>
              <a:rPr lang="en-US">
                <a:latin typeface="Calibri(Body)"/>
                <a:ea typeface="Calibri"/>
                <a:cs typeface="Times New Roman"/>
              </a:rPr>
              <a:t> </a:t>
            </a:r>
          </a:p>
        </p:txBody>
      </p:sp>
      <p:sp>
        <p:nvSpPr>
          <p:cNvPr id="4" name="Slide Number Placeholder 3"/>
          <p:cNvSpPr>
            <a:spLocks noGrp="1"/>
          </p:cNvSpPr>
          <p:nvPr>
            <p:ph type="sldNum" sz="quarter" idx="10"/>
          </p:nvPr>
        </p:nvSpPr>
        <p:spPr/>
        <p:txBody>
          <a:bodyPr/>
          <a:lstStyle/>
          <a:p>
            <a:fld id="{15C0EAC3-8C78-412A-B057-D8E626A789C2}" type="slidenum">
              <a:rPr lang="en-US" smtClean="0"/>
              <a:pPr/>
              <a:t>5</a:t>
            </a:fld>
            <a:endParaRPr lang="en-US"/>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40029</a:t>
            </a:r>
            <a:endParaRPr lang="en-US" sz="1200" b="1">
              <a:solidFill>
                <a:srgbClr val="000000"/>
              </a:solidFill>
              <a:latin typeface="Arial"/>
            </a:endParaRPr>
          </a:p>
        </p:txBody>
      </p:sp>
      <p:sp>
        <p:nvSpPr>
          <p:cNvPr id="6"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336699"/>
                </a:solidFill>
                <a:latin typeface="Arial"/>
              </a:rPr>
              <a:t>01: Introduction to the New Microsoft Lync Features and Functionality</a:t>
            </a:r>
            <a:endParaRPr lang="en-US" sz="1200" b="1">
              <a:solidFill>
                <a:srgbClr val="336699"/>
              </a:solidFill>
              <a:latin typeface="Arial"/>
            </a:endParaRPr>
          </a:p>
        </p:txBody>
      </p:sp>
    </p:spTree>
    <p:extLst>
      <p:ext uri="{BB962C8B-B14F-4D97-AF65-F5344CB8AC3E}">
        <p14:creationId xmlns:p14="http://schemas.microsoft.com/office/powerpoint/2010/main" xmlns="" val="17261774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1175" y="74613"/>
            <a:ext cx="2413000" cy="1809750"/>
          </a:xfrm>
        </p:spPr>
      </p:sp>
      <p:sp>
        <p:nvSpPr>
          <p:cNvPr id="3" name="Notes Placeholder 2"/>
          <p:cNvSpPr>
            <a:spLocks noGrp="1"/>
          </p:cNvSpPr>
          <p:nvPr>
            <p:ph type="body" idx="1"/>
          </p:nvPr>
        </p:nvSpPr>
        <p:spPr>
          <a:xfrm>
            <a:off x="307492" y="2093939"/>
            <a:ext cx="6149837" cy="6550389"/>
          </a:xfrm>
        </p:spPr>
        <p:txBody>
          <a:bodyPr/>
          <a:lstStyle/>
          <a:p>
            <a:pPr>
              <a:lnSpc>
                <a:spcPct val="115000"/>
              </a:lnSpc>
              <a:spcAft>
                <a:spcPts val="1000"/>
              </a:spcAft>
            </a:pPr>
            <a:r>
              <a:rPr lang="en-US">
                <a:latin typeface="Calibri(Body)"/>
                <a:ea typeface="Calibri"/>
                <a:cs typeface="Times New Roman"/>
              </a:rPr>
              <a:t>Use the slide to emphasize the single experience users can have across all of their devices. Include reference to the bullet points in the topic content.</a:t>
            </a:r>
          </a:p>
          <a:p>
            <a:pPr>
              <a:lnSpc>
                <a:spcPct val="115000"/>
              </a:lnSpc>
              <a:spcAft>
                <a:spcPts val="1000"/>
              </a:spcAft>
            </a:pPr>
            <a:r>
              <a:rPr lang="en-US">
                <a:latin typeface="Calibri(Body)"/>
                <a:ea typeface="Calibri"/>
                <a:cs typeface="Times New Roman"/>
              </a:rPr>
              <a:t> </a:t>
            </a:r>
          </a:p>
        </p:txBody>
      </p:sp>
      <p:sp>
        <p:nvSpPr>
          <p:cNvPr id="4" name="Slide Number Placeholder 3"/>
          <p:cNvSpPr>
            <a:spLocks noGrp="1"/>
          </p:cNvSpPr>
          <p:nvPr>
            <p:ph type="sldNum" sz="quarter" idx="10"/>
          </p:nvPr>
        </p:nvSpPr>
        <p:spPr/>
        <p:txBody>
          <a:bodyPr/>
          <a:lstStyle/>
          <a:p>
            <a:fld id="{15C0EAC3-8C78-412A-B057-D8E626A789C2}" type="slidenum">
              <a:rPr lang="en-US" smtClean="0"/>
              <a:pPr/>
              <a:t>6</a:t>
            </a:fld>
            <a:endParaRPr lang="en-US"/>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40029</a:t>
            </a:r>
            <a:endParaRPr lang="en-US" sz="1200" b="1">
              <a:solidFill>
                <a:srgbClr val="000000"/>
              </a:solidFill>
              <a:latin typeface="Arial"/>
            </a:endParaRPr>
          </a:p>
        </p:txBody>
      </p:sp>
      <p:sp>
        <p:nvSpPr>
          <p:cNvPr id="6"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336699"/>
                </a:solidFill>
                <a:latin typeface="Arial"/>
              </a:rPr>
              <a:t>01: Introduction to the New Microsoft Lync Features and Functionality</a:t>
            </a:r>
            <a:endParaRPr lang="en-US" sz="1200" b="1">
              <a:solidFill>
                <a:srgbClr val="336699"/>
              </a:solidFill>
              <a:latin typeface="Arial"/>
            </a:endParaRPr>
          </a:p>
        </p:txBody>
      </p:sp>
    </p:spTree>
    <p:extLst>
      <p:ext uri="{BB962C8B-B14F-4D97-AF65-F5344CB8AC3E}">
        <p14:creationId xmlns:p14="http://schemas.microsoft.com/office/powerpoint/2010/main" xmlns="" val="864241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1175" y="74613"/>
            <a:ext cx="2413000" cy="1809750"/>
          </a:xfrm>
        </p:spPr>
      </p:sp>
      <p:sp>
        <p:nvSpPr>
          <p:cNvPr id="3" name="Notes Placeholder 2"/>
          <p:cNvSpPr>
            <a:spLocks noGrp="1"/>
          </p:cNvSpPr>
          <p:nvPr>
            <p:ph type="body" idx="1"/>
          </p:nvPr>
        </p:nvSpPr>
        <p:spPr>
          <a:xfrm>
            <a:off x="307492" y="2093939"/>
            <a:ext cx="6149837" cy="6550389"/>
          </a:xfrm>
        </p:spPr>
        <p:txBody>
          <a:bodyPr/>
          <a:lstStyle/>
          <a:p>
            <a:pPr>
              <a:lnSpc>
                <a:spcPct val="115000"/>
              </a:lnSpc>
              <a:spcAft>
                <a:spcPts val="1000"/>
              </a:spcAft>
            </a:pPr>
            <a:r>
              <a:rPr lang="en-US">
                <a:latin typeface="Calibri(Body)"/>
                <a:ea typeface="Calibri"/>
                <a:cs typeface="Segoe UI"/>
              </a:rPr>
              <a:t>This is an important new feature of Lync. Talk about the new features listed in the topic content as well as what they give you as shown on the slide. Stress the easier and streamlined communications experience.</a:t>
            </a:r>
            <a:endParaRPr lang="en-US">
              <a:latin typeface="Calibri(Body)"/>
              <a:ea typeface="Calibri"/>
              <a:cs typeface="Times New Roman"/>
            </a:endParaRPr>
          </a:p>
          <a:p>
            <a:pPr>
              <a:lnSpc>
                <a:spcPct val="115000"/>
              </a:lnSpc>
              <a:spcAft>
                <a:spcPts val="1000"/>
              </a:spcAft>
            </a:pPr>
            <a:r>
              <a:rPr lang="en-US">
                <a:latin typeface="Calibri(Body)"/>
                <a:ea typeface="Calibri"/>
                <a:cs typeface="Times New Roman"/>
              </a:rPr>
              <a:t> </a:t>
            </a:r>
          </a:p>
        </p:txBody>
      </p:sp>
      <p:sp>
        <p:nvSpPr>
          <p:cNvPr id="4" name="Slide Number Placeholder 3"/>
          <p:cNvSpPr>
            <a:spLocks noGrp="1"/>
          </p:cNvSpPr>
          <p:nvPr>
            <p:ph type="sldNum" sz="quarter" idx="10"/>
          </p:nvPr>
        </p:nvSpPr>
        <p:spPr/>
        <p:txBody>
          <a:bodyPr/>
          <a:lstStyle/>
          <a:p>
            <a:fld id="{15C0EAC3-8C78-412A-B057-D8E626A789C2}" type="slidenum">
              <a:rPr lang="en-US" smtClean="0"/>
              <a:pPr/>
              <a:t>7</a:t>
            </a:fld>
            <a:endParaRPr lang="en-US"/>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40029</a:t>
            </a:r>
            <a:endParaRPr lang="en-US" sz="1200" b="1">
              <a:solidFill>
                <a:srgbClr val="000000"/>
              </a:solidFill>
              <a:latin typeface="Arial"/>
            </a:endParaRPr>
          </a:p>
        </p:txBody>
      </p:sp>
      <p:sp>
        <p:nvSpPr>
          <p:cNvPr id="6"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336699"/>
                </a:solidFill>
                <a:latin typeface="Arial"/>
              </a:rPr>
              <a:t>01: Introduction to the New Microsoft Lync Features and Functionality</a:t>
            </a:r>
            <a:endParaRPr lang="en-US" sz="1200" b="1">
              <a:solidFill>
                <a:srgbClr val="336699"/>
              </a:solidFill>
              <a:latin typeface="Arial"/>
            </a:endParaRPr>
          </a:p>
        </p:txBody>
      </p:sp>
    </p:spTree>
    <p:extLst>
      <p:ext uri="{BB962C8B-B14F-4D97-AF65-F5344CB8AC3E}">
        <p14:creationId xmlns:p14="http://schemas.microsoft.com/office/powerpoint/2010/main" xmlns="" val="34221540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1175" y="74613"/>
            <a:ext cx="2413000" cy="1809750"/>
          </a:xfrm>
        </p:spPr>
      </p:sp>
      <p:sp>
        <p:nvSpPr>
          <p:cNvPr id="3" name="Notes Placeholder 2"/>
          <p:cNvSpPr>
            <a:spLocks noGrp="1"/>
          </p:cNvSpPr>
          <p:nvPr>
            <p:ph type="body" idx="1"/>
          </p:nvPr>
        </p:nvSpPr>
        <p:spPr>
          <a:xfrm>
            <a:off x="307492" y="2093939"/>
            <a:ext cx="6149837" cy="6550389"/>
          </a:xfrm>
        </p:spPr>
        <p:txBody>
          <a:bodyPr/>
          <a:lstStyle/>
          <a:p>
            <a:pPr>
              <a:lnSpc>
                <a:spcPct val="115000"/>
              </a:lnSpc>
              <a:spcAft>
                <a:spcPts val="1000"/>
              </a:spcAft>
            </a:pPr>
            <a:r>
              <a:rPr lang="en-US">
                <a:latin typeface="Calibri(Body)"/>
                <a:ea typeface="Calibri"/>
                <a:cs typeface="Times New Roman"/>
              </a:rPr>
              <a:t>Give a quick demonstration of the new features, look, and feel of the Lync main window. </a:t>
            </a:r>
          </a:p>
          <a:p>
            <a:pPr>
              <a:lnSpc>
                <a:spcPct val="115000"/>
              </a:lnSpc>
              <a:spcAft>
                <a:spcPts val="1000"/>
              </a:spcAft>
            </a:pPr>
            <a:r>
              <a:rPr lang="en-US">
                <a:latin typeface="Calibri(Body)"/>
                <a:ea typeface="Calibri"/>
                <a:cs typeface="Times New Roman"/>
              </a:rPr>
              <a:t> </a:t>
            </a:r>
          </a:p>
        </p:txBody>
      </p:sp>
      <p:sp>
        <p:nvSpPr>
          <p:cNvPr id="4" name="Slide Number Placeholder 3"/>
          <p:cNvSpPr>
            <a:spLocks noGrp="1"/>
          </p:cNvSpPr>
          <p:nvPr>
            <p:ph type="sldNum" sz="quarter" idx="10"/>
          </p:nvPr>
        </p:nvSpPr>
        <p:spPr/>
        <p:txBody>
          <a:bodyPr/>
          <a:lstStyle/>
          <a:p>
            <a:fld id="{15C0EAC3-8C78-412A-B057-D8E626A789C2}" type="slidenum">
              <a:rPr lang="en-US" smtClean="0"/>
              <a:pPr/>
              <a:t>8</a:t>
            </a:fld>
            <a:endParaRPr lang="en-US"/>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40029</a:t>
            </a:r>
            <a:endParaRPr lang="en-US" sz="1200" b="1">
              <a:solidFill>
                <a:srgbClr val="000000"/>
              </a:solidFill>
              <a:latin typeface="Arial"/>
            </a:endParaRPr>
          </a:p>
        </p:txBody>
      </p:sp>
      <p:sp>
        <p:nvSpPr>
          <p:cNvPr id="6"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336699"/>
                </a:solidFill>
                <a:latin typeface="Arial"/>
              </a:rPr>
              <a:t>01: Introduction to the New Microsoft Lync Features and Functionality</a:t>
            </a:r>
            <a:endParaRPr lang="en-US" sz="1200" b="1">
              <a:solidFill>
                <a:srgbClr val="336699"/>
              </a:solidFill>
              <a:latin typeface="Arial"/>
            </a:endParaRPr>
          </a:p>
        </p:txBody>
      </p:sp>
    </p:spTree>
    <p:extLst>
      <p:ext uri="{BB962C8B-B14F-4D97-AF65-F5344CB8AC3E}">
        <p14:creationId xmlns:p14="http://schemas.microsoft.com/office/powerpoint/2010/main" xmlns="" val="17932251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1175" y="74613"/>
            <a:ext cx="2413000" cy="1809750"/>
          </a:xfrm>
        </p:spPr>
      </p:sp>
      <p:sp>
        <p:nvSpPr>
          <p:cNvPr id="3" name="Notes Placeholder 2"/>
          <p:cNvSpPr>
            <a:spLocks noGrp="1"/>
          </p:cNvSpPr>
          <p:nvPr>
            <p:ph type="body" idx="1"/>
          </p:nvPr>
        </p:nvSpPr>
        <p:spPr>
          <a:xfrm>
            <a:off x="307492" y="2093939"/>
            <a:ext cx="6149837" cy="6550389"/>
          </a:xfrm>
        </p:spPr>
        <p:txBody>
          <a:bodyPr/>
          <a:lstStyle/>
          <a:p>
            <a:pPr>
              <a:lnSpc>
                <a:spcPct val="115000"/>
              </a:lnSpc>
              <a:spcAft>
                <a:spcPts val="1000"/>
              </a:spcAft>
            </a:pPr>
            <a:r>
              <a:rPr lang="en-US">
                <a:latin typeface="Calibri(Body)"/>
                <a:ea typeface="Calibri"/>
                <a:cs typeface="Times New Roman"/>
              </a:rPr>
              <a:t> </a:t>
            </a:r>
          </a:p>
        </p:txBody>
      </p:sp>
      <p:sp>
        <p:nvSpPr>
          <p:cNvPr id="4" name="Slide Number Placeholder 3"/>
          <p:cNvSpPr>
            <a:spLocks noGrp="1"/>
          </p:cNvSpPr>
          <p:nvPr>
            <p:ph type="sldNum" sz="quarter" idx="10"/>
          </p:nvPr>
        </p:nvSpPr>
        <p:spPr/>
        <p:txBody>
          <a:bodyPr/>
          <a:lstStyle/>
          <a:p>
            <a:fld id="{15C0EAC3-8C78-412A-B057-D8E626A789C2}" type="slidenum">
              <a:rPr lang="en-US" smtClean="0"/>
              <a:pPr/>
              <a:t>9</a:t>
            </a:fld>
            <a:endParaRPr lang="en-US"/>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40029</a:t>
            </a:r>
            <a:endParaRPr lang="en-US" sz="1200" b="1">
              <a:solidFill>
                <a:srgbClr val="000000"/>
              </a:solidFill>
              <a:latin typeface="Arial"/>
            </a:endParaRPr>
          </a:p>
        </p:txBody>
      </p:sp>
      <p:sp>
        <p:nvSpPr>
          <p:cNvPr id="6"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336699"/>
                </a:solidFill>
                <a:latin typeface="Arial"/>
              </a:rPr>
              <a:t>01: Introduction to the New Microsoft Lync Features and Functionality</a:t>
            </a:r>
            <a:endParaRPr lang="en-US" sz="1200" b="1">
              <a:solidFill>
                <a:srgbClr val="336699"/>
              </a:solidFill>
              <a:latin typeface="Arial"/>
            </a:endParaRPr>
          </a:p>
        </p:txBody>
      </p:sp>
    </p:spTree>
    <p:extLst>
      <p:ext uri="{BB962C8B-B14F-4D97-AF65-F5344CB8AC3E}">
        <p14:creationId xmlns:p14="http://schemas.microsoft.com/office/powerpoint/2010/main" xmlns="" val="157156364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6" descr="bckgrd_4.jpg"/>
          <p:cNvPicPr>
            <a:picLocks noChangeAspect="1"/>
          </p:cNvPicPr>
          <p:nvPr/>
        </p:nvPicPr>
        <p:blipFill>
          <a:blip r:embed="rId2" cstate="print"/>
          <a:srcRect/>
          <a:stretch>
            <a:fillRect/>
          </a:stretch>
        </p:blipFill>
        <p:spPr bwMode="auto">
          <a:xfrm>
            <a:off x="-139700" y="0"/>
            <a:ext cx="9283700" cy="6858000"/>
          </a:xfrm>
          <a:prstGeom prst="rect">
            <a:avLst/>
          </a:prstGeom>
          <a:noFill/>
          <a:ln w="9525">
            <a:noFill/>
            <a:miter lim="800000"/>
            <a:headEnd/>
            <a:tailEnd/>
          </a:ln>
        </p:spPr>
      </p:pic>
      <p:sp>
        <p:nvSpPr>
          <p:cNvPr id="726019" name="Rectangle 3"/>
          <p:cNvSpPr>
            <a:spLocks noGrp="1" noChangeArrowheads="1"/>
          </p:cNvSpPr>
          <p:nvPr>
            <p:ph type="ctrTitle" sz="quarter"/>
          </p:nvPr>
        </p:nvSpPr>
        <p:spPr>
          <a:xfrm>
            <a:off x="0" y="804863"/>
            <a:ext cx="7527925" cy="2073275"/>
          </a:xfrm>
          <a:ln algn="ctr"/>
        </p:spPr>
        <p:txBody>
          <a:bodyPr tIns="0" rIns="0" bIns="0">
            <a:spAutoFit/>
          </a:bodyPr>
          <a:lstStyle>
            <a:lvl1pPr algn="r">
              <a:spcBef>
                <a:spcPct val="60000"/>
              </a:spcBef>
              <a:buClr>
                <a:schemeClr val="hlink"/>
              </a:buClr>
              <a:buSzPct val="90000"/>
              <a:buFontTx/>
              <a:buNone/>
              <a:defRPr sz="8000">
                <a:latin typeface="Segoe Light" pitchFamily="34" charset="0"/>
              </a:defRPr>
            </a:lvl1pPr>
          </a:lstStyle>
          <a:p>
            <a:r>
              <a:rPr lang="en-US" smtClean="0"/>
              <a:t>Click to edit Master title style</a:t>
            </a:r>
            <a:endParaRPr lang="en-US" dirty="0"/>
          </a:p>
        </p:txBody>
      </p:sp>
      <p:sp>
        <p:nvSpPr>
          <p:cNvPr id="5" name="TextBox 4"/>
          <p:cNvSpPr txBox="1"/>
          <p:nvPr/>
        </p:nvSpPr>
        <p:spPr>
          <a:xfrm>
            <a:off x="3082565" y="3450210"/>
            <a:ext cx="3054284" cy="369332"/>
          </a:xfrm>
          <a:prstGeom prst="rect">
            <a:avLst/>
          </a:prstGeom>
          <a:noFill/>
        </p:spPr>
        <p:txBody>
          <a:bodyPr wrap="square" rtlCol="0">
            <a:spAutoFit/>
          </a:bodyPr>
          <a:lstStyle/>
          <a:p>
            <a:endParaRPr lang="en-US" dirty="0"/>
          </a:p>
        </p:txBody>
      </p:sp>
      <p:sp>
        <p:nvSpPr>
          <p:cNvPr id="726020" name="Rectangle 4"/>
          <p:cNvSpPr>
            <a:spLocks noGrp="1" noChangeArrowheads="1"/>
          </p:cNvSpPr>
          <p:nvPr>
            <p:ph type="subTitle" sz="quarter" idx="1"/>
          </p:nvPr>
        </p:nvSpPr>
        <p:spPr>
          <a:xfrm>
            <a:off x="3448050" y="2720975"/>
            <a:ext cx="4152900" cy="1030288"/>
          </a:xfrm>
        </p:spPr>
        <p:txBody>
          <a:bodyPr lIns="91440" tIns="45720" rIns="91440" bIns="45720"/>
          <a:lstStyle>
            <a:lvl1pPr marL="0" indent="0" algn="r">
              <a:lnSpc>
                <a:spcPct val="95000"/>
              </a:lnSpc>
              <a:spcBef>
                <a:spcPct val="60000"/>
              </a:spcBef>
              <a:buFontTx/>
              <a:buNone/>
              <a:defRPr sz="2600">
                <a:latin typeface="Segoe Semibold" pitchFamily="34" charset="0"/>
              </a:defRPr>
            </a:lvl1pPr>
          </a:lstStyle>
          <a:p>
            <a:r>
              <a:rPr lang="en-US" smtClean="0"/>
              <a:t>Click to edit Master subtitle style</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91263" y="0"/>
            <a:ext cx="1943100" cy="53784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8788" y="0"/>
            <a:ext cx="5680075" cy="5378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11004457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8788" y="992188"/>
            <a:ext cx="3798887"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410075" y="992188"/>
            <a:ext cx="3800475"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7" descr="bckgrd_2.jpg"/>
          <p:cNvPicPr>
            <a:picLocks noChangeAspect="1"/>
          </p:cNvPicPr>
          <p:nvPr/>
        </p:nvPicPr>
        <p:blipFill>
          <a:blip r:embed="rId14" cstate="print"/>
          <a:srcRect/>
          <a:stretch>
            <a:fillRect/>
          </a:stretch>
        </p:blipFill>
        <p:spPr bwMode="auto">
          <a:xfrm>
            <a:off x="0" y="6529388"/>
            <a:ext cx="9144000" cy="328612"/>
          </a:xfrm>
          <a:prstGeom prst="rect">
            <a:avLst/>
          </a:prstGeom>
          <a:noFill/>
          <a:ln w="9525">
            <a:noFill/>
            <a:miter lim="800000"/>
            <a:headEnd/>
            <a:tailEnd/>
          </a:ln>
        </p:spPr>
      </p:pic>
      <p:pic>
        <p:nvPicPr>
          <p:cNvPr id="1027" name="Picture 6" descr="bckgrd_1.jpg"/>
          <p:cNvPicPr>
            <a:picLocks noChangeAspect="1"/>
          </p:cNvPicPr>
          <p:nvPr/>
        </p:nvPicPr>
        <p:blipFill>
          <a:blip r:embed="rId15" cstate="print"/>
          <a:srcRect/>
          <a:stretch>
            <a:fillRect/>
          </a:stretch>
        </p:blipFill>
        <p:spPr bwMode="auto">
          <a:xfrm>
            <a:off x="0" y="0"/>
            <a:ext cx="9144000" cy="701675"/>
          </a:xfrm>
          <a:prstGeom prst="rect">
            <a:avLst/>
          </a:prstGeom>
          <a:noFill/>
          <a:ln w="9525">
            <a:noFill/>
            <a:miter lim="800000"/>
            <a:headEnd/>
            <a:tailEnd/>
          </a:ln>
        </p:spPr>
      </p:pic>
      <p:sp>
        <p:nvSpPr>
          <p:cNvPr id="725001" name="Rectangle 9"/>
          <p:cNvSpPr>
            <a:spLocks noChangeArrowheads="1"/>
          </p:cNvSpPr>
          <p:nvPr/>
        </p:nvSpPr>
        <p:spPr bwMode="auto">
          <a:xfrm>
            <a:off x="4763" y="731838"/>
            <a:ext cx="9136062" cy="6111875"/>
          </a:xfrm>
          <a:prstGeom prst="rect">
            <a:avLst/>
          </a:prstGeom>
          <a:noFill/>
          <a:ln w="28575" algn="ctr">
            <a:noFill/>
            <a:miter lim="800000"/>
            <a:headEnd/>
            <a:tailEnd/>
          </a:ln>
          <a:effectLst/>
        </p:spPr>
        <p:txBody>
          <a:bodyPr wrap="none" anchor="ctr"/>
          <a:lstStyle/>
          <a:p>
            <a:pPr algn="ctr" eaLnBrk="0" hangingPunct="0">
              <a:defRPr/>
            </a:pPr>
            <a:endParaRPr lang="en-US">
              <a:cs typeface="+mn-cs"/>
            </a:endParaRPr>
          </a:p>
        </p:txBody>
      </p:sp>
      <p:sp>
        <p:nvSpPr>
          <p:cNvPr id="1029" name="Rectangle 4"/>
          <p:cNvSpPr>
            <a:spLocks noGrp="1" noChangeArrowheads="1"/>
          </p:cNvSpPr>
          <p:nvPr>
            <p:ph type="title"/>
          </p:nvPr>
        </p:nvSpPr>
        <p:spPr bwMode="auto">
          <a:xfrm>
            <a:off x="460375" y="0"/>
            <a:ext cx="7773988" cy="741363"/>
          </a:xfrm>
          <a:prstGeom prst="rect">
            <a:avLst/>
          </a:prstGeom>
          <a:noFill/>
          <a:ln w="9525">
            <a:noFill/>
            <a:miter lim="800000"/>
            <a:headEnd/>
            <a:tailEnd/>
          </a:ln>
        </p:spPr>
        <p:txBody>
          <a:bodyPr vert="horz" wrap="square" lIns="0" tIns="45720" rIns="91440" bIns="45720" numCol="1" anchor="b" anchorCtr="0" compatLnSpc="1">
            <a:prstTxWarp prst="textNoShape">
              <a:avLst/>
            </a:prstTxWarp>
          </a:bodyPr>
          <a:lstStyle/>
          <a:p>
            <a:pPr lvl="0"/>
            <a:r>
              <a:rPr lang="en-US" smtClean="0"/>
              <a:t>Slide Title</a:t>
            </a:r>
          </a:p>
        </p:txBody>
      </p:sp>
      <p:sp>
        <p:nvSpPr>
          <p:cNvPr id="1030" name="Rectangle 5"/>
          <p:cNvSpPr>
            <a:spLocks noGrp="1" noChangeArrowheads="1"/>
          </p:cNvSpPr>
          <p:nvPr>
            <p:ph type="body" idx="1"/>
          </p:nvPr>
        </p:nvSpPr>
        <p:spPr bwMode="auto">
          <a:xfrm>
            <a:off x="458788" y="992188"/>
            <a:ext cx="7751762" cy="438626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iming>
    <p:tnLst>
      <p:par>
        <p:cTn id="1" dur="indefinite" restart="never" nodeType="tmRoot"/>
      </p:par>
    </p:tnLst>
  </p:timing>
  <p:txStyles>
    <p:titleStyle>
      <a:lvl1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mj-lt"/>
          <a:ea typeface="+mj-ea"/>
          <a:cs typeface="+mj-cs"/>
        </a:defRPr>
      </a:lvl1pPr>
      <a:lvl2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2pPr>
      <a:lvl3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3pPr>
      <a:lvl4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4pPr>
      <a:lvl5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5pPr>
      <a:lvl6pPr marL="4572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6pPr>
      <a:lvl7pPr marL="9144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7pPr>
      <a:lvl8pPr marL="13716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8pPr>
      <a:lvl9pPr marL="18288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9pPr>
    </p:titleStyle>
    <p:bodyStyle>
      <a:lvl1pPr marL="174625" indent="-174625" algn="l" rtl="0" eaLnBrk="1" fontAlgn="base" hangingPunct="1">
        <a:lnSpc>
          <a:spcPct val="90000"/>
        </a:lnSpc>
        <a:spcBef>
          <a:spcPct val="70000"/>
        </a:spcBef>
        <a:spcAft>
          <a:spcPct val="0"/>
        </a:spcAft>
        <a:buClr>
          <a:schemeClr val="hlink"/>
        </a:buClr>
        <a:buSzPct val="90000"/>
        <a:buChar char="•"/>
        <a:defRPr sz="2000">
          <a:solidFill>
            <a:schemeClr val="tx1"/>
          </a:solidFill>
          <a:latin typeface="+mn-lt"/>
          <a:ea typeface="+mn-ea"/>
          <a:cs typeface="+mn-cs"/>
        </a:defRPr>
      </a:lvl1pPr>
      <a:lvl2pPr marL="458788" indent="-169863" algn="l" rtl="0" eaLnBrk="1" fontAlgn="base" hangingPunct="1">
        <a:lnSpc>
          <a:spcPct val="90000"/>
        </a:lnSpc>
        <a:spcBef>
          <a:spcPct val="70000"/>
        </a:spcBef>
        <a:spcAft>
          <a:spcPct val="0"/>
        </a:spcAft>
        <a:buClr>
          <a:schemeClr val="hlink"/>
        </a:buClr>
        <a:buSzPct val="80000"/>
        <a:buFont typeface="Wingdings" pitchFamily="2" charset="2"/>
        <a:buChar char="§"/>
        <a:defRPr>
          <a:solidFill>
            <a:schemeClr val="tx1"/>
          </a:solidFill>
          <a:latin typeface="+mn-lt"/>
        </a:defRPr>
      </a:lvl2pPr>
      <a:lvl3pPr marL="854075" indent="-173038" algn="l" rtl="0" eaLnBrk="1" fontAlgn="base" hangingPunct="1">
        <a:lnSpc>
          <a:spcPct val="90000"/>
        </a:lnSpc>
        <a:spcBef>
          <a:spcPct val="70000"/>
        </a:spcBef>
        <a:spcAft>
          <a:spcPct val="0"/>
        </a:spcAft>
        <a:buClr>
          <a:schemeClr val="bg2"/>
        </a:buClr>
        <a:buSzPct val="80000"/>
        <a:buChar char="•"/>
        <a:defRPr>
          <a:solidFill>
            <a:schemeClr val="tx1"/>
          </a:solidFill>
          <a:latin typeface="+mn-lt"/>
        </a:defRPr>
      </a:lvl3pPr>
      <a:lvl4pPr marL="1254125" indent="-165100" algn="l" rtl="0" eaLnBrk="1" fontAlgn="base" hangingPunct="1">
        <a:lnSpc>
          <a:spcPct val="90000"/>
        </a:lnSpc>
        <a:spcBef>
          <a:spcPct val="70000"/>
        </a:spcBef>
        <a:spcAft>
          <a:spcPct val="0"/>
        </a:spcAft>
        <a:buClr>
          <a:srgbClr val="2D4A6D"/>
        </a:buClr>
        <a:buSzPct val="90000"/>
        <a:buFont typeface="Segoe" pitchFamily="34" charset="0"/>
        <a:buChar char="-"/>
        <a:defRPr sz="1600">
          <a:solidFill>
            <a:schemeClr val="tx1"/>
          </a:solidFill>
          <a:latin typeface="+mn-lt"/>
        </a:defRPr>
      </a:lvl4pPr>
      <a:lvl5pPr marL="15446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3.xml"/><Relationship Id="rId1" Type="http://schemas.openxmlformats.org/officeDocument/2006/relationships/slideLayout" Target="../slideLayouts/slideLayout6.xml"/><Relationship Id="rId5" Type="http://schemas.openxmlformats.org/officeDocument/2006/relationships/image" Target="../media/image7.png"/><Relationship Id="rId4" Type="http://schemas.openxmlformats.org/officeDocument/2006/relationships/image" Target="../media/image39.png"/></Relationships>
</file>

<file path=ppt/slides/_rels/slide1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3.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44.png"/><Relationship Id="rId7"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6.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8" Type="http://schemas.openxmlformats.org/officeDocument/2006/relationships/image" Target="../media/image52.jpeg"/><Relationship Id="rId13" Type="http://schemas.openxmlformats.org/officeDocument/2006/relationships/image" Target="../media/image57.jpeg"/><Relationship Id="rId3" Type="http://schemas.openxmlformats.org/officeDocument/2006/relationships/image" Target="../media/image49.png"/><Relationship Id="rId7" Type="http://schemas.openxmlformats.org/officeDocument/2006/relationships/image" Target="../media/image51.gif"/><Relationship Id="rId12" Type="http://schemas.openxmlformats.org/officeDocument/2006/relationships/image" Target="../media/image56.png"/><Relationship Id="rId17" Type="http://schemas.openxmlformats.org/officeDocument/2006/relationships/image" Target="../media/image7.png"/><Relationship Id="rId2" Type="http://schemas.openxmlformats.org/officeDocument/2006/relationships/notesSlide" Target="../notesSlides/notesSlide24.xml"/><Relationship Id="rId16" Type="http://schemas.openxmlformats.org/officeDocument/2006/relationships/image" Target="../media/image60.jpeg"/><Relationship Id="rId1" Type="http://schemas.openxmlformats.org/officeDocument/2006/relationships/slideLayout" Target="../slideLayouts/slideLayout6.xml"/><Relationship Id="rId6" Type="http://schemas.openxmlformats.org/officeDocument/2006/relationships/hyperlink" Target="http://www.lifesize.com/" TargetMode="External"/><Relationship Id="rId11" Type="http://schemas.openxmlformats.org/officeDocument/2006/relationships/image" Target="../media/image55.png"/><Relationship Id="rId5" Type="http://schemas.openxmlformats.org/officeDocument/2006/relationships/image" Target="../media/image50.tiff"/><Relationship Id="rId15" Type="http://schemas.openxmlformats.org/officeDocument/2006/relationships/image" Target="../media/image59.jpeg"/><Relationship Id="rId10" Type="http://schemas.openxmlformats.org/officeDocument/2006/relationships/image" Target="../media/image54.png"/><Relationship Id="rId4" Type="http://schemas.microsoft.com/office/2007/relationships/hdphoto" Target="../media/hdphoto1.wdp"/><Relationship Id="rId9" Type="http://schemas.openxmlformats.org/officeDocument/2006/relationships/image" Target="../media/image53.png"/><Relationship Id="rId14" Type="http://schemas.openxmlformats.org/officeDocument/2006/relationships/image" Target="../media/image58.png"/></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8" Type="http://schemas.openxmlformats.org/officeDocument/2006/relationships/image" Target="../media/image66.png"/><Relationship Id="rId3" Type="http://schemas.openxmlformats.org/officeDocument/2006/relationships/image" Target="../media/image61.png"/><Relationship Id="rId7" Type="http://schemas.openxmlformats.org/officeDocument/2006/relationships/image" Target="../media/image65.jpeg"/><Relationship Id="rId2" Type="http://schemas.openxmlformats.org/officeDocument/2006/relationships/notesSlide" Target="../notesSlides/notesSlide26.xml"/><Relationship Id="rId1" Type="http://schemas.openxmlformats.org/officeDocument/2006/relationships/slideLayout" Target="../slideLayouts/slideLayout6.xml"/><Relationship Id="rId6" Type="http://schemas.openxmlformats.org/officeDocument/2006/relationships/image" Target="../media/image64.emf"/><Relationship Id="rId5" Type="http://schemas.openxmlformats.org/officeDocument/2006/relationships/image" Target="../media/image63.png"/><Relationship Id="rId10" Type="http://schemas.openxmlformats.org/officeDocument/2006/relationships/image" Target="../media/image7.png"/><Relationship Id="rId4" Type="http://schemas.openxmlformats.org/officeDocument/2006/relationships/image" Target="../media/image62.png"/><Relationship Id="rId9" Type="http://schemas.openxmlformats.org/officeDocument/2006/relationships/image" Target="cid:image001.png@01CCDCFD.A2A37640"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73.jpeg"/><Relationship Id="rId3" Type="http://schemas.openxmlformats.org/officeDocument/2006/relationships/image" Target="../media/image68.emf"/><Relationship Id="rId7" Type="http://schemas.openxmlformats.org/officeDocument/2006/relationships/image" Target="../media/image72.png"/><Relationship Id="rId12" Type="http://schemas.openxmlformats.org/officeDocument/2006/relationships/image" Target="../media/image7.png"/><Relationship Id="rId2" Type="http://schemas.openxmlformats.org/officeDocument/2006/relationships/notesSlide" Target="../notesSlides/notesSlide28.xml"/><Relationship Id="rId1" Type="http://schemas.openxmlformats.org/officeDocument/2006/relationships/slideLayout" Target="../slideLayouts/slideLayout6.xml"/><Relationship Id="rId6" Type="http://schemas.openxmlformats.org/officeDocument/2006/relationships/image" Target="../media/image71.png"/><Relationship Id="rId11" Type="http://schemas.openxmlformats.org/officeDocument/2006/relationships/image" Target="../media/image76.png"/><Relationship Id="rId5" Type="http://schemas.openxmlformats.org/officeDocument/2006/relationships/image" Target="../media/image70.jpeg"/><Relationship Id="rId10" Type="http://schemas.openxmlformats.org/officeDocument/2006/relationships/image" Target="../media/image75.png"/><Relationship Id="rId4" Type="http://schemas.openxmlformats.org/officeDocument/2006/relationships/image" Target="../media/image69.emf"/><Relationship Id="rId9" Type="http://schemas.openxmlformats.org/officeDocument/2006/relationships/image" Target="../media/image74.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8" Type="http://schemas.openxmlformats.org/officeDocument/2006/relationships/image" Target="../media/image82.png"/><Relationship Id="rId3" Type="http://schemas.openxmlformats.org/officeDocument/2006/relationships/image" Target="../media/image77.png"/><Relationship Id="rId7" Type="http://schemas.openxmlformats.org/officeDocument/2006/relationships/image" Target="../media/image81.png"/><Relationship Id="rId2" Type="http://schemas.openxmlformats.org/officeDocument/2006/relationships/notesSlide" Target="../notesSlides/notesSlide30.xml"/><Relationship Id="rId1" Type="http://schemas.openxmlformats.org/officeDocument/2006/relationships/slideLayout" Target="../slideLayouts/slideLayout6.xml"/><Relationship Id="rId6" Type="http://schemas.openxmlformats.org/officeDocument/2006/relationships/image" Target="../media/image80.png"/><Relationship Id="rId5" Type="http://schemas.openxmlformats.org/officeDocument/2006/relationships/image" Target="../media/image79.png"/><Relationship Id="rId4" Type="http://schemas.openxmlformats.org/officeDocument/2006/relationships/image" Target="../media/image78.png"/><Relationship Id="rId9" Type="http://schemas.openxmlformats.org/officeDocument/2006/relationships/image" Target="../media/image7.png"/></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8" Type="http://schemas.openxmlformats.org/officeDocument/2006/relationships/image" Target="../media/image88.png"/><Relationship Id="rId13" Type="http://schemas.openxmlformats.org/officeDocument/2006/relationships/image" Target="../media/image93.png"/><Relationship Id="rId18" Type="http://schemas.openxmlformats.org/officeDocument/2006/relationships/image" Target="../media/image7.png"/><Relationship Id="rId3" Type="http://schemas.openxmlformats.org/officeDocument/2006/relationships/image" Target="../media/image83.png"/><Relationship Id="rId7" Type="http://schemas.openxmlformats.org/officeDocument/2006/relationships/image" Target="../media/image87.png"/><Relationship Id="rId12" Type="http://schemas.openxmlformats.org/officeDocument/2006/relationships/image" Target="../media/image92.png"/><Relationship Id="rId17" Type="http://schemas.openxmlformats.org/officeDocument/2006/relationships/image" Target="../media/image97.png"/><Relationship Id="rId2" Type="http://schemas.openxmlformats.org/officeDocument/2006/relationships/notesSlide" Target="../notesSlides/notesSlide33.xml"/><Relationship Id="rId16" Type="http://schemas.openxmlformats.org/officeDocument/2006/relationships/image" Target="../media/image96.png"/><Relationship Id="rId1" Type="http://schemas.openxmlformats.org/officeDocument/2006/relationships/slideLayout" Target="../slideLayouts/slideLayout6.xml"/><Relationship Id="rId6" Type="http://schemas.openxmlformats.org/officeDocument/2006/relationships/image" Target="../media/image86.png"/><Relationship Id="rId11" Type="http://schemas.openxmlformats.org/officeDocument/2006/relationships/image" Target="../media/image91.png"/><Relationship Id="rId5" Type="http://schemas.openxmlformats.org/officeDocument/2006/relationships/image" Target="../media/image85.png"/><Relationship Id="rId15" Type="http://schemas.openxmlformats.org/officeDocument/2006/relationships/image" Target="../media/image95.png"/><Relationship Id="rId10" Type="http://schemas.openxmlformats.org/officeDocument/2006/relationships/image" Target="../media/image90.png"/><Relationship Id="rId4" Type="http://schemas.openxmlformats.org/officeDocument/2006/relationships/image" Target="../media/image84.png"/><Relationship Id="rId9" Type="http://schemas.openxmlformats.org/officeDocument/2006/relationships/image" Target="../media/image89.png"/><Relationship Id="rId14" Type="http://schemas.openxmlformats.org/officeDocument/2006/relationships/image" Target="../media/image94.png"/></Relationships>
</file>

<file path=ppt/slides/_rels/slide37.xml.rels><?xml version="1.0" encoding="UTF-8" standalone="yes"?>
<Relationships xmlns="http://schemas.openxmlformats.org/package/2006/relationships"><Relationship Id="rId8" Type="http://schemas.openxmlformats.org/officeDocument/2006/relationships/hyperlink" Target="http://lync.microsoft.com/en-us/what-is-lync/Pages/what-is-lync.aspx?Title=partner-solutions&amp;tabID=5&amp;itemID=7" TargetMode="External"/><Relationship Id="rId3" Type="http://schemas.openxmlformats.org/officeDocument/2006/relationships/hyperlink" Target="http://office.microsoft.com/en-us/lync-help/whats-new-in-lync-2013-HA102927099.aspx" TargetMode="External"/><Relationship Id="rId7" Type="http://schemas.openxmlformats.org/officeDocument/2006/relationships/hyperlink" Target="http://technet.microsoft.com/en-us/lync/fp123621" TargetMode="External"/><Relationship Id="rId2" Type="http://schemas.openxmlformats.org/officeDocument/2006/relationships/notesSlide" Target="../notesSlides/notesSlide34.xml"/><Relationship Id="rId1" Type="http://schemas.openxmlformats.org/officeDocument/2006/relationships/slideLayout" Target="../slideLayouts/slideLayout12.xml"/><Relationship Id="rId6" Type="http://schemas.openxmlformats.org/officeDocument/2006/relationships/hyperlink" Target="http://technet.microsoft.com/library/gg398616(v=ocs.15)" TargetMode="External"/><Relationship Id="rId5" Type="http://schemas.openxmlformats.org/officeDocument/2006/relationships/hyperlink" Target="http://office.microsoft.com/en-us/quick-reference-cards-about-lync-HA103433496.aspx" TargetMode="External"/><Relationship Id="rId4" Type="http://schemas.openxmlformats.org/officeDocument/2006/relationships/hyperlink" Target="http://office.microsoft.com/en-us/whats-new-in-lync-2013-HA102927099.aspx" TargetMode="External"/><Relationship Id="rId9" Type="http://schemas.openxmlformats.org/officeDocument/2006/relationships/image" Target="../media/image7.png"/></Relationships>
</file>

<file path=ppt/slides/_rels/slide3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netcomlearning.com/webinars"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98.png"/><Relationship Id="rId1" Type="http://schemas.openxmlformats.org/officeDocument/2006/relationships/slideLayout" Target="../slideLayouts/slideLayout2.xml"/><Relationship Id="rId4" Type="http://schemas.openxmlformats.org/officeDocument/2006/relationships/image" Target="../media/image99.jpeg"/></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eg"/><Relationship Id="rId7"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11.png"/><Relationship Id="rId11" Type="http://schemas.openxmlformats.org/officeDocument/2006/relationships/image" Target="../media/image7.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40.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101.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5.xml"/><Relationship Id="rId1" Type="http://schemas.openxmlformats.org/officeDocument/2006/relationships/slideLayout" Target="../slideLayouts/slideLayout3.xml"/><Relationship Id="rId5" Type="http://schemas.openxmlformats.org/officeDocument/2006/relationships/image" Target="../media/image103.jpeg"/><Relationship Id="rId4" Type="http://schemas.openxmlformats.org/officeDocument/2006/relationships/image" Target="../media/image102.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7.pn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s>
</file>

<file path=ppt/slides/_rels/slide7.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29.jpeg"/><Relationship Id="rId5" Type="http://schemas.openxmlformats.org/officeDocument/2006/relationships/image" Target="../media/image28.png"/><Relationship Id="rId10" Type="http://schemas.openxmlformats.org/officeDocument/2006/relationships/image" Target="../media/image7.png"/><Relationship Id="rId4" Type="http://schemas.openxmlformats.org/officeDocument/2006/relationships/image" Target="../media/image27.png"/><Relationship Id="rId9" Type="http://schemas.openxmlformats.org/officeDocument/2006/relationships/image" Target="../media/image32.png"/></Relationships>
</file>

<file path=ppt/slides/_rels/slide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image" Target="../media/image7.png"/><Relationship Id="rId4" Type="http://schemas.openxmlformats.org/officeDocument/2006/relationships/image" Target="../media/image35.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8229600" cy="757237"/>
          </a:xfrm>
        </p:spPr>
        <p:txBody>
          <a:bodyPr>
            <a:noAutofit/>
          </a:bodyPr>
          <a:lstStyle/>
          <a:p>
            <a:pPr algn="ctr"/>
            <a:r>
              <a:rPr lang="en-US" b="1" dirty="0" err="1" smtClean="0">
                <a:solidFill>
                  <a:srgbClr val="2397E2"/>
                </a:solidFill>
                <a:latin typeface="Arial"/>
                <a:cs typeface="Arial"/>
              </a:rPr>
              <a:t>Lync</a:t>
            </a:r>
            <a:r>
              <a:rPr lang="en-US" b="1" dirty="0" smtClean="0">
                <a:solidFill>
                  <a:srgbClr val="2397E2"/>
                </a:solidFill>
                <a:latin typeface="Arial"/>
                <a:cs typeface="Arial"/>
              </a:rPr>
              <a:t> Server 2013 Part 1 </a:t>
            </a:r>
            <a:br>
              <a:rPr lang="en-US" b="1" dirty="0" smtClean="0">
                <a:solidFill>
                  <a:srgbClr val="2397E2"/>
                </a:solidFill>
                <a:latin typeface="Arial"/>
                <a:cs typeface="Arial"/>
              </a:rPr>
            </a:br>
            <a:r>
              <a:rPr lang="en-US" b="1" dirty="0" smtClean="0">
                <a:solidFill>
                  <a:srgbClr val="2397E2"/>
                </a:solidFill>
                <a:latin typeface="Arial"/>
                <a:cs typeface="Arial"/>
              </a:rPr>
              <a:t>Features and Functionality</a:t>
            </a:r>
            <a:endParaRPr lang="en-US" sz="1400" dirty="0">
              <a:latin typeface="Arial"/>
              <a:ea typeface="+mn-ea"/>
              <a:cs typeface="Arial"/>
            </a:endParaRPr>
          </a:p>
        </p:txBody>
      </p:sp>
      <p:sp>
        <p:nvSpPr>
          <p:cNvPr id="4" name="Content Placeholder 3"/>
          <p:cNvSpPr>
            <a:spLocks noGrp="1"/>
          </p:cNvSpPr>
          <p:nvPr>
            <p:ph idx="1"/>
          </p:nvPr>
        </p:nvSpPr>
        <p:spPr>
          <a:xfrm>
            <a:off x="457200" y="1981200"/>
            <a:ext cx="8229600" cy="4175760"/>
          </a:xfrm>
        </p:spPr>
        <p:txBody>
          <a:bodyPr>
            <a:normAutofit/>
          </a:bodyPr>
          <a:lstStyle/>
          <a:p>
            <a:pPr>
              <a:buNone/>
            </a:pPr>
            <a:endParaRPr lang="en-US" dirty="0" smtClean="0"/>
          </a:p>
          <a:p>
            <a:pPr>
              <a:buNone/>
            </a:pPr>
            <a:endParaRPr lang="en-US" sz="2000" dirty="0" smtClean="0"/>
          </a:p>
          <a:p>
            <a:pPr>
              <a:buNone/>
            </a:pPr>
            <a:endParaRPr lang="en-US" sz="2000" dirty="0" smtClean="0"/>
          </a:p>
          <a:p>
            <a:pPr>
              <a:buNone/>
            </a:pPr>
            <a:endParaRPr lang="en-US" dirty="0" smtClean="0"/>
          </a:p>
          <a:p>
            <a:pPr>
              <a:buNone/>
            </a:pPr>
            <a:endParaRPr lang="en-US" sz="1050" dirty="0" smtClean="0"/>
          </a:p>
          <a:p>
            <a:pPr>
              <a:buNone/>
            </a:pPr>
            <a:endParaRPr lang="en-US" sz="1000" dirty="0" smtClean="0"/>
          </a:p>
          <a:p>
            <a:pPr algn="ctr">
              <a:buNone/>
            </a:pPr>
            <a:endParaRPr lang="en-US" dirty="0" smtClean="0"/>
          </a:p>
        </p:txBody>
      </p:sp>
      <p:pic>
        <p:nvPicPr>
          <p:cNvPr id="2051" name="Picture 3" descr="C:\Users\rinchen\Documents\Tools\logos\2.NetCom_Learning_Web.jpg"/>
          <p:cNvPicPr>
            <a:picLocks noChangeAspect="1" noChangeArrowheads="1"/>
          </p:cNvPicPr>
          <p:nvPr/>
        </p:nvPicPr>
        <p:blipFill>
          <a:blip r:embed="rId3" cstate="print"/>
          <a:srcRect/>
          <a:stretch>
            <a:fillRect/>
          </a:stretch>
        </p:blipFill>
        <p:spPr bwMode="auto">
          <a:xfrm>
            <a:off x="8077200" y="152400"/>
            <a:ext cx="892717" cy="940328"/>
          </a:xfrm>
          <a:prstGeom prst="rect">
            <a:avLst/>
          </a:prstGeom>
          <a:noFill/>
        </p:spPr>
      </p:pic>
      <p:sp>
        <p:nvSpPr>
          <p:cNvPr id="6" name="Footer Placeholder 5"/>
          <p:cNvSpPr>
            <a:spLocks noGrp="1"/>
          </p:cNvSpPr>
          <p:nvPr>
            <p:ph type="ftr" sz="quarter" idx="4294967295"/>
          </p:nvPr>
        </p:nvSpPr>
        <p:spPr>
          <a:xfrm>
            <a:off x="3244970" y="6492875"/>
            <a:ext cx="2895600" cy="365125"/>
          </a:xfrm>
          <a:prstGeom prst="rect">
            <a:avLst/>
          </a:prstGeom>
        </p:spPr>
        <p:txBody>
          <a:bodyPr/>
          <a:lstStyle/>
          <a:p>
            <a:pPr algn="ctr"/>
            <a:r>
              <a:rPr lang="en-US" sz="1400" dirty="0" smtClean="0">
                <a:solidFill>
                  <a:schemeClr val="tx1">
                    <a:lumMod val="75000"/>
                    <a:lumOff val="25000"/>
                  </a:schemeClr>
                </a:solidFill>
              </a:rPr>
              <a:t>www.netcomlearning.com</a:t>
            </a:r>
            <a:endParaRPr lang="en-US" sz="1400" dirty="0">
              <a:solidFill>
                <a:schemeClr val="tx1">
                  <a:lumMod val="75000"/>
                  <a:lumOff val="25000"/>
                </a:schemeClr>
              </a:solidFill>
            </a:endParaRPr>
          </a:p>
        </p:txBody>
      </p:sp>
      <p:pic>
        <p:nvPicPr>
          <p:cNvPr id="7" name="Picture 4" descr="C:\Users\rinchen\Documents\Tools\logos\microsoft partner LOGO black.jpg"/>
          <p:cNvPicPr>
            <a:picLocks noChangeAspect="1" noChangeArrowheads="1"/>
          </p:cNvPicPr>
          <p:nvPr/>
        </p:nvPicPr>
        <p:blipFill>
          <a:blip r:embed="rId4" cstate="print"/>
          <a:srcRect/>
          <a:stretch>
            <a:fillRect/>
          </a:stretch>
        </p:blipFill>
        <p:spPr bwMode="auto">
          <a:xfrm>
            <a:off x="152400" y="228600"/>
            <a:ext cx="1357023" cy="640817"/>
          </a:xfrm>
          <a:prstGeom prst="rect">
            <a:avLst/>
          </a:prstGeom>
          <a:noFill/>
          <a:ln w="9525">
            <a:noFill/>
            <a:miter lim="800000"/>
            <a:headEnd/>
            <a:tailEnd/>
          </a:ln>
        </p:spPr>
      </p:pic>
      <p:pic>
        <p:nvPicPr>
          <p:cNvPr id="3" name="Picture 2" descr="C:\Users\rinchen\Desktop\view_webpicture.jpg"/>
          <p:cNvPicPr>
            <a:picLocks noChangeAspect="1" noChangeArrowheads="1"/>
          </p:cNvPicPr>
          <p:nvPr/>
        </p:nvPicPr>
        <p:blipFill>
          <a:blip r:embed="rId5" cstate="print"/>
          <a:srcRect/>
          <a:stretch>
            <a:fillRect/>
          </a:stretch>
        </p:blipFill>
        <p:spPr bwMode="auto">
          <a:xfrm>
            <a:off x="4343400" y="2590800"/>
            <a:ext cx="806570" cy="806570"/>
          </a:xfrm>
          <a:prstGeom prst="rect">
            <a:avLst/>
          </a:prstGeom>
          <a:noFill/>
        </p:spPr>
      </p:pic>
      <p:sp>
        <p:nvSpPr>
          <p:cNvPr id="10" name="TextBox 9"/>
          <p:cNvSpPr txBox="1"/>
          <p:nvPr/>
        </p:nvSpPr>
        <p:spPr>
          <a:xfrm>
            <a:off x="3581400" y="3657600"/>
            <a:ext cx="2354875" cy="830997"/>
          </a:xfrm>
          <a:prstGeom prst="rect">
            <a:avLst/>
          </a:prstGeom>
          <a:noFill/>
        </p:spPr>
        <p:txBody>
          <a:bodyPr wrap="none" rtlCol="0">
            <a:spAutoFit/>
          </a:bodyPr>
          <a:lstStyle/>
          <a:p>
            <a:pPr algn="ctr"/>
            <a:r>
              <a:rPr lang="en-US" sz="2000" b="1" dirty="0" smtClean="0">
                <a:solidFill>
                  <a:srgbClr val="2397E2"/>
                </a:solidFill>
                <a:latin typeface="Arial"/>
                <a:cs typeface="Arial"/>
              </a:rPr>
              <a:t>Richard Oertle</a:t>
            </a:r>
          </a:p>
          <a:p>
            <a:pPr algn="ctr"/>
            <a:r>
              <a:rPr lang="en-US" sz="1400" dirty="0" smtClean="0">
                <a:latin typeface="Arial"/>
                <a:cs typeface="Arial"/>
              </a:rPr>
              <a:t>Subject Matter Expert</a:t>
            </a:r>
          </a:p>
          <a:p>
            <a:pPr algn="ctr"/>
            <a:r>
              <a:rPr lang="en-US" sz="1400" dirty="0" smtClean="0">
                <a:latin typeface="Arial"/>
                <a:cs typeface="Arial"/>
              </a:rPr>
              <a:t>www.NetComLearning.com</a:t>
            </a:r>
            <a:endParaRPr lang="en-US" sz="1400" dirty="0">
              <a:latin typeface="Arial"/>
              <a:cs typeface="Aria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name="775d29c9-e3e3-41ef-889e-20802d58729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Contact Card</a:t>
            </a:r>
            <a:endParaRPr lang="en-US"/>
          </a:p>
        </p:txBody>
      </p:sp>
      <p:pic>
        <p:nvPicPr>
          <p:cNvPr id="4" name="Picture 3"/>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38200" y="1371600"/>
            <a:ext cx="7106921" cy="3985473"/>
          </a:xfrm>
          <a:prstGeom prst="rect">
            <a:avLst/>
          </a:prstGeom>
          <a:noFill/>
          <a:ln>
            <a:noFill/>
          </a:ln>
        </p:spPr>
      </p:pic>
      <p:pic>
        <p:nvPicPr>
          <p:cNvPr id="5" name="Picture 4" descr="lg.png"/>
          <p:cNvPicPr>
            <a:picLocks noChangeAspect="1"/>
          </p:cNvPicPr>
          <p:nvPr/>
        </p:nvPicPr>
        <p:blipFill>
          <a:blip r:embed="rId4" cstate="print">
            <a:extLst>
              <a:ext uri="{28A0092B-C50C-407E-A947-70E740481C1C}">
                <a14:useLocalDpi xmlns:a14="http://schemas.microsoft.com/office/drawing/2010/main" xmlns="" val="0"/>
              </a:ext>
            </a:extLst>
          </a:blip>
          <a:srcRect l="9611" t="24953" r="6289" b="16824"/>
          <a:stretch>
            <a:fillRect/>
          </a:stretch>
        </p:blipFill>
        <p:spPr>
          <a:xfrm>
            <a:off x="6477000" y="0"/>
            <a:ext cx="2667000" cy="533400"/>
          </a:xfrm>
          <a:prstGeom prst="rect">
            <a:avLst/>
          </a:prstGeom>
        </p:spPr>
      </p:pic>
    </p:spTree>
    <p:extLst>
      <p:ext uri="{BB962C8B-B14F-4D97-AF65-F5344CB8AC3E}">
        <p14:creationId xmlns:p14="http://schemas.microsoft.com/office/powerpoint/2010/main" xmlns="" val="28532054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name="1cb7926a-0530-46d5-a8bd-23c95e9f3be6">
    <p:spTree>
      <p:nvGrpSpPr>
        <p:cNvPr id="1" name=""/>
        <p:cNvGrpSpPr/>
        <p:nvPr/>
      </p:nvGrpSpPr>
      <p:grpSpPr>
        <a:xfrm>
          <a:off x="0" y="0"/>
          <a:ext cx="0" cy="0"/>
          <a:chOff x="0" y="0"/>
          <a:chExt cx="0" cy="0"/>
        </a:xfrm>
      </p:grpSpPr>
      <p:sp>
        <p:nvSpPr>
          <p:cNvPr id="2" name="Title 1"/>
          <p:cNvSpPr>
            <a:spLocks noGrp="1"/>
          </p:cNvSpPr>
          <p:nvPr>
            <p:ph type="title"/>
          </p:nvPr>
        </p:nvSpPr>
        <p:spPr>
          <a:xfrm>
            <a:off x="460375" y="1"/>
            <a:ext cx="3273425" cy="609600"/>
          </a:xfrm>
        </p:spPr>
        <p:txBody>
          <a:bodyPr/>
          <a:lstStyle/>
          <a:p>
            <a:r>
              <a:rPr lang="en-US" sz="2000" dirty="0" smtClean="0"/>
              <a:t>Contact List Options</a:t>
            </a:r>
            <a:endParaRPr lang="en-US" sz="2000" dirty="0"/>
          </a:p>
        </p:txBody>
      </p:sp>
      <p:pic>
        <p:nvPicPr>
          <p:cNvPr id="4" name="Content Placeholder 3" descr="H:\ContactsListOptions.PNG"/>
          <p:cNvPicPr>
            <a:picLocks noChangeAspect="1"/>
          </p:cNvPicPr>
          <p:nvPr/>
        </p:nvPicPr>
        <p:blipFill rotWithShape="1">
          <a:blip r:embed="rId3" cstate="print">
            <a:extLst>
              <a:ext uri="{28A0092B-C50C-407E-A947-70E740481C1C}">
                <a14:useLocalDpi xmlns:a14="http://schemas.microsoft.com/office/drawing/2010/main" xmlns="" val="0"/>
              </a:ext>
            </a:extLst>
          </a:blip>
          <a:srcRect/>
          <a:stretch/>
        </p:blipFill>
        <p:spPr bwMode="auto">
          <a:xfrm>
            <a:off x="1447800" y="838200"/>
            <a:ext cx="5957353" cy="5321337"/>
          </a:xfrm>
          <a:prstGeom prst="rect">
            <a:avLst/>
          </a:prstGeom>
          <a:noFill/>
          <a:ln>
            <a:solidFill>
              <a:srgbClr val="4F81BD"/>
            </a:solidFill>
          </a:ln>
          <a:extLst>
            <a:ext uri="{53640926-AAD7-44D8-BBD7-CCE9431645EC}">
              <a14:shadowObscured xmlns:a14="http://schemas.microsoft.com/office/drawing/2010/main" xmlns=""/>
            </a:ext>
          </a:extLst>
        </p:spPr>
      </p:pic>
      <p:pic>
        <p:nvPicPr>
          <p:cNvPr id="5" name="Picture 4" descr="lg.png"/>
          <p:cNvPicPr>
            <a:picLocks noChangeAspect="1"/>
          </p:cNvPicPr>
          <p:nvPr/>
        </p:nvPicPr>
        <p:blipFill>
          <a:blip r:embed="rId4" cstate="print">
            <a:extLst>
              <a:ext uri="{28A0092B-C50C-407E-A947-70E740481C1C}">
                <a14:useLocalDpi xmlns:a14="http://schemas.microsoft.com/office/drawing/2010/main" xmlns="" val="0"/>
              </a:ext>
            </a:extLst>
          </a:blip>
          <a:srcRect l="9611" t="24953" r="6289" b="16824"/>
          <a:stretch>
            <a:fillRect/>
          </a:stretch>
        </p:blipFill>
        <p:spPr>
          <a:xfrm>
            <a:off x="6477000" y="0"/>
            <a:ext cx="2667000" cy="533400"/>
          </a:xfrm>
          <a:prstGeom prst="rect">
            <a:avLst/>
          </a:prstGeom>
        </p:spPr>
      </p:pic>
    </p:spTree>
    <p:extLst>
      <p:ext uri="{BB962C8B-B14F-4D97-AF65-F5344CB8AC3E}">
        <p14:creationId xmlns:p14="http://schemas.microsoft.com/office/powerpoint/2010/main" xmlns="" val="40834067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name="2330bb91-7f2e-4292-85d0-7b5fdd8bdf85">
    <p:spTree>
      <p:nvGrpSpPr>
        <p:cNvPr id="1" name=""/>
        <p:cNvGrpSpPr/>
        <p:nvPr/>
      </p:nvGrpSpPr>
      <p:grpSpPr>
        <a:xfrm>
          <a:off x="0" y="0"/>
          <a:ext cx="0" cy="0"/>
          <a:chOff x="0" y="0"/>
          <a:chExt cx="0" cy="0"/>
        </a:xfrm>
      </p:grpSpPr>
      <p:sp>
        <p:nvSpPr>
          <p:cNvPr id="2" name="Title 1"/>
          <p:cNvSpPr>
            <a:spLocks noGrp="1"/>
          </p:cNvSpPr>
          <p:nvPr>
            <p:ph type="title"/>
          </p:nvPr>
        </p:nvSpPr>
        <p:spPr>
          <a:xfrm>
            <a:off x="460375" y="0"/>
            <a:ext cx="4949825" cy="741363"/>
          </a:xfrm>
        </p:spPr>
        <p:txBody>
          <a:bodyPr/>
          <a:lstStyle/>
          <a:p>
            <a:r>
              <a:rPr lang="en-US" sz="2000" dirty="0" smtClean="0"/>
              <a:t>Representing People in </a:t>
            </a:r>
            <a:r>
              <a:rPr lang="en-US" sz="2000" dirty="0" err="1" smtClean="0"/>
              <a:t>Lync</a:t>
            </a:r>
            <a:r>
              <a:rPr lang="en-US" sz="2000" dirty="0" smtClean="0"/>
              <a:t> - Consistent Experience</a:t>
            </a:r>
            <a:endParaRPr lang="en-US" sz="2000" dirty="0"/>
          </a:p>
        </p:txBody>
      </p:sp>
      <p:sp>
        <p:nvSpPr>
          <p:cNvPr id="4" name="Text Placeholder 2"/>
          <p:cNvSpPr txBox="1">
            <a:spLocks/>
          </p:cNvSpPr>
          <p:nvPr/>
        </p:nvSpPr>
        <p:spPr>
          <a:xfrm>
            <a:off x="271495" y="1085357"/>
            <a:ext cx="4339416" cy="3334243"/>
          </a:xfrm>
          <a:prstGeom prst="rect">
            <a:avLst/>
          </a:prstGeom>
        </p:spPr>
        <p:txBody>
          <a:bodyPr/>
          <a:lstStyle>
            <a:lvl1pPr marL="174625" indent="-174625" algn="l" rtl="0" eaLnBrk="1" fontAlgn="base" hangingPunct="1">
              <a:lnSpc>
                <a:spcPct val="90000"/>
              </a:lnSpc>
              <a:spcBef>
                <a:spcPct val="70000"/>
              </a:spcBef>
              <a:spcAft>
                <a:spcPct val="0"/>
              </a:spcAft>
              <a:buClr>
                <a:schemeClr val="hlink"/>
              </a:buClr>
              <a:buSzPct val="90000"/>
              <a:buChar char="•"/>
              <a:defRPr sz="2000">
                <a:solidFill>
                  <a:schemeClr val="tx1"/>
                </a:solidFill>
                <a:latin typeface="+mn-lt"/>
                <a:ea typeface="+mn-ea"/>
                <a:cs typeface="+mn-cs"/>
              </a:defRPr>
            </a:lvl1pPr>
            <a:lvl2pPr marL="458788" indent="-169863" algn="l" rtl="0" eaLnBrk="1" fontAlgn="base" hangingPunct="1">
              <a:lnSpc>
                <a:spcPct val="90000"/>
              </a:lnSpc>
              <a:spcBef>
                <a:spcPct val="70000"/>
              </a:spcBef>
              <a:spcAft>
                <a:spcPct val="0"/>
              </a:spcAft>
              <a:buClr>
                <a:schemeClr val="hlink"/>
              </a:buClr>
              <a:buSzPct val="80000"/>
              <a:buFont typeface="Wingdings" pitchFamily="2" charset="2"/>
              <a:buChar char="§"/>
              <a:defRPr>
                <a:solidFill>
                  <a:schemeClr val="tx1"/>
                </a:solidFill>
                <a:latin typeface="+mn-lt"/>
              </a:defRPr>
            </a:lvl2pPr>
            <a:lvl3pPr marL="854075" indent="-173038" algn="l" rtl="0" eaLnBrk="1" fontAlgn="base" hangingPunct="1">
              <a:lnSpc>
                <a:spcPct val="90000"/>
              </a:lnSpc>
              <a:spcBef>
                <a:spcPct val="70000"/>
              </a:spcBef>
              <a:spcAft>
                <a:spcPct val="0"/>
              </a:spcAft>
              <a:buClr>
                <a:schemeClr val="bg2"/>
              </a:buClr>
              <a:buSzPct val="80000"/>
              <a:buChar char="•"/>
              <a:defRPr>
                <a:solidFill>
                  <a:schemeClr val="tx1"/>
                </a:solidFill>
                <a:latin typeface="+mn-lt"/>
              </a:defRPr>
            </a:lvl3pPr>
            <a:lvl4pPr marL="1254125" indent="-165100" algn="l" rtl="0" eaLnBrk="1" fontAlgn="base" hangingPunct="1">
              <a:lnSpc>
                <a:spcPct val="90000"/>
              </a:lnSpc>
              <a:spcBef>
                <a:spcPct val="70000"/>
              </a:spcBef>
              <a:spcAft>
                <a:spcPct val="0"/>
              </a:spcAft>
              <a:buClr>
                <a:srgbClr val="2D4A6D"/>
              </a:buClr>
              <a:buSzPct val="90000"/>
              <a:buFont typeface="Segoe" pitchFamily="34" charset="0"/>
              <a:buChar char="-"/>
              <a:defRPr sz="1600">
                <a:solidFill>
                  <a:schemeClr val="tx1"/>
                </a:solidFill>
                <a:latin typeface="+mn-lt"/>
              </a:defRPr>
            </a:lvl4pPr>
            <a:lvl5pPr marL="15446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a:spcBef>
                <a:spcPts val="0"/>
              </a:spcBef>
              <a:spcAft>
                <a:spcPts val="1635"/>
              </a:spcAft>
            </a:pPr>
            <a:r>
              <a:rPr lang="en-US" sz="1800" dirty="0" err="1" smtClean="0">
                <a:cs typeface="Segoe UI Light" pitchFamily="34" charset="0"/>
              </a:rPr>
              <a:t>Lync</a:t>
            </a:r>
            <a:r>
              <a:rPr lang="en-US" sz="1800" dirty="0" smtClean="0">
                <a:cs typeface="Segoe UI Light" pitchFamily="34" charset="0"/>
              </a:rPr>
              <a:t> Align</a:t>
            </a:r>
          </a:p>
          <a:p>
            <a:pPr>
              <a:spcBef>
                <a:spcPts val="0"/>
              </a:spcBef>
              <a:spcAft>
                <a:spcPts val="1635"/>
              </a:spcAft>
            </a:pPr>
            <a:r>
              <a:rPr lang="en-US" sz="1800" dirty="0" smtClean="0">
                <a:cs typeface="Segoe UI Light" pitchFamily="34" charset="0"/>
              </a:rPr>
              <a:t>Develop a shared approach and framework that balances the need and/or desire for a unified Lync experience with the expectations and constraints of specific platforms </a:t>
            </a:r>
          </a:p>
          <a:p>
            <a:pPr>
              <a:spcBef>
                <a:spcPts val="0"/>
              </a:spcBef>
              <a:spcAft>
                <a:spcPts val="1635"/>
              </a:spcAft>
            </a:pPr>
            <a:r>
              <a:rPr lang="en-US" sz="1800" dirty="0" smtClean="0">
                <a:cs typeface="Segoe UI Light" pitchFamily="34" charset="0"/>
              </a:rPr>
              <a:t>The end result is a clear point of view on the user experience (UX) language for our ecosystem </a:t>
            </a:r>
          </a:p>
          <a:p>
            <a:pPr>
              <a:spcBef>
                <a:spcPts val="0"/>
              </a:spcBef>
              <a:spcAft>
                <a:spcPts val="1635"/>
              </a:spcAft>
            </a:pPr>
            <a:endParaRPr lang="en-US" sz="1800" dirty="0">
              <a:solidFill>
                <a:schemeClr val="tx1">
                  <a:lumMod val="95000"/>
                  <a:lumOff val="5000"/>
                </a:schemeClr>
              </a:solidFill>
            </a:endParaRPr>
          </a:p>
        </p:txBody>
      </p:sp>
      <p:sp>
        <p:nvSpPr>
          <p:cNvPr id="5" name="Text Placeholder 2"/>
          <p:cNvSpPr txBox="1">
            <a:spLocks/>
          </p:cNvSpPr>
          <p:nvPr/>
        </p:nvSpPr>
        <p:spPr>
          <a:xfrm>
            <a:off x="5058383" y="1096891"/>
            <a:ext cx="3933218" cy="6018058"/>
          </a:xfrm>
          <a:prstGeom prst="rect">
            <a:avLst/>
          </a:prstGeom>
        </p:spPr>
        <p:txBody>
          <a:bodyPr vert="horz" wrap="square" lIns="0" tIns="0" rIns="0" bIns="0" rtlCol="0">
            <a:spAutoFit/>
          </a:bodyPr>
          <a:lstStyle>
            <a:lvl1pPr marL="406400" indent="-406400" algn="l" defTabSz="914363" rtl="0" eaLnBrk="1" latinLnBrk="0" hangingPunct="1">
              <a:lnSpc>
                <a:spcPct val="90000"/>
              </a:lnSpc>
              <a:spcBef>
                <a:spcPct val="20000"/>
              </a:spcBef>
              <a:buSzPct val="90000"/>
              <a:buFont typeface="Wingdings" pitchFamily="2" charset="2"/>
              <a:buChar char="§"/>
              <a:defRPr sz="28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Wingdings" pitchFamily="2" charset="2"/>
              <a:buChar char="§"/>
              <a:defRPr sz="2400" kern="1200">
                <a:gradFill>
                  <a:gsLst>
                    <a:gs pos="0">
                      <a:schemeClr val="tx1"/>
                    </a:gs>
                    <a:gs pos="86000">
                      <a:schemeClr val="tx1"/>
                    </a:gs>
                  </a:gsLst>
                  <a:lin ang="5400000" scaled="0"/>
                </a:gradFill>
                <a:latin typeface="+mn-lt"/>
                <a:ea typeface="+mn-ea"/>
                <a:cs typeface="+mn-cs"/>
              </a:defRPr>
            </a:lvl2pPr>
            <a:lvl3pPr marL="1204913" indent="-349250" algn="l" defTabSz="914363" rtl="0" eaLnBrk="1" latinLnBrk="0" hangingPunct="1">
              <a:lnSpc>
                <a:spcPct val="90000"/>
              </a:lnSpc>
              <a:spcBef>
                <a:spcPct val="20000"/>
              </a:spcBef>
              <a:buSzPct val="90000"/>
              <a:buFont typeface="Wingdings" pitchFamily="2" charset="2"/>
              <a:buChar char="§"/>
              <a:defRPr sz="2000" kern="1200">
                <a:gradFill>
                  <a:gsLst>
                    <a:gs pos="0">
                      <a:schemeClr val="tx1"/>
                    </a:gs>
                    <a:gs pos="86000">
                      <a:schemeClr val="tx1"/>
                    </a:gs>
                  </a:gsLst>
                  <a:lin ang="5400000" scaled="0"/>
                </a:gradFill>
                <a:latin typeface="+mn-lt"/>
                <a:ea typeface="+mn-ea"/>
                <a:cs typeface="+mn-cs"/>
              </a:defRPr>
            </a:lvl3pPr>
            <a:lvl4pPr marL="1538288" indent="-279400" algn="l" defTabSz="914363" rtl="0" eaLnBrk="1" latinLnBrk="0" hangingPunct="1">
              <a:lnSpc>
                <a:spcPct val="90000"/>
              </a:lnSpc>
              <a:spcBef>
                <a:spcPct val="20000"/>
              </a:spcBef>
              <a:buSzPct val="90000"/>
              <a:buFont typeface="Wingdings" pitchFamily="2" charset="2"/>
              <a:buChar char="§"/>
              <a:defRPr sz="1800" kern="1200">
                <a:gradFill>
                  <a:gsLst>
                    <a:gs pos="0">
                      <a:schemeClr val="tx1"/>
                    </a:gs>
                    <a:gs pos="86000">
                      <a:schemeClr val="tx1"/>
                    </a:gs>
                  </a:gsLst>
                  <a:lin ang="5400000" scaled="0"/>
                </a:gradFill>
                <a:latin typeface="+mn-lt"/>
                <a:ea typeface="+mn-ea"/>
                <a:cs typeface="+mn-cs"/>
              </a:defRPr>
            </a:lvl4pPr>
            <a:lvl5pPr marL="1887538" indent="-282575" algn="l" defTabSz="914363" rtl="0" eaLnBrk="1" latinLnBrk="0" hangingPunct="1">
              <a:lnSpc>
                <a:spcPct val="90000"/>
              </a:lnSpc>
              <a:spcBef>
                <a:spcPct val="20000"/>
              </a:spcBef>
              <a:buSzPct val="90000"/>
              <a:buFont typeface="Wingdings" pitchFamily="2" charset="2"/>
              <a:buChar char="§"/>
              <a:defRPr sz="18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spcAft>
                <a:spcPts val="1635"/>
              </a:spcAft>
              <a:buNone/>
            </a:pPr>
            <a:r>
              <a:rPr lang="en-US" sz="2000" b="0" dirty="0" smtClean="0">
                <a:solidFill>
                  <a:schemeClr val="tx1"/>
                </a:solidFill>
                <a:cs typeface="Segoe UI Light" pitchFamily="34" charset="0"/>
              </a:rPr>
              <a:t>User Benefits:</a:t>
            </a:r>
          </a:p>
          <a:p>
            <a:pPr>
              <a:spcBef>
                <a:spcPts val="0"/>
              </a:spcBef>
              <a:spcAft>
                <a:spcPts val="1635"/>
              </a:spcAft>
            </a:pPr>
            <a:r>
              <a:rPr lang="en-US" sz="1800" b="0" dirty="0" smtClean="0">
                <a:solidFill>
                  <a:schemeClr val="tx1"/>
                </a:solidFill>
                <a:cs typeface="Segoe UI Light" pitchFamily="34" charset="0"/>
              </a:rPr>
              <a:t>I know it is Lync </a:t>
            </a:r>
          </a:p>
          <a:p>
            <a:pPr>
              <a:spcBef>
                <a:spcPts val="0"/>
              </a:spcBef>
              <a:spcAft>
                <a:spcPts val="1635"/>
              </a:spcAft>
            </a:pPr>
            <a:r>
              <a:rPr lang="en-US" sz="1800" b="0" dirty="0">
                <a:solidFill>
                  <a:schemeClr val="tx1"/>
                </a:solidFill>
                <a:cs typeface="Segoe UI Light" pitchFamily="34" charset="0"/>
              </a:rPr>
              <a:t>I know what to expect in every </a:t>
            </a:r>
            <a:r>
              <a:rPr lang="en-US" sz="1800" b="0" dirty="0" smtClean="0">
                <a:solidFill>
                  <a:schemeClr val="tx1"/>
                </a:solidFill>
                <a:cs typeface="Segoe UI Light" pitchFamily="34" charset="0"/>
              </a:rPr>
              <a:t>Lync</a:t>
            </a:r>
            <a:r>
              <a:rPr lang="en-US" sz="1800" b="0" dirty="0">
                <a:solidFill>
                  <a:schemeClr val="tx1"/>
                </a:solidFill>
                <a:cs typeface="Segoe UI Light" pitchFamily="34" charset="0"/>
              </a:rPr>
              <a:t> </a:t>
            </a:r>
            <a:r>
              <a:rPr lang="en-US" sz="1800" b="0" dirty="0" smtClean="0">
                <a:solidFill>
                  <a:schemeClr val="tx1"/>
                </a:solidFill>
                <a:cs typeface="Segoe UI Light" pitchFamily="34" charset="0"/>
              </a:rPr>
              <a:t>client – it </a:t>
            </a:r>
            <a:r>
              <a:rPr lang="en-US" sz="1800" b="0" dirty="0">
                <a:solidFill>
                  <a:schemeClr val="tx1"/>
                </a:solidFill>
                <a:cs typeface="Segoe UI Light" pitchFamily="34" charset="0"/>
              </a:rPr>
              <a:t>is simply the best place to communicate, </a:t>
            </a:r>
            <a:r>
              <a:rPr lang="en-US" sz="1800" b="0" dirty="0" smtClean="0">
                <a:solidFill>
                  <a:schemeClr val="tx1"/>
                </a:solidFill>
                <a:cs typeface="Segoe UI Light" pitchFamily="34" charset="0"/>
              </a:rPr>
              <a:t>share, </a:t>
            </a:r>
            <a:r>
              <a:rPr lang="en-US" sz="1800" b="0" dirty="0">
                <a:solidFill>
                  <a:schemeClr val="tx1"/>
                </a:solidFill>
                <a:cs typeface="Segoe UI Light" pitchFamily="34" charset="0"/>
              </a:rPr>
              <a:t>and </a:t>
            </a:r>
            <a:r>
              <a:rPr lang="en-US" sz="1800" b="0" dirty="0" smtClean="0">
                <a:solidFill>
                  <a:schemeClr val="tx1"/>
                </a:solidFill>
                <a:cs typeface="Segoe UI Light" pitchFamily="34" charset="0"/>
              </a:rPr>
              <a:t>interact</a:t>
            </a:r>
          </a:p>
          <a:p>
            <a:pPr>
              <a:spcBef>
                <a:spcPts val="0"/>
              </a:spcBef>
              <a:spcAft>
                <a:spcPts val="1635"/>
              </a:spcAft>
            </a:pPr>
            <a:r>
              <a:rPr lang="en-US" sz="1800" b="0" dirty="0">
                <a:solidFill>
                  <a:schemeClr val="tx1"/>
                </a:solidFill>
                <a:cs typeface="Segoe UI Light" pitchFamily="34" charset="0"/>
              </a:rPr>
              <a:t>I want to use </a:t>
            </a:r>
            <a:r>
              <a:rPr lang="en-US" sz="1800" b="0" dirty="0" smtClean="0">
                <a:solidFill>
                  <a:schemeClr val="tx1"/>
                </a:solidFill>
                <a:cs typeface="Segoe UI Light" pitchFamily="34" charset="0"/>
              </a:rPr>
              <a:t>Lync on </a:t>
            </a:r>
            <a:r>
              <a:rPr lang="en-US" sz="1800" b="0" dirty="0">
                <a:solidFill>
                  <a:schemeClr val="tx1"/>
                </a:solidFill>
                <a:cs typeface="Segoe UI Light" pitchFamily="34" charset="0"/>
              </a:rPr>
              <a:t>all my </a:t>
            </a:r>
            <a:r>
              <a:rPr lang="en-US" sz="1800" b="0" dirty="0" smtClean="0">
                <a:solidFill>
                  <a:schemeClr val="tx1"/>
                </a:solidFill>
                <a:cs typeface="Segoe UI Light" pitchFamily="34" charset="0"/>
              </a:rPr>
              <a:t>devices</a:t>
            </a:r>
          </a:p>
          <a:p>
            <a:pPr>
              <a:spcBef>
                <a:spcPts val="0"/>
              </a:spcBef>
              <a:spcAft>
                <a:spcPts val="1635"/>
              </a:spcAft>
            </a:pPr>
            <a:r>
              <a:rPr lang="en-US" sz="1800" b="0" dirty="0">
                <a:solidFill>
                  <a:schemeClr val="tx1"/>
                </a:solidFill>
                <a:cs typeface="Segoe UI Light" pitchFamily="34" charset="0"/>
              </a:rPr>
              <a:t>Lync </a:t>
            </a:r>
            <a:r>
              <a:rPr lang="en-US" sz="1800" b="0" dirty="0" smtClean="0">
                <a:solidFill>
                  <a:schemeClr val="tx1"/>
                </a:solidFill>
                <a:cs typeface="Segoe UI Light" pitchFamily="34" charset="0"/>
              </a:rPr>
              <a:t>takes </a:t>
            </a:r>
            <a:r>
              <a:rPr lang="en-US" sz="1800" b="0" dirty="0">
                <a:solidFill>
                  <a:schemeClr val="tx1"/>
                </a:solidFill>
                <a:cs typeface="Segoe UI Light" pitchFamily="34" charset="0"/>
              </a:rPr>
              <a:t>advantage of my device </a:t>
            </a:r>
            <a:r>
              <a:rPr lang="en-US" sz="1800" b="0" dirty="0" smtClean="0">
                <a:solidFill>
                  <a:schemeClr val="tx1"/>
                </a:solidFill>
                <a:cs typeface="Segoe UI Light" pitchFamily="34" charset="0"/>
              </a:rPr>
              <a:t>capabilities</a:t>
            </a:r>
          </a:p>
          <a:p>
            <a:pPr>
              <a:spcBef>
                <a:spcPts val="0"/>
              </a:spcBef>
              <a:spcAft>
                <a:spcPts val="1635"/>
              </a:spcAft>
            </a:pPr>
            <a:r>
              <a:rPr lang="en-US" sz="1800" b="0" dirty="0">
                <a:solidFill>
                  <a:schemeClr val="tx1"/>
                </a:solidFill>
                <a:cs typeface="Segoe UI Light" pitchFamily="34" charset="0"/>
              </a:rPr>
              <a:t>Interactions are appropriate for my </a:t>
            </a:r>
            <a:r>
              <a:rPr lang="en-US" sz="1800" b="0" dirty="0" smtClean="0">
                <a:solidFill>
                  <a:schemeClr val="tx1"/>
                </a:solidFill>
                <a:cs typeface="Segoe UI Light" pitchFamily="34" charset="0"/>
              </a:rPr>
              <a:t>device</a:t>
            </a:r>
          </a:p>
          <a:p>
            <a:pPr>
              <a:spcBef>
                <a:spcPts val="0"/>
              </a:spcBef>
              <a:spcAft>
                <a:spcPts val="1635"/>
              </a:spcAft>
            </a:pPr>
            <a:r>
              <a:rPr lang="en-US" sz="1800" b="0" dirty="0">
                <a:solidFill>
                  <a:schemeClr val="tx1"/>
                </a:solidFill>
                <a:cs typeface="Segoe UI Light" pitchFamily="34" charset="0"/>
              </a:rPr>
              <a:t>I can move between devices </a:t>
            </a:r>
            <a:r>
              <a:rPr lang="en-US" sz="1800" b="0" dirty="0" smtClean="0">
                <a:solidFill>
                  <a:schemeClr val="tx1"/>
                </a:solidFill>
                <a:cs typeface="Segoe UI Light" pitchFamily="34" charset="0"/>
              </a:rPr>
              <a:t>easily</a:t>
            </a:r>
            <a:endParaRPr lang="en-US" sz="2400" b="0" dirty="0">
              <a:solidFill>
                <a:schemeClr val="tx1">
                  <a:lumMod val="75000"/>
                  <a:lumOff val="25000"/>
                </a:schemeClr>
              </a:solidFill>
              <a:latin typeface="Segoe UI Light" pitchFamily="34" charset="0"/>
              <a:cs typeface="Segoe UI Light" pitchFamily="34" charset="0"/>
            </a:endParaRPr>
          </a:p>
          <a:p>
            <a:pPr>
              <a:spcBef>
                <a:spcPts val="0"/>
              </a:spcBef>
              <a:spcAft>
                <a:spcPts val="1635"/>
              </a:spcAft>
            </a:pPr>
            <a:endParaRPr lang="en-US" sz="2400" b="0" dirty="0" smtClean="0">
              <a:solidFill>
                <a:schemeClr val="tx1">
                  <a:lumMod val="75000"/>
                  <a:lumOff val="25000"/>
                </a:schemeClr>
              </a:solidFill>
              <a:latin typeface="Segoe UI Light" pitchFamily="34" charset="0"/>
              <a:cs typeface="Segoe UI Light" pitchFamily="34" charset="0"/>
            </a:endParaRPr>
          </a:p>
          <a:p>
            <a:pPr>
              <a:spcBef>
                <a:spcPts val="0"/>
              </a:spcBef>
              <a:spcAft>
                <a:spcPts val="1635"/>
              </a:spcAft>
            </a:pPr>
            <a:endParaRPr lang="en-US" sz="2000" b="0" dirty="0">
              <a:solidFill>
                <a:schemeClr val="tx1">
                  <a:lumMod val="95000"/>
                  <a:lumOff val="5000"/>
                </a:schemeClr>
              </a:solidFill>
            </a:endParaRPr>
          </a:p>
        </p:txBody>
      </p:sp>
      <p:pic>
        <p:nvPicPr>
          <p:cNvPr id="6" name="Picture 5" descr="lg.png"/>
          <p:cNvPicPr>
            <a:picLocks noChangeAspect="1"/>
          </p:cNvPicPr>
          <p:nvPr/>
        </p:nvPicPr>
        <p:blipFill>
          <a:blip r:embed="rId3" cstate="print">
            <a:extLst>
              <a:ext uri="{28A0092B-C50C-407E-A947-70E740481C1C}">
                <a14:useLocalDpi xmlns:a14="http://schemas.microsoft.com/office/drawing/2010/main" xmlns="" val="0"/>
              </a:ext>
            </a:extLst>
          </a:blip>
          <a:srcRect l="9611" t="24953" r="6289" b="16824"/>
          <a:stretch>
            <a:fillRect/>
          </a:stretch>
        </p:blipFill>
        <p:spPr>
          <a:xfrm>
            <a:off x="6477000" y="0"/>
            <a:ext cx="2667000" cy="533400"/>
          </a:xfrm>
          <a:prstGeom prst="rect">
            <a:avLst/>
          </a:prstGeom>
        </p:spPr>
      </p:pic>
    </p:spTree>
    <p:extLst>
      <p:ext uri="{BB962C8B-B14F-4D97-AF65-F5344CB8AC3E}">
        <p14:creationId xmlns:p14="http://schemas.microsoft.com/office/powerpoint/2010/main" xmlns="" val="12381932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name="8949d8f7-93cb-4070-a9e2-b38786a2dc23">
    <p:spTree>
      <p:nvGrpSpPr>
        <p:cNvPr id="1" name=""/>
        <p:cNvGrpSpPr/>
        <p:nvPr/>
      </p:nvGrpSpPr>
      <p:grpSpPr>
        <a:xfrm>
          <a:off x="0" y="0"/>
          <a:ext cx="0" cy="0"/>
          <a:chOff x="0" y="0"/>
          <a:chExt cx="0" cy="0"/>
        </a:xfrm>
      </p:grpSpPr>
      <p:sp>
        <p:nvSpPr>
          <p:cNvPr id="2" name="Title 1"/>
          <p:cNvSpPr>
            <a:spLocks noGrp="1"/>
          </p:cNvSpPr>
          <p:nvPr>
            <p:ph type="title"/>
          </p:nvPr>
        </p:nvSpPr>
        <p:spPr>
          <a:xfrm>
            <a:off x="460375" y="1"/>
            <a:ext cx="3806825" cy="609600"/>
          </a:xfrm>
        </p:spPr>
        <p:txBody>
          <a:bodyPr/>
          <a:lstStyle/>
          <a:p>
            <a:r>
              <a:rPr lang="en-US" dirty="0" smtClean="0"/>
              <a:t>Persistent Chat Rooms</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884948" y="1930096"/>
            <a:ext cx="4573624" cy="3036351"/>
          </a:xfrm>
          <a:prstGeom prst="rect">
            <a:avLst/>
          </a:prstGeom>
        </p:spPr>
      </p:pic>
      <p:pic>
        <p:nvPicPr>
          <p:cNvPr id="5" name="Picture 4" descr="\\alpine\public\MICHMART\Filter.PNG"/>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bwMode="auto">
          <a:xfrm>
            <a:off x="227031" y="1325656"/>
            <a:ext cx="3657917" cy="3833192"/>
          </a:xfrm>
          <a:prstGeom prst="rect">
            <a:avLst/>
          </a:prstGeom>
          <a:noFill/>
          <a:ln>
            <a:noFill/>
          </a:ln>
        </p:spPr>
      </p:pic>
      <p:pic>
        <p:nvPicPr>
          <p:cNvPr id="6" name="Picture 5" descr="lg.png"/>
          <p:cNvPicPr>
            <a:picLocks noChangeAspect="1"/>
          </p:cNvPicPr>
          <p:nvPr/>
        </p:nvPicPr>
        <p:blipFill>
          <a:blip r:embed="rId5" cstate="print">
            <a:extLst>
              <a:ext uri="{28A0092B-C50C-407E-A947-70E740481C1C}">
                <a14:useLocalDpi xmlns:a14="http://schemas.microsoft.com/office/drawing/2010/main" xmlns="" val="0"/>
              </a:ext>
            </a:extLst>
          </a:blip>
          <a:srcRect l="9611" t="24953" r="6289" b="16824"/>
          <a:stretch>
            <a:fillRect/>
          </a:stretch>
        </p:blipFill>
        <p:spPr>
          <a:xfrm>
            <a:off x="6477000" y="0"/>
            <a:ext cx="2667000" cy="533400"/>
          </a:xfrm>
          <a:prstGeom prst="rect">
            <a:avLst/>
          </a:prstGeom>
        </p:spPr>
      </p:pic>
    </p:spTree>
    <p:extLst>
      <p:ext uri="{BB962C8B-B14F-4D97-AF65-F5344CB8AC3E}">
        <p14:creationId xmlns:p14="http://schemas.microsoft.com/office/powerpoint/2010/main" xmlns="" val="8788625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name="bf20059d-7f26-4da0-b2b3-1a9553e3fdea">
    <p:spTree>
      <p:nvGrpSpPr>
        <p:cNvPr id="1" name=""/>
        <p:cNvGrpSpPr/>
        <p:nvPr/>
      </p:nvGrpSpPr>
      <p:grpSpPr>
        <a:xfrm>
          <a:off x="0" y="0"/>
          <a:ext cx="0" cy="0"/>
          <a:chOff x="0" y="0"/>
          <a:chExt cx="0" cy="0"/>
        </a:xfrm>
      </p:grpSpPr>
      <p:sp>
        <p:nvSpPr>
          <p:cNvPr id="2" name="Title 1"/>
          <p:cNvSpPr>
            <a:spLocks noGrp="1"/>
          </p:cNvSpPr>
          <p:nvPr>
            <p:ph type="title"/>
          </p:nvPr>
        </p:nvSpPr>
        <p:spPr>
          <a:xfrm>
            <a:off x="460375" y="1"/>
            <a:ext cx="5330825" cy="609600"/>
          </a:xfrm>
        </p:spPr>
        <p:txBody>
          <a:bodyPr/>
          <a:lstStyle/>
          <a:p>
            <a:r>
              <a:rPr lang="en-US" dirty="0" smtClean="0"/>
              <a:t>Instant Messaging and Presence</a:t>
            </a:r>
            <a:endParaRPr lang="en-US" dirty="0"/>
          </a:p>
        </p:txBody>
      </p:sp>
      <p:sp>
        <p:nvSpPr>
          <p:cNvPr id="4" name="Content Placeholder 2"/>
          <p:cNvSpPr txBox="1">
            <a:spLocks/>
          </p:cNvSpPr>
          <p:nvPr/>
        </p:nvSpPr>
        <p:spPr>
          <a:xfrm>
            <a:off x="221069" y="1685352"/>
            <a:ext cx="4046130" cy="4840941"/>
          </a:xfrm>
          <a:prstGeom prst="rect">
            <a:avLst/>
          </a:prstGeom>
        </p:spPr>
        <p:txBody>
          <a:bodyPr/>
          <a:lstStyle>
            <a:lvl1pPr marL="174625" indent="-174625" algn="l" rtl="0" eaLnBrk="1" fontAlgn="base" hangingPunct="1">
              <a:lnSpc>
                <a:spcPct val="90000"/>
              </a:lnSpc>
              <a:spcBef>
                <a:spcPct val="70000"/>
              </a:spcBef>
              <a:spcAft>
                <a:spcPct val="0"/>
              </a:spcAft>
              <a:buClr>
                <a:schemeClr val="hlink"/>
              </a:buClr>
              <a:buSzPct val="90000"/>
              <a:buChar char="•"/>
              <a:defRPr sz="2000">
                <a:solidFill>
                  <a:schemeClr val="tx1"/>
                </a:solidFill>
                <a:latin typeface="+mn-lt"/>
                <a:ea typeface="+mn-ea"/>
                <a:cs typeface="+mn-cs"/>
              </a:defRPr>
            </a:lvl1pPr>
            <a:lvl2pPr marL="458788" indent="-169863" algn="l" rtl="0" eaLnBrk="1" fontAlgn="base" hangingPunct="1">
              <a:lnSpc>
                <a:spcPct val="90000"/>
              </a:lnSpc>
              <a:spcBef>
                <a:spcPct val="70000"/>
              </a:spcBef>
              <a:spcAft>
                <a:spcPct val="0"/>
              </a:spcAft>
              <a:buClr>
                <a:schemeClr val="hlink"/>
              </a:buClr>
              <a:buSzPct val="80000"/>
              <a:buFont typeface="Wingdings" pitchFamily="2" charset="2"/>
              <a:buChar char="§"/>
              <a:defRPr>
                <a:solidFill>
                  <a:schemeClr val="tx1"/>
                </a:solidFill>
                <a:latin typeface="+mn-lt"/>
              </a:defRPr>
            </a:lvl2pPr>
            <a:lvl3pPr marL="854075" indent="-173038" algn="l" rtl="0" eaLnBrk="1" fontAlgn="base" hangingPunct="1">
              <a:lnSpc>
                <a:spcPct val="90000"/>
              </a:lnSpc>
              <a:spcBef>
                <a:spcPct val="70000"/>
              </a:spcBef>
              <a:spcAft>
                <a:spcPct val="0"/>
              </a:spcAft>
              <a:buClr>
                <a:schemeClr val="bg2"/>
              </a:buClr>
              <a:buSzPct val="80000"/>
              <a:buChar char="•"/>
              <a:defRPr>
                <a:solidFill>
                  <a:schemeClr val="tx1"/>
                </a:solidFill>
                <a:latin typeface="+mn-lt"/>
              </a:defRPr>
            </a:lvl3pPr>
            <a:lvl4pPr marL="1254125" indent="-165100" algn="l" rtl="0" eaLnBrk="1" fontAlgn="base" hangingPunct="1">
              <a:lnSpc>
                <a:spcPct val="90000"/>
              </a:lnSpc>
              <a:spcBef>
                <a:spcPct val="70000"/>
              </a:spcBef>
              <a:spcAft>
                <a:spcPct val="0"/>
              </a:spcAft>
              <a:buClr>
                <a:srgbClr val="2D4A6D"/>
              </a:buClr>
              <a:buSzPct val="90000"/>
              <a:buFont typeface="Segoe" pitchFamily="34" charset="0"/>
              <a:buChar char="-"/>
              <a:defRPr sz="1600">
                <a:solidFill>
                  <a:schemeClr val="tx1"/>
                </a:solidFill>
                <a:latin typeface="+mn-lt"/>
              </a:defRPr>
            </a:lvl4pPr>
            <a:lvl5pPr marL="15446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a:spcAft>
                <a:spcPts val="1200"/>
              </a:spcAft>
            </a:pPr>
            <a:r>
              <a:rPr lang="en-US" sz="1800" smtClean="0"/>
              <a:t>People in the contact list are also aggregated</a:t>
            </a:r>
          </a:p>
          <a:p>
            <a:pPr lvl="1"/>
            <a:r>
              <a:rPr lang="en-US" smtClean="0"/>
              <a:t>Default presence/IM is determined by search</a:t>
            </a:r>
          </a:p>
          <a:p>
            <a:pPr lvl="1"/>
            <a:r>
              <a:rPr lang="en-US" smtClean="0"/>
              <a:t>Adding by URI = pinned to that URI</a:t>
            </a:r>
          </a:p>
          <a:p>
            <a:pPr lvl="2"/>
            <a:r>
              <a:rPr lang="en-US" sz="1400" smtClean="0"/>
              <a:t>Adding “djohnson@hotmail.com” to contacts will pin presence to </a:t>
            </a:r>
            <a:r>
              <a:rPr lang="en-US" sz="1400" smtClean="0">
                <a:solidFill>
                  <a:srgbClr val="0070C0"/>
                </a:solidFill>
              </a:rPr>
              <a:t>djohnson@hotmail.com</a:t>
            </a:r>
          </a:p>
          <a:p>
            <a:pPr lvl="1"/>
            <a:r>
              <a:rPr lang="en-US" smtClean="0"/>
              <a:t>Adding by Name = pinned to GAL URI</a:t>
            </a:r>
          </a:p>
          <a:p>
            <a:pPr lvl="2"/>
            <a:r>
              <a:rPr lang="en-US" sz="1400" smtClean="0"/>
              <a:t>Adding “David Johnson” to contacts will pin presence to </a:t>
            </a:r>
            <a:r>
              <a:rPr lang="en-US" sz="1400" smtClean="0">
                <a:solidFill>
                  <a:srgbClr val="0070C0"/>
                </a:solidFill>
              </a:rPr>
              <a:t>djohnson@microsoft.com</a:t>
            </a:r>
            <a:endParaRPr lang="en-US" sz="1400" dirty="0">
              <a:solidFill>
                <a:srgbClr val="0070C0"/>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718476" y="1803182"/>
            <a:ext cx="3664613" cy="4344870"/>
          </a:xfrm>
          <a:prstGeom prst="rect">
            <a:avLst/>
          </a:prstGeom>
        </p:spPr>
      </p:pic>
      <p:sp>
        <p:nvSpPr>
          <p:cNvPr id="6" name="Title 1"/>
          <p:cNvSpPr txBox="1">
            <a:spLocks/>
          </p:cNvSpPr>
          <p:nvPr/>
        </p:nvSpPr>
        <p:spPr>
          <a:xfrm>
            <a:off x="215153" y="891529"/>
            <a:ext cx="8469095" cy="609398"/>
          </a:xfrm>
          <a:prstGeom prst="rect">
            <a:avLst/>
          </a:prstGeom>
        </p:spPr>
        <p:txBody>
          <a:bodyPr/>
          <a:lstStyle>
            <a:lvl1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mj-lt"/>
                <a:ea typeface="+mj-ea"/>
                <a:cs typeface="+mj-cs"/>
              </a:defRPr>
            </a:lvl1pPr>
            <a:lvl2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2pPr>
            <a:lvl3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3pPr>
            <a:lvl4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4pPr>
            <a:lvl5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5pPr>
            <a:lvl6pPr marL="4572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6pPr>
            <a:lvl7pPr marL="9144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7pPr>
            <a:lvl8pPr marL="13716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8pPr>
            <a:lvl9pPr marL="18288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9pPr>
          </a:lstStyle>
          <a:p>
            <a:r>
              <a:rPr lang="en-US" sz="1800" b="0" dirty="0" smtClean="0"/>
              <a:t>Representing People in Lync – Aggregated Presence</a:t>
            </a:r>
            <a:endParaRPr lang="en-US" sz="1800" b="0" dirty="0"/>
          </a:p>
        </p:txBody>
      </p:sp>
      <p:pic>
        <p:nvPicPr>
          <p:cNvPr id="7" name="Picture 6" descr="lg.png"/>
          <p:cNvPicPr>
            <a:picLocks noChangeAspect="1"/>
          </p:cNvPicPr>
          <p:nvPr/>
        </p:nvPicPr>
        <p:blipFill>
          <a:blip r:embed="rId4" cstate="print">
            <a:extLst>
              <a:ext uri="{28A0092B-C50C-407E-A947-70E740481C1C}">
                <a14:useLocalDpi xmlns:a14="http://schemas.microsoft.com/office/drawing/2010/main" xmlns="" val="0"/>
              </a:ext>
            </a:extLst>
          </a:blip>
          <a:srcRect l="9611" t="24953" r="6289" b="16824"/>
          <a:stretch>
            <a:fillRect/>
          </a:stretch>
        </p:blipFill>
        <p:spPr>
          <a:xfrm>
            <a:off x="6477000" y="0"/>
            <a:ext cx="2667000" cy="533400"/>
          </a:xfrm>
          <a:prstGeom prst="rect">
            <a:avLst/>
          </a:prstGeom>
        </p:spPr>
      </p:pic>
    </p:spTree>
    <p:extLst>
      <p:ext uri="{BB962C8B-B14F-4D97-AF65-F5344CB8AC3E}">
        <p14:creationId xmlns:p14="http://schemas.microsoft.com/office/powerpoint/2010/main" xmlns="" val="14205640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name="dc0a1b60-a370-4ee6-87e1-ea4b93426dbc">
    <p:spTree>
      <p:nvGrpSpPr>
        <p:cNvPr id="1" name=""/>
        <p:cNvGrpSpPr/>
        <p:nvPr/>
      </p:nvGrpSpPr>
      <p:grpSpPr>
        <a:xfrm>
          <a:off x="0" y="0"/>
          <a:ext cx="0" cy="0"/>
          <a:chOff x="0" y="0"/>
          <a:chExt cx="0" cy="0"/>
        </a:xfrm>
      </p:grpSpPr>
      <p:sp>
        <p:nvSpPr>
          <p:cNvPr id="2" name="Title 1"/>
          <p:cNvSpPr>
            <a:spLocks noGrp="1"/>
          </p:cNvSpPr>
          <p:nvPr>
            <p:ph type="title"/>
          </p:nvPr>
        </p:nvSpPr>
        <p:spPr>
          <a:xfrm>
            <a:off x="460375" y="1"/>
            <a:ext cx="4111625" cy="609600"/>
          </a:xfrm>
        </p:spPr>
        <p:txBody>
          <a:bodyPr/>
          <a:lstStyle/>
          <a:p>
            <a:r>
              <a:rPr lang="en-US" dirty="0" smtClean="0"/>
              <a:t>The Conversation Window</a:t>
            </a:r>
            <a:endParaRPr lang="en-US" dirty="0"/>
          </a:p>
        </p:txBody>
      </p:sp>
      <p:pic>
        <p:nvPicPr>
          <p:cNvPr id="4" name="Content Placeholder 3"/>
          <p:cNvPicPr>
            <a:picLocks/>
          </p:cNvPicPr>
          <p:nvPr/>
        </p:nvPicPr>
        <p:blipFill>
          <a:blip r:embed="rId3" cstate="print">
            <a:extLst>
              <a:ext uri="{28A0092B-C50C-407E-A947-70E740481C1C}">
                <a14:useLocalDpi xmlns:a14="http://schemas.microsoft.com/office/drawing/2010/main" xmlns="" val="0"/>
              </a:ext>
            </a:extLst>
          </a:blip>
          <a:stretch>
            <a:fillRect/>
          </a:stretch>
        </p:blipFill>
        <p:spPr>
          <a:xfrm>
            <a:off x="509100" y="1885307"/>
            <a:ext cx="7915275" cy="3257550"/>
          </a:xfrm>
          <a:prstGeom prst="rect">
            <a:avLst/>
          </a:prstGeom>
        </p:spPr>
      </p:pic>
      <p:pic>
        <p:nvPicPr>
          <p:cNvPr id="5" name="Picture 4" descr="lg.png"/>
          <p:cNvPicPr>
            <a:picLocks noChangeAspect="1"/>
          </p:cNvPicPr>
          <p:nvPr/>
        </p:nvPicPr>
        <p:blipFill>
          <a:blip r:embed="rId4" cstate="print">
            <a:extLst>
              <a:ext uri="{28A0092B-C50C-407E-A947-70E740481C1C}">
                <a14:useLocalDpi xmlns:a14="http://schemas.microsoft.com/office/drawing/2010/main" xmlns="" val="0"/>
              </a:ext>
            </a:extLst>
          </a:blip>
          <a:srcRect l="9611" t="24953" r="6289" b="16824"/>
          <a:stretch>
            <a:fillRect/>
          </a:stretch>
        </p:blipFill>
        <p:spPr>
          <a:xfrm>
            <a:off x="6477000" y="0"/>
            <a:ext cx="2667000" cy="533400"/>
          </a:xfrm>
          <a:prstGeom prst="rect">
            <a:avLst/>
          </a:prstGeom>
        </p:spPr>
      </p:pic>
    </p:spTree>
    <p:extLst>
      <p:ext uri="{BB962C8B-B14F-4D97-AF65-F5344CB8AC3E}">
        <p14:creationId xmlns:p14="http://schemas.microsoft.com/office/powerpoint/2010/main" xmlns="" val="3025160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name="e8225cfb-cb85-4125-a98d-cc6af14c3757">
    <p:spTree>
      <p:nvGrpSpPr>
        <p:cNvPr id="1" name=""/>
        <p:cNvGrpSpPr/>
        <p:nvPr/>
      </p:nvGrpSpPr>
      <p:grpSpPr>
        <a:xfrm>
          <a:off x="0" y="0"/>
          <a:ext cx="0" cy="0"/>
          <a:chOff x="0" y="0"/>
          <a:chExt cx="0" cy="0"/>
        </a:xfrm>
      </p:grpSpPr>
      <p:sp>
        <p:nvSpPr>
          <p:cNvPr id="2" name="Title 1"/>
          <p:cNvSpPr>
            <a:spLocks noGrp="1"/>
          </p:cNvSpPr>
          <p:nvPr>
            <p:ph type="title"/>
          </p:nvPr>
        </p:nvSpPr>
        <p:spPr>
          <a:xfrm>
            <a:off x="460375" y="1"/>
            <a:ext cx="5559425" cy="609600"/>
          </a:xfrm>
        </p:spPr>
        <p:txBody>
          <a:bodyPr/>
          <a:lstStyle/>
          <a:p>
            <a:r>
              <a:rPr lang="en-US" sz="2000" dirty="0" smtClean="0"/>
              <a:t>New Tabbed Conversations Feature</a:t>
            </a:r>
            <a:endParaRPr lang="en-US" sz="2000" dirty="0"/>
          </a:p>
        </p:txBody>
      </p:sp>
      <p:pic>
        <p:nvPicPr>
          <p:cNvPr id="4" name="Picture 3"/>
          <p:cNvPicPr/>
          <p:nvPr/>
        </p:nvPicPr>
        <p:blipFill>
          <a:blip r:embed="rId3" cstate="print">
            <a:extLst>
              <a:ext uri="{28A0092B-C50C-407E-A947-70E740481C1C}">
                <a14:useLocalDpi xmlns:a14="http://schemas.microsoft.com/office/drawing/2010/main" xmlns="" val="0"/>
              </a:ext>
            </a:extLst>
          </a:blip>
          <a:stretch>
            <a:fillRect/>
          </a:stretch>
        </p:blipFill>
        <p:spPr bwMode="auto">
          <a:xfrm>
            <a:off x="1681524" y="936722"/>
            <a:ext cx="5780953" cy="4571429"/>
          </a:xfrm>
          <a:prstGeom prst="rect">
            <a:avLst/>
          </a:prstGeom>
          <a:noFill/>
          <a:ln>
            <a:noFill/>
          </a:ln>
        </p:spPr>
      </p:pic>
      <p:pic>
        <p:nvPicPr>
          <p:cNvPr id="5" name="Picture 4" descr="lg.png"/>
          <p:cNvPicPr>
            <a:picLocks noChangeAspect="1"/>
          </p:cNvPicPr>
          <p:nvPr/>
        </p:nvPicPr>
        <p:blipFill>
          <a:blip r:embed="rId4" cstate="print">
            <a:extLst>
              <a:ext uri="{28A0092B-C50C-407E-A947-70E740481C1C}">
                <a14:useLocalDpi xmlns:a14="http://schemas.microsoft.com/office/drawing/2010/main" xmlns="" val="0"/>
              </a:ext>
            </a:extLst>
          </a:blip>
          <a:srcRect l="9611" t="24953" r="6289" b="16824"/>
          <a:stretch>
            <a:fillRect/>
          </a:stretch>
        </p:blipFill>
        <p:spPr>
          <a:xfrm>
            <a:off x="6477000" y="0"/>
            <a:ext cx="2667000" cy="533400"/>
          </a:xfrm>
          <a:prstGeom prst="rect">
            <a:avLst/>
          </a:prstGeom>
        </p:spPr>
      </p:pic>
    </p:spTree>
    <p:extLst>
      <p:ext uri="{BB962C8B-B14F-4D97-AF65-F5344CB8AC3E}">
        <p14:creationId xmlns:p14="http://schemas.microsoft.com/office/powerpoint/2010/main" xmlns="" val="26624541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0375" y="-2"/>
            <a:ext cx="7773988" cy="685802"/>
          </a:xfrm>
        </p:spPr>
        <p:txBody>
          <a:bodyPr/>
          <a:lstStyle/>
          <a:p>
            <a:r>
              <a:rPr lang="en-US" dirty="0" smtClean="0"/>
              <a:t>Polls</a:t>
            </a:r>
            <a:endParaRPr lang="en-US" dirty="0"/>
          </a:p>
        </p:txBody>
      </p:sp>
      <p:pic>
        <p:nvPicPr>
          <p:cNvPr id="3" name="Content Placeholder 3" descr="C:\Users\rinchen\Desktop\polling-day-icon325x379.jpg"/>
          <p:cNvPicPr>
            <a:picLocks noChangeAspect="1" noChangeArrowheads="1"/>
          </p:cNvPicPr>
          <p:nvPr/>
        </p:nvPicPr>
        <p:blipFill>
          <a:blip r:embed="rId2" cstate="print"/>
          <a:srcRect/>
          <a:stretch>
            <a:fillRect/>
          </a:stretch>
        </p:blipFill>
        <p:spPr bwMode="auto">
          <a:xfrm>
            <a:off x="3581400" y="2057400"/>
            <a:ext cx="2156319" cy="2514600"/>
          </a:xfrm>
          <a:prstGeom prst="rect">
            <a:avLst/>
          </a:prstGeom>
          <a:noFill/>
          <a:ln w="9525">
            <a:noFill/>
            <a:miter lim="800000"/>
            <a:headEnd/>
            <a:tailEnd/>
          </a:ln>
        </p:spPr>
      </p:pic>
      <p:pic>
        <p:nvPicPr>
          <p:cNvPr id="4" name="Picture 3" descr="lg.png"/>
          <p:cNvPicPr>
            <a:picLocks noChangeAspect="1"/>
          </p:cNvPicPr>
          <p:nvPr/>
        </p:nvPicPr>
        <p:blipFill>
          <a:blip r:embed="rId3" cstate="print">
            <a:extLst>
              <a:ext uri="{28A0092B-C50C-407E-A947-70E740481C1C}">
                <a14:useLocalDpi xmlns:a14="http://schemas.microsoft.com/office/drawing/2010/main" xmlns="" val="0"/>
              </a:ext>
            </a:extLst>
          </a:blip>
          <a:srcRect l="9611" t="24953" r="6289" b="16824"/>
          <a:stretch>
            <a:fillRect/>
          </a:stretch>
        </p:blipFill>
        <p:spPr>
          <a:xfrm>
            <a:off x="6477000" y="0"/>
            <a:ext cx="2667000" cy="533400"/>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name="5519e9d4-6aca-488a-83ff-34891af5888c">
    <p:spTree>
      <p:nvGrpSpPr>
        <p:cNvPr id="1" name=""/>
        <p:cNvGrpSpPr/>
        <p:nvPr/>
      </p:nvGrpSpPr>
      <p:grpSpPr>
        <a:xfrm>
          <a:off x="0" y="0"/>
          <a:ext cx="0" cy="0"/>
          <a:chOff x="0" y="0"/>
          <a:chExt cx="0" cy="0"/>
        </a:xfrm>
      </p:grpSpPr>
      <p:sp>
        <p:nvSpPr>
          <p:cNvPr id="2" name="Title 1"/>
          <p:cNvSpPr>
            <a:spLocks noGrp="1"/>
          </p:cNvSpPr>
          <p:nvPr>
            <p:ph type="title"/>
          </p:nvPr>
        </p:nvSpPr>
        <p:spPr>
          <a:xfrm>
            <a:off x="460375" y="1"/>
            <a:ext cx="4264025" cy="609600"/>
          </a:xfrm>
        </p:spPr>
        <p:txBody>
          <a:bodyPr/>
          <a:lstStyle/>
          <a:p>
            <a:r>
              <a:rPr lang="en-US" dirty="0" smtClean="0"/>
              <a:t>Lesson 2: Video and Voice</a:t>
            </a:r>
            <a:endParaRPr lang="en-US" dirty="0"/>
          </a:p>
        </p:txBody>
      </p:sp>
      <p:sp>
        <p:nvSpPr>
          <p:cNvPr id="3" name="Text Placeholder 2"/>
          <p:cNvSpPr>
            <a:spLocks noGrp="1"/>
          </p:cNvSpPr>
          <p:nvPr>
            <p:ph type="body" idx="1"/>
          </p:nvPr>
        </p:nvSpPr>
        <p:spPr>
          <a:xfrm>
            <a:off x="458788" y="992188"/>
            <a:ext cx="7751762" cy="989012"/>
          </a:xfrm>
        </p:spPr>
        <p:txBody>
          <a:bodyPr/>
          <a:lstStyle/>
          <a:p>
            <a:r>
              <a:rPr lang="en-US" dirty="0" smtClean="0"/>
              <a:t>Lifelike Video Experience
Enhancements in Multi-View Video</a:t>
            </a:r>
            <a:endParaRPr lang="en-US" dirty="0"/>
          </a:p>
        </p:txBody>
      </p:sp>
      <p:pic>
        <p:nvPicPr>
          <p:cNvPr id="4" name="Picture 3" descr="lg.png"/>
          <p:cNvPicPr>
            <a:picLocks noChangeAspect="1"/>
          </p:cNvPicPr>
          <p:nvPr/>
        </p:nvPicPr>
        <p:blipFill>
          <a:blip r:embed="rId3" cstate="print">
            <a:extLst>
              <a:ext uri="{28A0092B-C50C-407E-A947-70E740481C1C}">
                <a14:useLocalDpi xmlns:a14="http://schemas.microsoft.com/office/drawing/2010/main" xmlns="" val="0"/>
              </a:ext>
            </a:extLst>
          </a:blip>
          <a:srcRect l="9611" t="24953" r="6289" b="16824"/>
          <a:stretch>
            <a:fillRect/>
          </a:stretch>
        </p:blipFill>
        <p:spPr>
          <a:xfrm>
            <a:off x="6477000" y="0"/>
            <a:ext cx="2667000" cy="533400"/>
          </a:xfrm>
          <a:prstGeom prst="rect">
            <a:avLst/>
          </a:prstGeom>
        </p:spPr>
      </p:pic>
    </p:spTree>
    <p:extLst>
      <p:ext uri="{BB962C8B-B14F-4D97-AF65-F5344CB8AC3E}">
        <p14:creationId xmlns:p14="http://schemas.microsoft.com/office/powerpoint/2010/main" xmlns="" val="160197682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name="a60adbff-2291-42f6-800e-e87a71dcc445">
    <p:spTree>
      <p:nvGrpSpPr>
        <p:cNvPr id="1" name=""/>
        <p:cNvGrpSpPr/>
        <p:nvPr/>
      </p:nvGrpSpPr>
      <p:grpSpPr>
        <a:xfrm>
          <a:off x="0" y="0"/>
          <a:ext cx="0" cy="0"/>
          <a:chOff x="0" y="0"/>
          <a:chExt cx="0" cy="0"/>
        </a:xfrm>
      </p:grpSpPr>
      <p:sp>
        <p:nvSpPr>
          <p:cNvPr id="2" name="Title 1"/>
          <p:cNvSpPr>
            <a:spLocks noGrp="1"/>
          </p:cNvSpPr>
          <p:nvPr>
            <p:ph type="title"/>
          </p:nvPr>
        </p:nvSpPr>
        <p:spPr>
          <a:xfrm>
            <a:off x="460375" y="1"/>
            <a:ext cx="3959225" cy="609600"/>
          </a:xfrm>
        </p:spPr>
        <p:txBody>
          <a:bodyPr/>
          <a:lstStyle/>
          <a:p>
            <a:r>
              <a:rPr lang="en-US" dirty="0" smtClean="0"/>
              <a:t>Lifelike Video Experience</a:t>
            </a:r>
            <a:endParaRPr lang="en-US" dirty="0"/>
          </a:p>
        </p:txBody>
      </p:sp>
      <p:pic>
        <p:nvPicPr>
          <p:cNvPr id="4" name="Picture 3"/>
          <p:cNvPicPr>
            <a:picLocks noChangeAspect="1"/>
          </p:cNvPicPr>
          <p:nvPr/>
        </p:nvPicPr>
        <p:blipFill>
          <a:blip r:embed="rId3" cstate="print">
            <a:clrChange>
              <a:clrFrom>
                <a:srgbClr val="FF6A00"/>
              </a:clrFrom>
              <a:clrTo>
                <a:srgbClr val="FF6A00">
                  <a:alpha val="0"/>
                </a:srgbClr>
              </a:clrTo>
            </a:clrChange>
          </a:blip>
          <a:stretch>
            <a:fillRect/>
          </a:stretch>
        </p:blipFill>
        <p:spPr>
          <a:xfrm>
            <a:off x="4004543" y="1139932"/>
            <a:ext cx="2414395" cy="1894842"/>
          </a:xfrm>
          <a:prstGeom prst="rect">
            <a:avLst/>
          </a:prstGeom>
        </p:spPr>
      </p:pic>
      <p:pic>
        <p:nvPicPr>
          <p:cNvPr id="5" name="Picture 4"/>
          <p:cNvPicPr>
            <a:picLocks noChangeAspect="1"/>
          </p:cNvPicPr>
          <p:nvPr/>
        </p:nvPicPr>
        <p:blipFill>
          <a:blip r:embed="rId4" cstate="screen">
            <a:extLst>
              <a:ext uri="{28A0092B-C50C-407E-A947-70E740481C1C}">
                <a14:useLocalDpi xmlns:a14="http://schemas.microsoft.com/office/drawing/2010/main" xmlns=""/>
              </a:ext>
            </a:extLst>
          </a:blip>
          <a:stretch>
            <a:fillRect/>
          </a:stretch>
        </p:blipFill>
        <p:spPr>
          <a:xfrm>
            <a:off x="6027511" y="1711834"/>
            <a:ext cx="2944359" cy="2154971"/>
          </a:xfrm>
          <a:prstGeom prst="rect">
            <a:avLst/>
          </a:prstGeom>
        </p:spPr>
      </p:pic>
      <p:pic>
        <p:nvPicPr>
          <p:cNvPr id="6" name="Picture 5"/>
          <p:cNvPicPr>
            <a:picLocks noChangeAspect="1"/>
          </p:cNvPicPr>
          <p:nvPr/>
        </p:nvPicPr>
        <p:blipFill rotWithShape="1">
          <a:blip r:embed="rId5" cstate="screen">
            <a:extLst>
              <a:ext uri="{28A0092B-C50C-407E-A947-70E740481C1C}">
                <a14:useLocalDpi xmlns:a14="http://schemas.microsoft.com/office/drawing/2010/main" xmlns=""/>
              </a:ext>
            </a:extLst>
          </a:blip>
          <a:srcRect/>
          <a:stretch/>
        </p:blipFill>
        <p:spPr>
          <a:xfrm>
            <a:off x="3686060" y="3529348"/>
            <a:ext cx="3276600" cy="674914"/>
          </a:xfrm>
          <a:prstGeom prst="rect">
            <a:avLst/>
          </a:prstGeom>
        </p:spPr>
      </p:pic>
      <p:pic>
        <p:nvPicPr>
          <p:cNvPr id="7" name="Picture 6"/>
          <p:cNvPicPr>
            <a:picLocks noChangeAspect="1"/>
          </p:cNvPicPr>
          <p:nvPr/>
        </p:nvPicPr>
        <p:blipFill>
          <a:blip r:embed="rId6" cstate="screen">
            <a:clrChange>
              <a:clrFrom>
                <a:srgbClr val="4DFF16"/>
              </a:clrFrom>
              <a:clrTo>
                <a:srgbClr val="4DFF16">
                  <a:alpha val="0"/>
                </a:srgbClr>
              </a:clrTo>
            </a:clrChange>
            <a:extLst>
              <a:ext uri="{28A0092B-C50C-407E-A947-70E740481C1C}">
                <a14:useLocalDpi xmlns:a14="http://schemas.microsoft.com/office/drawing/2010/main" xmlns=""/>
              </a:ext>
            </a:extLst>
          </a:blip>
          <a:stretch>
            <a:fillRect/>
          </a:stretch>
        </p:blipFill>
        <p:spPr>
          <a:xfrm>
            <a:off x="5324360" y="3866805"/>
            <a:ext cx="3460848" cy="2251279"/>
          </a:xfrm>
          <a:prstGeom prst="rect">
            <a:avLst/>
          </a:prstGeom>
        </p:spPr>
      </p:pic>
      <p:sp>
        <p:nvSpPr>
          <p:cNvPr id="8" name="Text Placeholder 2"/>
          <p:cNvSpPr txBox="1">
            <a:spLocks/>
          </p:cNvSpPr>
          <p:nvPr/>
        </p:nvSpPr>
        <p:spPr>
          <a:xfrm>
            <a:off x="0" y="1049709"/>
            <a:ext cx="3686060" cy="5243508"/>
          </a:xfrm>
          <a:prstGeom prst="rect">
            <a:avLst/>
          </a:prstGeom>
        </p:spPr>
        <p:txBody>
          <a:bodyPr/>
          <a:lstStyle>
            <a:lvl1pPr marL="174625" indent="-174625" algn="l" rtl="0" eaLnBrk="1" fontAlgn="base" hangingPunct="1">
              <a:lnSpc>
                <a:spcPct val="90000"/>
              </a:lnSpc>
              <a:spcBef>
                <a:spcPct val="70000"/>
              </a:spcBef>
              <a:spcAft>
                <a:spcPct val="0"/>
              </a:spcAft>
              <a:buClr>
                <a:schemeClr val="hlink"/>
              </a:buClr>
              <a:buSzPct val="90000"/>
              <a:buChar char="•"/>
              <a:defRPr sz="2000">
                <a:solidFill>
                  <a:schemeClr val="tx1"/>
                </a:solidFill>
                <a:latin typeface="+mn-lt"/>
                <a:ea typeface="+mn-ea"/>
                <a:cs typeface="+mn-cs"/>
              </a:defRPr>
            </a:lvl1pPr>
            <a:lvl2pPr marL="458788" indent="-169863" algn="l" rtl="0" eaLnBrk="1" fontAlgn="base" hangingPunct="1">
              <a:lnSpc>
                <a:spcPct val="90000"/>
              </a:lnSpc>
              <a:spcBef>
                <a:spcPct val="70000"/>
              </a:spcBef>
              <a:spcAft>
                <a:spcPct val="0"/>
              </a:spcAft>
              <a:buClr>
                <a:schemeClr val="hlink"/>
              </a:buClr>
              <a:buSzPct val="80000"/>
              <a:buFont typeface="Wingdings" pitchFamily="2" charset="2"/>
              <a:buChar char="§"/>
              <a:defRPr>
                <a:solidFill>
                  <a:schemeClr val="tx1"/>
                </a:solidFill>
                <a:latin typeface="+mn-lt"/>
              </a:defRPr>
            </a:lvl2pPr>
            <a:lvl3pPr marL="854075" indent="-173038" algn="l" rtl="0" eaLnBrk="1" fontAlgn="base" hangingPunct="1">
              <a:lnSpc>
                <a:spcPct val="90000"/>
              </a:lnSpc>
              <a:spcBef>
                <a:spcPct val="70000"/>
              </a:spcBef>
              <a:spcAft>
                <a:spcPct val="0"/>
              </a:spcAft>
              <a:buClr>
                <a:schemeClr val="bg2"/>
              </a:buClr>
              <a:buSzPct val="80000"/>
              <a:buChar char="•"/>
              <a:defRPr>
                <a:solidFill>
                  <a:schemeClr val="tx1"/>
                </a:solidFill>
                <a:latin typeface="+mn-lt"/>
              </a:defRPr>
            </a:lvl3pPr>
            <a:lvl4pPr marL="1254125" indent="-165100" algn="l" rtl="0" eaLnBrk="1" fontAlgn="base" hangingPunct="1">
              <a:lnSpc>
                <a:spcPct val="90000"/>
              </a:lnSpc>
              <a:spcBef>
                <a:spcPct val="70000"/>
              </a:spcBef>
              <a:spcAft>
                <a:spcPct val="0"/>
              </a:spcAft>
              <a:buClr>
                <a:srgbClr val="2D4A6D"/>
              </a:buClr>
              <a:buSzPct val="90000"/>
              <a:buFont typeface="Segoe" pitchFamily="34" charset="0"/>
              <a:buChar char="-"/>
              <a:defRPr sz="1600">
                <a:solidFill>
                  <a:schemeClr val="tx1"/>
                </a:solidFill>
                <a:latin typeface="+mn-lt"/>
              </a:defRPr>
            </a:lvl4pPr>
            <a:lvl5pPr marL="15446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a:buFont typeface="+mj-lt"/>
              <a:buAutoNum type="arabicPeriod"/>
            </a:pPr>
            <a:r>
              <a:rPr lang="en-US" sz="1800" smtClean="0"/>
              <a:t>Innovate in video collaboration</a:t>
            </a:r>
          </a:p>
          <a:p>
            <a:pPr marL="917575" lvl="1" indent="-457200">
              <a:buFont typeface="+mj-lt"/>
              <a:buAutoNum type="arabicPeriod"/>
            </a:pPr>
            <a:endParaRPr lang="en-US" sz="1600" smtClean="0"/>
          </a:p>
          <a:p>
            <a:pPr>
              <a:buFont typeface="+mj-lt"/>
              <a:buAutoNum type="arabicPeriod"/>
            </a:pPr>
            <a:r>
              <a:rPr lang="en-US" sz="1800" smtClean="0"/>
              <a:t>Integrate more closely with Office experiences</a:t>
            </a:r>
          </a:p>
          <a:p>
            <a:pPr marL="347663" lvl="1" indent="-347663">
              <a:buFont typeface="+mj-lt"/>
              <a:buAutoNum type="arabicPeriod"/>
            </a:pPr>
            <a:endParaRPr lang="en-US" sz="1600" smtClean="0"/>
          </a:p>
          <a:p>
            <a:pPr>
              <a:buFont typeface="+mj-lt"/>
              <a:buAutoNum type="arabicPeriod"/>
            </a:pPr>
            <a:r>
              <a:rPr lang="en-US" sz="1800" smtClean="0"/>
              <a:t>Modernize Lync user experience</a:t>
            </a:r>
          </a:p>
          <a:p>
            <a:pPr marL="917575" lvl="1" indent="-457200">
              <a:buFont typeface="+mj-lt"/>
              <a:buAutoNum type="arabicPeriod"/>
            </a:pPr>
            <a:endParaRPr lang="en-US" sz="1600" smtClean="0"/>
          </a:p>
          <a:p>
            <a:pPr>
              <a:buFont typeface="+mj-lt"/>
              <a:buAutoNum type="arabicPeriod"/>
            </a:pPr>
            <a:r>
              <a:rPr lang="en-US" sz="1800" smtClean="0"/>
              <a:t>Extend the reach of Lync to the web, thin clients, phones, slates, individuals, and education</a:t>
            </a:r>
            <a:endParaRPr lang="en-US" sz="1800" dirty="0" smtClean="0"/>
          </a:p>
        </p:txBody>
      </p:sp>
      <p:pic>
        <p:nvPicPr>
          <p:cNvPr id="9" name="Picture 8" descr="lg.png"/>
          <p:cNvPicPr>
            <a:picLocks noChangeAspect="1"/>
          </p:cNvPicPr>
          <p:nvPr/>
        </p:nvPicPr>
        <p:blipFill>
          <a:blip r:embed="rId7" cstate="print">
            <a:extLst>
              <a:ext uri="{28A0092B-C50C-407E-A947-70E740481C1C}">
                <a14:useLocalDpi xmlns:a14="http://schemas.microsoft.com/office/drawing/2010/main" xmlns="" val="0"/>
              </a:ext>
            </a:extLst>
          </a:blip>
          <a:srcRect l="9611" t="24953" r="6289" b="16824"/>
          <a:stretch>
            <a:fillRect/>
          </a:stretch>
        </p:blipFill>
        <p:spPr>
          <a:xfrm>
            <a:off x="6477000" y="0"/>
            <a:ext cx="2667000" cy="533400"/>
          </a:xfrm>
          <a:prstGeom prst="rect">
            <a:avLst/>
          </a:prstGeom>
        </p:spPr>
      </p:pic>
    </p:spTree>
    <p:extLst>
      <p:ext uri="{BB962C8B-B14F-4D97-AF65-F5344CB8AC3E}">
        <p14:creationId xmlns:p14="http://schemas.microsoft.com/office/powerpoint/2010/main" xmlns="" val="3251816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25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250"/>
                                        <p:tgtEl>
                                          <p:spTgt spid="6"/>
                                        </p:tgtEl>
                                      </p:cBhvr>
                                    </p:animEffect>
                                  </p:childTnLst>
                                </p:cTn>
                              </p:par>
                              <p:par>
                                <p:cTn id="14" presetID="10" presetClass="entr" presetSubtype="0"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25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8">
                                            <p:txEl>
                                              <p:pRg st="0" end="0"/>
                                            </p:txEl>
                                          </p:spTgt>
                                        </p:tgtEl>
                                        <p:attrNameLst>
                                          <p:attrName>style.visibility</p:attrName>
                                        </p:attrNameLst>
                                      </p:cBhvr>
                                      <p:to>
                                        <p:strVal val="visible"/>
                                      </p:to>
                                    </p:set>
                                    <p:animEffect transition="in" filter="fade">
                                      <p:cBhvr>
                                        <p:cTn id="21" dur="250"/>
                                        <p:tgtEl>
                                          <p:spTgt spid="8">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8">
                                            <p:txEl>
                                              <p:pRg st="2" end="2"/>
                                            </p:txEl>
                                          </p:spTgt>
                                        </p:tgtEl>
                                        <p:attrNameLst>
                                          <p:attrName>style.visibility</p:attrName>
                                        </p:attrNameLst>
                                      </p:cBhvr>
                                      <p:to>
                                        <p:strVal val="visible"/>
                                      </p:to>
                                    </p:set>
                                    <p:animEffect transition="in" filter="fade">
                                      <p:cBhvr>
                                        <p:cTn id="26" dur="250"/>
                                        <p:tgtEl>
                                          <p:spTgt spid="8">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8">
                                            <p:txEl>
                                              <p:pRg st="4" end="4"/>
                                            </p:txEl>
                                          </p:spTgt>
                                        </p:tgtEl>
                                        <p:attrNameLst>
                                          <p:attrName>style.visibility</p:attrName>
                                        </p:attrNameLst>
                                      </p:cBhvr>
                                      <p:to>
                                        <p:strVal val="visible"/>
                                      </p:to>
                                    </p:set>
                                    <p:animEffect transition="in" filter="fade">
                                      <p:cBhvr>
                                        <p:cTn id="31" dur="250"/>
                                        <p:tgtEl>
                                          <p:spTgt spid="8">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8">
                                            <p:txEl>
                                              <p:pRg st="6" end="6"/>
                                            </p:txEl>
                                          </p:spTgt>
                                        </p:tgtEl>
                                        <p:attrNameLst>
                                          <p:attrName>style.visibility</p:attrName>
                                        </p:attrNameLst>
                                      </p:cBhvr>
                                      <p:to>
                                        <p:strVal val="visible"/>
                                      </p:to>
                                    </p:set>
                                    <p:animEffect transition="in" filter="fade">
                                      <p:cBhvr>
                                        <p:cTn id="36" dur="250"/>
                                        <p:tgtEl>
                                          <p:spTgt spid="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0375" y="1"/>
            <a:ext cx="7773988" cy="609600"/>
          </a:xfrm>
        </p:spPr>
        <p:txBody>
          <a:bodyPr/>
          <a:lstStyle/>
          <a:p>
            <a:r>
              <a:rPr lang="en-US" sz="2000" dirty="0" smtClean="0"/>
              <a:t>What is improved from Lync 2010</a:t>
            </a:r>
            <a:endParaRPr lang="en-US" sz="2000" dirty="0"/>
          </a:p>
        </p:txBody>
      </p:sp>
      <p:sp>
        <p:nvSpPr>
          <p:cNvPr id="3" name="Text Placeholder 2"/>
          <p:cNvSpPr>
            <a:spLocks noGrp="1"/>
          </p:cNvSpPr>
          <p:nvPr>
            <p:ph type="body" idx="1"/>
          </p:nvPr>
        </p:nvSpPr>
        <p:spPr>
          <a:xfrm>
            <a:off x="458788" y="992188"/>
            <a:ext cx="8456612" cy="4386262"/>
          </a:xfrm>
        </p:spPr>
        <p:txBody>
          <a:bodyPr/>
          <a:lstStyle/>
          <a:p>
            <a:r>
              <a:rPr lang="en-US" sz="1800" dirty="0"/>
              <a:t> </a:t>
            </a:r>
            <a:r>
              <a:rPr lang="en-US" sz="1800" dirty="0" smtClean="0"/>
              <a:t>Lync now supports IP6
</a:t>
            </a:r>
            <a:r>
              <a:rPr lang="en-US" sz="1800" dirty="0"/>
              <a:t> </a:t>
            </a:r>
            <a:r>
              <a:rPr lang="en-US" sz="1800" dirty="0" smtClean="0"/>
              <a:t>Lync has a connector to Skype (limited to IM, voice)
</a:t>
            </a:r>
            <a:r>
              <a:rPr lang="en-US" sz="1800" dirty="0"/>
              <a:t> </a:t>
            </a:r>
            <a:r>
              <a:rPr lang="en-US" sz="1800" dirty="0" smtClean="0"/>
              <a:t>Lync Attendee is replaced with Lync fully featured web client
</a:t>
            </a:r>
            <a:r>
              <a:rPr lang="en-US" sz="1800" dirty="0"/>
              <a:t> </a:t>
            </a:r>
            <a:r>
              <a:rPr lang="en-US" sz="1800" dirty="0" smtClean="0"/>
              <a:t>Video resolution is now H.264 (1080p) for all video
</a:t>
            </a:r>
            <a:r>
              <a:rPr lang="en-US" sz="1800" dirty="0"/>
              <a:t> </a:t>
            </a:r>
            <a:r>
              <a:rPr lang="en-US" sz="1800" dirty="0" smtClean="0"/>
              <a:t>All roles can be virtualized</a:t>
            </a:r>
          </a:p>
          <a:p>
            <a:r>
              <a:rPr lang="en-US" sz="1800" dirty="0"/>
              <a:t> </a:t>
            </a:r>
            <a:r>
              <a:rPr lang="en-US" sz="1800" dirty="0" smtClean="0"/>
              <a:t>Roles can be co-located</a:t>
            </a:r>
          </a:p>
          <a:p>
            <a:r>
              <a:rPr lang="en-US" sz="1800" dirty="0"/>
              <a:t> </a:t>
            </a:r>
            <a:r>
              <a:rPr lang="en-US" sz="1800" dirty="0" smtClean="0"/>
              <a:t>Group Chat is now a Chat room with tabbed conversations</a:t>
            </a:r>
          </a:p>
          <a:p>
            <a:r>
              <a:rPr lang="en-US" sz="1800" dirty="0"/>
              <a:t> </a:t>
            </a:r>
            <a:r>
              <a:rPr lang="en-US" sz="1800" dirty="0" smtClean="0"/>
              <a:t>Contacts fully integrated into Active Directory and Exchange (Unified Contact Store)</a:t>
            </a:r>
          </a:p>
          <a:p>
            <a:r>
              <a:rPr lang="en-US" sz="1800" dirty="0"/>
              <a:t> </a:t>
            </a:r>
            <a:r>
              <a:rPr lang="en-US" sz="1800" dirty="0" smtClean="0"/>
              <a:t>Increased PBX functionality</a:t>
            </a:r>
          </a:p>
          <a:p>
            <a:r>
              <a:rPr lang="en-US" sz="1800" dirty="0"/>
              <a:t> </a:t>
            </a:r>
            <a:r>
              <a:rPr lang="en-US" sz="1800" dirty="0" smtClean="0"/>
              <a:t>Full Integration with Office 365 for a Cloud/Hybrid solution</a:t>
            </a:r>
            <a:endParaRPr lang="en-US" sz="1800" dirty="0"/>
          </a:p>
        </p:txBody>
      </p:sp>
      <p:pic>
        <p:nvPicPr>
          <p:cNvPr id="5" name="Picture 4" descr="lg.png"/>
          <p:cNvPicPr>
            <a:picLocks noChangeAspect="1"/>
          </p:cNvPicPr>
          <p:nvPr/>
        </p:nvPicPr>
        <p:blipFill>
          <a:blip r:embed="rId3" cstate="print">
            <a:extLst>
              <a:ext uri="{28A0092B-C50C-407E-A947-70E740481C1C}">
                <a14:useLocalDpi xmlns:a14="http://schemas.microsoft.com/office/drawing/2010/main" xmlns="" val="0"/>
              </a:ext>
            </a:extLst>
          </a:blip>
          <a:srcRect l="9611" t="24953" r="6289" b="16824"/>
          <a:stretch>
            <a:fillRect/>
          </a:stretch>
        </p:blipFill>
        <p:spPr>
          <a:xfrm>
            <a:off x="6477000" y="0"/>
            <a:ext cx="2667000" cy="533400"/>
          </a:xfrm>
          <a:prstGeom prst="rect">
            <a:avLst/>
          </a:prstGeom>
        </p:spPr>
      </p:pic>
    </p:spTree>
    <p:extLst>
      <p:ext uri="{BB962C8B-B14F-4D97-AF65-F5344CB8AC3E}">
        <p14:creationId xmlns:p14="http://schemas.microsoft.com/office/powerpoint/2010/main" xmlns="" val="340217454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name="f7243d8a-db93-439b-aa10-b669a3b4693c">
    <p:spTree>
      <p:nvGrpSpPr>
        <p:cNvPr id="1" name=""/>
        <p:cNvGrpSpPr/>
        <p:nvPr/>
      </p:nvGrpSpPr>
      <p:grpSpPr>
        <a:xfrm>
          <a:off x="0" y="0"/>
          <a:ext cx="0" cy="0"/>
          <a:chOff x="0" y="0"/>
          <a:chExt cx="0" cy="0"/>
        </a:xfrm>
      </p:grpSpPr>
      <p:sp>
        <p:nvSpPr>
          <p:cNvPr id="2" name="Title 1"/>
          <p:cNvSpPr>
            <a:spLocks noGrp="1"/>
          </p:cNvSpPr>
          <p:nvPr>
            <p:ph type="title"/>
          </p:nvPr>
        </p:nvSpPr>
        <p:spPr>
          <a:xfrm>
            <a:off x="460375" y="1"/>
            <a:ext cx="5559425" cy="609600"/>
          </a:xfrm>
        </p:spPr>
        <p:txBody>
          <a:bodyPr/>
          <a:lstStyle/>
          <a:p>
            <a:r>
              <a:rPr lang="en-US" sz="2000" dirty="0" smtClean="0"/>
              <a:t>Enhancements in Multi-View Video</a:t>
            </a:r>
            <a:endParaRPr lang="en-US" sz="2000" dirty="0"/>
          </a:p>
        </p:txBody>
      </p:sp>
      <p:pic>
        <p:nvPicPr>
          <p:cNvPr id="4" name="Picture 3"/>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a:off x="187817" y="1755321"/>
            <a:ext cx="4783997" cy="3462702"/>
          </a:xfrm>
          <a:prstGeom prst="rect">
            <a:avLst/>
          </a:prstGeom>
        </p:spPr>
      </p:pic>
      <p:sp>
        <p:nvSpPr>
          <p:cNvPr id="5" name="Text Placeholder 2"/>
          <p:cNvSpPr txBox="1">
            <a:spLocks/>
          </p:cNvSpPr>
          <p:nvPr/>
        </p:nvSpPr>
        <p:spPr>
          <a:xfrm>
            <a:off x="4971816" y="1667973"/>
            <a:ext cx="4100026" cy="3642023"/>
          </a:xfrm>
          <a:prstGeom prst="rect">
            <a:avLst/>
          </a:prstGeom>
        </p:spPr>
        <p:txBody>
          <a:bodyPr/>
          <a:lstStyle>
            <a:lvl1pPr marL="174625" indent="-174625" algn="l" rtl="0" eaLnBrk="1" fontAlgn="base" hangingPunct="1">
              <a:lnSpc>
                <a:spcPct val="90000"/>
              </a:lnSpc>
              <a:spcBef>
                <a:spcPct val="70000"/>
              </a:spcBef>
              <a:spcAft>
                <a:spcPct val="0"/>
              </a:spcAft>
              <a:buClr>
                <a:schemeClr val="hlink"/>
              </a:buClr>
              <a:buSzPct val="90000"/>
              <a:buChar char="•"/>
              <a:defRPr sz="2000">
                <a:solidFill>
                  <a:schemeClr val="tx1"/>
                </a:solidFill>
                <a:latin typeface="+mn-lt"/>
                <a:ea typeface="+mn-ea"/>
                <a:cs typeface="+mn-cs"/>
              </a:defRPr>
            </a:lvl1pPr>
            <a:lvl2pPr marL="458788" indent="-169863" algn="l" rtl="0" eaLnBrk="1" fontAlgn="base" hangingPunct="1">
              <a:lnSpc>
                <a:spcPct val="90000"/>
              </a:lnSpc>
              <a:spcBef>
                <a:spcPct val="70000"/>
              </a:spcBef>
              <a:spcAft>
                <a:spcPct val="0"/>
              </a:spcAft>
              <a:buClr>
                <a:schemeClr val="hlink"/>
              </a:buClr>
              <a:buSzPct val="80000"/>
              <a:buFont typeface="Wingdings" pitchFamily="2" charset="2"/>
              <a:buChar char="§"/>
              <a:defRPr>
                <a:solidFill>
                  <a:schemeClr val="tx1"/>
                </a:solidFill>
                <a:latin typeface="+mn-lt"/>
              </a:defRPr>
            </a:lvl2pPr>
            <a:lvl3pPr marL="854075" indent="-173038" algn="l" rtl="0" eaLnBrk="1" fontAlgn="base" hangingPunct="1">
              <a:lnSpc>
                <a:spcPct val="90000"/>
              </a:lnSpc>
              <a:spcBef>
                <a:spcPct val="70000"/>
              </a:spcBef>
              <a:spcAft>
                <a:spcPct val="0"/>
              </a:spcAft>
              <a:buClr>
                <a:schemeClr val="bg2"/>
              </a:buClr>
              <a:buSzPct val="80000"/>
              <a:buChar char="•"/>
              <a:defRPr>
                <a:solidFill>
                  <a:schemeClr val="tx1"/>
                </a:solidFill>
                <a:latin typeface="+mn-lt"/>
              </a:defRPr>
            </a:lvl3pPr>
            <a:lvl4pPr marL="1254125" indent="-165100" algn="l" rtl="0" eaLnBrk="1" fontAlgn="base" hangingPunct="1">
              <a:lnSpc>
                <a:spcPct val="90000"/>
              </a:lnSpc>
              <a:spcBef>
                <a:spcPct val="70000"/>
              </a:spcBef>
              <a:spcAft>
                <a:spcPct val="0"/>
              </a:spcAft>
              <a:buClr>
                <a:srgbClr val="2D4A6D"/>
              </a:buClr>
              <a:buSzPct val="90000"/>
              <a:buFont typeface="Segoe" pitchFamily="34" charset="0"/>
              <a:buChar char="-"/>
              <a:defRPr sz="1600">
                <a:solidFill>
                  <a:schemeClr val="tx1"/>
                </a:solidFill>
                <a:latin typeface="+mn-lt"/>
              </a:defRPr>
            </a:lvl4pPr>
            <a:lvl5pPr marL="15446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r>
              <a:rPr lang="en-US" sz="1800" b="0" dirty="0" smtClean="0"/>
              <a:t>I can quickly initiate immersive communication with multiple people</a:t>
            </a:r>
          </a:p>
          <a:p>
            <a:r>
              <a:rPr lang="en-US" sz="1800" b="0" dirty="0" smtClean="0"/>
              <a:t>I know who is talking</a:t>
            </a:r>
          </a:p>
          <a:p>
            <a:r>
              <a:rPr lang="en-US" sz="1800" b="0" dirty="0" smtClean="0"/>
              <a:t>I see how others see me</a:t>
            </a:r>
          </a:p>
          <a:p>
            <a:r>
              <a:rPr lang="en-US" sz="1800" b="0" dirty="0" smtClean="0"/>
              <a:t>Tech notes:</a:t>
            </a:r>
          </a:p>
          <a:p>
            <a:pPr lvl="1"/>
            <a:r>
              <a:rPr lang="en-US" sz="1600" b="0" dirty="0" smtClean="0"/>
              <a:t>High-resolution photos come from Exchange</a:t>
            </a:r>
          </a:p>
          <a:p>
            <a:pPr lvl="1"/>
            <a:r>
              <a:rPr lang="en-US" sz="1600" b="0" dirty="0" smtClean="0"/>
              <a:t>Target is ~0.5MP (648x648); smaller photos will be scaled</a:t>
            </a:r>
          </a:p>
        </p:txBody>
      </p:sp>
      <p:sp>
        <p:nvSpPr>
          <p:cNvPr id="6" name="Text Placeholder 11"/>
          <p:cNvSpPr txBox="1">
            <a:spLocks/>
          </p:cNvSpPr>
          <p:nvPr/>
        </p:nvSpPr>
        <p:spPr>
          <a:xfrm>
            <a:off x="187817" y="1015354"/>
            <a:ext cx="8580813" cy="369332"/>
          </a:xfrm>
          <a:prstGeom prst="rect">
            <a:avLst/>
          </a:prstGeom>
        </p:spPr>
        <p:txBody>
          <a:bodyPr/>
          <a:lstStyle>
            <a:lvl1pPr marL="174625" indent="-174625" algn="l" rtl="0" eaLnBrk="1" fontAlgn="base" hangingPunct="1">
              <a:lnSpc>
                <a:spcPct val="90000"/>
              </a:lnSpc>
              <a:spcBef>
                <a:spcPct val="70000"/>
              </a:spcBef>
              <a:spcAft>
                <a:spcPct val="0"/>
              </a:spcAft>
              <a:buClr>
                <a:schemeClr val="hlink"/>
              </a:buClr>
              <a:buSzPct val="90000"/>
              <a:buChar char="•"/>
              <a:defRPr sz="2000">
                <a:solidFill>
                  <a:schemeClr val="tx1"/>
                </a:solidFill>
                <a:latin typeface="+mn-lt"/>
                <a:ea typeface="+mn-ea"/>
                <a:cs typeface="+mn-cs"/>
              </a:defRPr>
            </a:lvl1pPr>
            <a:lvl2pPr marL="458788" indent="-169863" algn="l" rtl="0" eaLnBrk="1" fontAlgn="base" hangingPunct="1">
              <a:lnSpc>
                <a:spcPct val="90000"/>
              </a:lnSpc>
              <a:spcBef>
                <a:spcPct val="70000"/>
              </a:spcBef>
              <a:spcAft>
                <a:spcPct val="0"/>
              </a:spcAft>
              <a:buClr>
                <a:schemeClr val="hlink"/>
              </a:buClr>
              <a:buSzPct val="80000"/>
              <a:buFont typeface="Wingdings" pitchFamily="2" charset="2"/>
              <a:buChar char="§"/>
              <a:defRPr>
                <a:solidFill>
                  <a:schemeClr val="tx1"/>
                </a:solidFill>
                <a:latin typeface="+mn-lt"/>
              </a:defRPr>
            </a:lvl2pPr>
            <a:lvl3pPr marL="854075" indent="-173038" algn="l" rtl="0" eaLnBrk="1" fontAlgn="base" hangingPunct="1">
              <a:lnSpc>
                <a:spcPct val="90000"/>
              </a:lnSpc>
              <a:spcBef>
                <a:spcPct val="70000"/>
              </a:spcBef>
              <a:spcAft>
                <a:spcPct val="0"/>
              </a:spcAft>
              <a:buClr>
                <a:schemeClr val="bg2"/>
              </a:buClr>
              <a:buSzPct val="80000"/>
              <a:buChar char="•"/>
              <a:defRPr>
                <a:solidFill>
                  <a:schemeClr val="tx1"/>
                </a:solidFill>
                <a:latin typeface="+mn-lt"/>
              </a:defRPr>
            </a:lvl3pPr>
            <a:lvl4pPr marL="1254125" indent="-165100" algn="l" rtl="0" eaLnBrk="1" fontAlgn="base" hangingPunct="1">
              <a:lnSpc>
                <a:spcPct val="90000"/>
              </a:lnSpc>
              <a:spcBef>
                <a:spcPct val="70000"/>
              </a:spcBef>
              <a:spcAft>
                <a:spcPct val="0"/>
              </a:spcAft>
              <a:buClr>
                <a:srgbClr val="2D4A6D"/>
              </a:buClr>
              <a:buSzPct val="90000"/>
              <a:buFont typeface="Segoe" pitchFamily="34" charset="0"/>
              <a:buChar char="-"/>
              <a:defRPr sz="1600">
                <a:solidFill>
                  <a:schemeClr val="tx1"/>
                </a:solidFill>
                <a:latin typeface="+mn-lt"/>
              </a:defRPr>
            </a:lvl4pPr>
            <a:lvl5pPr marL="15446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marL="0" indent="0">
              <a:buNone/>
            </a:pPr>
            <a:r>
              <a:rPr lang="en-US" b="0" i="1" dirty="0" smtClean="0"/>
              <a:t>“Immersive and meaningful video makes me feel like I’m there.”</a:t>
            </a:r>
            <a:endParaRPr lang="en-US" b="0" i="1" dirty="0"/>
          </a:p>
        </p:txBody>
      </p:sp>
      <p:pic>
        <p:nvPicPr>
          <p:cNvPr id="7" name="Picture 6" descr="lg.png"/>
          <p:cNvPicPr>
            <a:picLocks noChangeAspect="1"/>
          </p:cNvPicPr>
          <p:nvPr/>
        </p:nvPicPr>
        <p:blipFill>
          <a:blip r:embed="rId4" cstate="print">
            <a:extLst>
              <a:ext uri="{28A0092B-C50C-407E-A947-70E740481C1C}">
                <a14:useLocalDpi xmlns:a14="http://schemas.microsoft.com/office/drawing/2010/main" xmlns="" val="0"/>
              </a:ext>
            </a:extLst>
          </a:blip>
          <a:srcRect l="9611" t="24953" r="6289" b="16824"/>
          <a:stretch>
            <a:fillRect/>
          </a:stretch>
        </p:blipFill>
        <p:spPr>
          <a:xfrm>
            <a:off x="6477000" y="0"/>
            <a:ext cx="2667000" cy="533400"/>
          </a:xfrm>
          <a:prstGeom prst="rect">
            <a:avLst/>
          </a:prstGeom>
        </p:spPr>
      </p:pic>
    </p:spTree>
    <p:extLst>
      <p:ext uri="{BB962C8B-B14F-4D97-AF65-F5344CB8AC3E}">
        <p14:creationId xmlns:p14="http://schemas.microsoft.com/office/powerpoint/2010/main" xmlns="" val="87320532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name="59803ad3-332e-4364-9307-825bc724efc1">
    <p:spTree>
      <p:nvGrpSpPr>
        <p:cNvPr id="1" name=""/>
        <p:cNvGrpSpPr/>
        <p:nvPr/>
      </p:nvGrpSpPr>
      <p:grpSpPr>
        <a:xfrm>
          <a:off x="0" y="0"/>
          <a:ext cx="0" cy="0"/>
          <a:chOff x="0" y="0"/>
          <a:chExt cx="0" cy="0"/>
        </a:xfrm>
      </p:grpSpPr>
      <p:sp>
        <p:nvSpPr>
          <p:cNvPr id="2" name="Title 1"/>
          <p:cNvSpPr>
            <a:spLocks noGrp="1"/>
          </p:cNvSpPr>
          <p:nvPr>
            <p:ph type="title"/>
          </p:nvPr>
        </p:nvSpPr>
        <p:spPr>
          <a:xfrm>
            <a:off x="460375" y="1"/>
            <a:ext cx="5635625" cy="609600"/>
          </a:xfrm>
        </p:spPr>
        <p:txBody>
          <a:bodyPr/>
          <a:lstStyle/>
          <a:p>
            <a:r>
              <a:rPr lang="en-US" sz="2000" dirty="0" smtClean="0"/>
              <a:t>Lesson 3: Collaboration and Meetings</a:t>
            </a:r>
            <a:endParaRPr lang="en-US" sz="2000" dirty="0"/>
          </a:p>
        </p:txBody>
      </p:sp>
      <p:sp>
        <p:nvSpPr>
          <p:cNvPr id="3" name="Text Placeholder 2"/>
          <p:cNvSpPr>
            <a:spLocks noGrp="1"/>
          </p:cNvSpPr>
          <p:nvPr>
            <p:ph type="body" idx="1"/>
          </p:nvPr>
        </p:nvSpPr>
        <p:spPr/>
        <p:txBody>
          <a:bodyPr/>
          <a:lstStyle/>
          <a:p>
            <a:r>
              <a:rPr lang="en-US" smtClean="0"/>
              <a:t>Office Web App Server
Lync Web App
Audio Conferencing, Room Systems</a:t>
            </a:r>
            <a:endParaRPr lang="en-US"/>
          </a:p>
        </p:txBody>
      </p:sp>
      <p:pic>
        <p:nvPicPr>
          <p:cNvPr id="4" name="Picture 3" descr="lg.png"/>
          <p:cNvPicPr>
            <a:picLocks noChangeAspect="1"/>
          </p:cNvPicPr>
          <p:nvPr/>
        </p:nvPicPr>
        <p:blipFill>
          <a:blip r:embed="rId3" cstate="print">
            <a:extLst>
              <a:ext uri="{28A0092B-C50C-407E-A947-70E740481C1C}">
                <a14:useLocalDpi xmlns:a14="http://schemas.microsoft.com/office/drawing/2010/main" xmlns="" val="0"/>
              </a:ext>
            </a:extLst>
          </a:blip>
          <a:srcRect l="9611" t="24953" r="6289" b="16824"/>
          <a:stretch>
            <a:fillRect/>
          </a:stretch>
        </p:blipFill>
        <p:spPr>
          <a:xfrm>
            <a:off x="6477000" y="0"/>
            <a:ext cx="2667000" cy="533400"/>
          </a:xfrm>
          <a:prstGeom prst="rect">
            <a:avLst/>
          </a:prstGeom>
        </p:spPr>
      </p:pic>
    </p:spTree>
    <p:extLst>
      <p:ext uri="{BB962C8B-B14F-4D97-AF65-F5344CB8AC3E}">
        <p14:creationId xmlns:p14="http://schemas.microsoft.com/office/powerpoint/2010/main" xmlns="" val="67924182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name="6362f5a4-b5f6-460c-8799-d021d0f6b266">
    <p:spTree>
      <p:nvGrpSpPr>
        <p:cNvPr id="1" name=""/>
        <p:cNvGrpSpPr/>
        <p:nvPr/>
      </p:nvGrpSpPr>
      <p:grpSpPr>
        <a:xfrm>
          <a:off x="0" y="0"/>
          <a:ext cx="0" cy="0"/>
          <a:chOff x="0" y="0"/>
          <a:chExt cx="0" cy="0"/>
        </a:xfrm>
      </p:grpSpPr>
      <p:sp>
        <p:nvSpPr>
          <p:cNvPr id="2" name="Title 1"/>
          <p:cNvSpPr>
            <a:spLocks noGrp="1"/>
          </p:cNvSpPr>
          <p:nvPr>
            <p:ph type="title"/>
          </p:nvPr>
        </p:nvSpPr>
        <p:spPr>
          <a:xfrm>
            <a:off x="460375" y="1"/>
            <a:ext cx="3883025" cy="609600"/>
          </a:xfrm>
        </p:spPr>
        <p:txBody>
          <a:bodyPr/>
          <a:lstStyle/>
          <a:p>
            <a:r>
              <a:rPr lang="en-US" sz="2000" dirty="0" smtClean="0"/>
              <a:t>Office Web App Server</a:t>
            </a:r>
            <a:endParaRPr lang="en-US" sz="2000" dirty="0"/>
          </a:p>
        </p:txBody>
      </p:sp>
      <p:sp>
        <p:nvSpPr>
          <p:cNvPr id="4" name="Text Placeholder 2"/>
          <p:cNvSpPr txBox="1">
            <a:spLocks/>
          </p:cNvSpPr>
          <p:nvPr/>
        </p:nvSpPr>
        <p:spPr>
          <a:xfrm>
            <a:off x="1" y="768096"/>
            <a:ext cx="9067799" cy="5708904"/>
          </a:xfrm>
          <a:prstGeom prst="rect">
            <a:avLst/>
          </a:prstGeom>
        </p:spPr>
        <p:txBody>
          <a:bodyPr/>
          <a:lstStyle>
            <a:lvl1pPr marL="174625" indent="-174625" algn="l" rtl="0" eaLnBrk="1" fontAlgn="base" hangingPunct="1">
              <a:lnSpc>
                <a:spcPct val="90000"/>
              </a:lnSpc>
              <a:spcBef>
                <a:spcPct val="70000"/>
              </a:spcBef>
              <a:spcAft>
                <a:spcPct val="0"/>
              </a:spcAft>
              <a:buClr>
                <a:schemeClr val="hlink"/>
              </a:buClr>
              <a:buSzPct val="90000"/>
              <a:buChar char="•"/>
              <a:defRPr sz="2000">
                <a:solidFill>
                  <a:schemeClr val="tx1"/>
                </a:solidFill>
                <a:latin typeface="+mn-lt"/>
                <a:ea typeface="+mn-ea"/>
                <a:cs typeface="+mn-cs"/>
              </a:defRPr>
            </a:lvl1pPr>
            <a:lvl2pPr marL="458788" indent="-169863" algn="l" rtl="0" eaLnBrk="1" fontAlgn="base" hangingPunct="1">
              <a:lnSpc>
                <a:spcPct val="90000"/>
              </a:lnSpc>
              <a:spcBef>
                <a:spcPct val="70000"/>
              </a:spcBef>
              <a:spcAft>
                <a:spcPct val="0"/>
              </a:spcAft>
              <a:buClr>
                <a:schemeClr val="hlink"/>
              </a:buClr>
              <a:buSzPct val="80000"/>
              <a:buFont typeface="Wingdings" pitchFamily="2" charset="2"/>
              <a:buChar char="§"/>
              <a:defRPr>
                <a:solidFill>
                  <a:schemeClr val="tx1"/>
                </a:solidFill>
                <a:latin typeface="+mn-lt"/>
              </a:defRPr>
            </a:lvl2pPr>
            <a:lvl3pPr marL="854075" indent="-173038" algn="l" rtl="0" eaLnBrk="1" fontAlgn="base" hangingPunct="1">
              <a:lnSpc>
                <a:spcPct val="90000"/>
              </a:lnSpc>
              <a:spcBef>
                <a:spcPct val="70000"/>
              </a:spcBef>
              <a:spcAft>
                <a:spcPct val="0"/>
              </a:spcAft>
              <a:buClr>
                <a:schemeClr val="bg2"/>
              </a:buClr>
              <a:buSzPct val="80000"/>
              <a:buChar char="•"/>
              <a:defRPr>
                <a:solidFill>
                  <a:schemeClr val="tx1"/>
                </a:solidFill>
                <a:latin typeface="+mn-lt"/>
              </a:defRPr>
            </a:lvl3pPr>
            <a:lvl4pPr marL="1254125" indent="-165100" algn="l" rtl="0" eaLnBrk="1" fontAlgn="base" hangingPunct="1">
              <a:lnSpc>
                <a:spcPct val="90000"/>
              </a:lnSpc>
              <a:spcBef>
                <a:spcPct val="70000"/>
              </a:spcBef>
              <a:spcAft>
                <a:spcPct val="0"/>
              </a:spcAft>
              <a:buClr>
                <a:srgbClr val="2D4A6D"/>
              </a:buClr>
              <a:buSzPct val="90000"/>
              <a:buFont typeface="Segoe" pitchFamily="34" charset="0"/>
              <a:buChar char="-"/>
              <a:defRPr sz="1600">
                <a:solidFill>
                  <a:schemeClr val="tx1"/>
                </a:solidFill>
                <a:latin typeface="+mn-lt"/>
              </a:defRPr>
            </a:lvl4pPr>
            <a:lvl5pPr marL="15446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r>
              <a:rPr lang="en-US" sz="1600" b="0" dirty="0" smtClean="0"/>
              <a:t>Using the new Web Application Companion-based Office Presentation Service, present your PowerPoint presentation in a Lync meeting</a:t>
            </a:r>
          </a:p>
          <a:p>
            <a:pPr lvl="1"/>
            <a:r>
              <a:rPr lang="en-US" sz="1400" b="0" dirty="0" smtClean="0"/>
              <a:t>Advance through slides and animations or bring up thumbnails for quick navigation</a:t>
            </a:r>
          </a:p>
          <a:p>
            <a:pPr lvl="1"/>
            <a:r>
              <a:rPr lang="en-US" sz="1400" b="0" dirty="0" smtClean="0"/>
              <a:t>Annotate and </a:t>
            </a:r>
            <a:r>
              <a:rPr lang="en-US" sz="1400" b="0" dirty="0" err="1" smtClean="0"/>
              <a:t>telepoint</a:t>
            </a:r>
            <a:r>
              <a:rPr lang="en-US" sz="1400" b="0" dirty="0" smtClean="0"/>
              <a:t> on the presentation</a:t>
            </a:r>
          </a:p>
          <a:p>
            <a:pPr lvl="1"/>
            <a:r>
              <a:rPr lang="en-US" sz="1400" b="0" dirty="0" smtClean="0"/>
              <a:t>View speaker notes as you present</a:t>
            </a:r>
          </a:p>
          <a:p>
            <a:pPr lvl="1"/>
            <a:r>
              <a:rPr lang="en-US" sz="1400" b="0" dirty="0" smtClean="0"/>
              <a:t>Adjust meeting options to control whether meeting participants can navigate through slides on their own or annotate presentations</a:t>
            </a:r>
          </a:p>
          <a:p>
            <a:endParaRPr lang="en-US" sz="1600" b="0" dirty="0" smtClean="0"/>
          </a:p>
          <a:p>
            <a:r>
              <a:rPr lang="en-US" sz="1600" b="0" dirty="0" smtClean="0"/>
              <a:t>Synchronously play embedded multimedia files in PowerPoint decks </a:t>
            </a:r>
            <a:r>
              <a:rPr lang="en-US" sz="1600" dirty="0" smtClean="0"/>
              <a:t>(New in </a:t>
            </a:r>
            <a:r>
              <a:rPr lang="en-US" sz="1600" dirty="0" err="1" smtClean="0"/>
              <a:t>Lync</a:t>
            </a:r>
            <a:r>
              <a:rPr lang="en-US" sz="1600" dirty="0" smtClean="0"/>
              <a:t>!)</a:t>
            </a:r>
          </a:p>
          <a:p>
            <a:pPr lvl="1"/>
            <a:r>
              <a:rPr lang="en-US" sz="1400" b="0" dirty="0" smtClean="0"/>
              <a:t>Support for Windows Media Video (WMV), H.264, and non-native content (e.g., You Tube Video) up to 20 megabytes (MBs)</a:t>
            </a:r>
          </a:p>
          <a:p>
            <a:pPr lvl="1"/>
            <a:r>
              <a:rPr lang="en-US" sz="1400" b="0" dirty="0" smtClean="0"/>
              <a:t>Meeting participants are automatically muted during video playback</a:t>
            </a:r>
          </a:p>
          <a:p>
            <a:pPr lvl="1"/>
            <a:r>
              <a:rPr lang="en-US" sz="1400" b="0" dirty="0" smtClean="0"/>
              <a:t>Presenter can play, stop, and seek to a specific location</a:t>
            </a:r>
          </a:p>
          <a:p>
            <a:pPr lvl="1"/>
            <a:r>
              <a:rPr lang="en-US" sz="1400" b="0" dirty="0" smtClean="0"/>
              <a:t>Multimedia will not be recorded at full fidelity</a:t>
            </a:r>
          </a:p>
          <a:p>
            <a:endParaRPr lang="en-US" sz="1600" b="0" dirty="0" smtClean="0"/>
          </a:p>
          <a:p>
            <a:r>
              <a:rPr lang="en-US" sz="1600" b="0" dirty="0" smtClean="0"/>
              <a:t>Integrates seamlessly with Lync 2010 clients</a:t>
            </a:r>
          </a:p>
        </p:txBody>
      </p:sp>
      <p:pic>
        <p:nvPicPr>
          <p:cNvPr id="5" name="Picture 4" descr="lg.png"/>
          <p:cNvPicPr>
            <a:picLocks noChangeAspect="1"/>
          </p:cNvPicPr>
          <p:nvPr/>
        </p:nvPicPr>
        <p:blipFill>
          <a:blip r:embed="rId3" cstate="print">
            <a:extLst>
              <a:ext uri="{28A0092B-C50C-407E-A947-70E740481C1C}">
                <a14:useLocalDpi xmlns:a14="http://schemas.microsoft.com/office/drawing/2010/main" xmlns="" val="0"/>
              </a:ext>
            </a:extLst>
          </a:blip>
          <a:srcRect l="9611" t="24953" r="6289" b="16824"/>
          <a:stretch>
            <a:fillRect/>
          </a:stretch>
        </p:blipFill>
        <p:spPr>
          <a:xfrm>
            <a:off x="6477000" y="0"/>
            <a:ext cx="2667000" cy="533400"/>
          </a:xfrm>
          <a:prstGeom prst="rect">
            <a:avLst/>
          </a:prstGeom>
        </p:spPr>
      </p:pic>
    </p:spTree>
    <p:extLst>
      <p:ext uri="{BB962C8B-B14F-4D97-AF65-F5344CB8AC3E}">
        <p14:creationId xmlns:p14="http://schemas.microsoft.com/office/powerpoint/2010/main" xmlns="" val="3980799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name="98c45024-7d91-4a08-927d-f8e107e1c64e">
    <p:spTree>
      <p:nvGrpSpPr>
        <p:cNvPr id="1" name=""/>
        <p:cNvGrpSpPr/>
        <p:nvPr/>
      </p:nvGrpSpPr>
      <p:grpSpPr>
        <a:xfrm>
          <a:off x="0" y="0"/>
          <a:ext cx="0" cy="0"/>
          <a:chOff x="0" y="0"/>
          <a:chExt cx="0" cy="0"/>
        </a:xfrm>
      </p:grpSpPr>
      <p:sp>
        <p:nvSpPr>
          <p:cNvPr id="2" name="Title 1"/>
          <p:cNvSpPr>
            <a:spLocks noGrp="1"/>
          </p:cNvSpPr>
          <p:nvPr>
            <p:ph type="title"/>
          </p:nvPr>
        </p:nvSpPr>
        <p:spPr>
          <a:xfrm>
            <a:off x="460375" y="1"/>
            <a:ext cx="2892425" cy="609600"/>
          </a:xfrm>
        </p:spPr>
        <p:txBody>
          <a:bodyPr/>
          <a:lstStyle/>
          <a:p>
            <a:r>
              <a:rPr lang="en-US" dirty="0" err="1" smtClean="0"/>
              <a:t>Lync</a:t>
            </a:r>
            <a:r>
              <a:rPr lang="en-US" dirty="0" smtClean="0"/>
              <a:t> Web App</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xmlns="" val="2069403871"/>
              </p:ext>
            </p:extLst>
          </p:nvPr>
        </p:nvGraphicFramePr>
        <p:xfrm>
          <a:off x="188050" y="1026827"/>
          <a:ext cx="8864510" cy="4974623"/>
        </p:xfrm>
        <a:graphic>
          <a:graphicData uri="http://schemas.openxmlformats.org/drawingml/2006/table">
            <a:tbl>
              <a:tblPr firstRow="1" firstCol="1" lastRow="1" lastCol="1" bandRow="1" bandCol="1">
                <a:tableStyleId>{10A1B5D5-9B99-4C35-A422-299274C87663}</a:tableStyleId>
              </a:tblPr>
              <a:tblGrid>
                <a:gridCol w="979873"/>
                <a:gridCol w="793029"/>
                <a:gridCol w="886451"/>
                <a:gridCol w="886451"/>
                <a:gridCol w="886451"/>
                <a:gridCol w="886451"/>
                <a:gridCol w="886451"/>
                <a:gridCol w="886451"/>
                <a:gridCol w="886451"/>
                <a:gridCol w="886451"/>
              </a:tblGrid>
              <a:tr h="494295">
                <a:tc>
                  <a:txBody>
                    <a:bodyPr/>
                    <a:lstStyle/>
                    <a:p>
                      <a:pPr marL="0" marR="0">
                        <a:lnSpc>
                          <a:spcPts val="1400"/>
                        </a:lnSpc>
                        <a:spcBef>
                          <a:spcPts val="300"/>
                        </a:spcBef>
                        <a:spcAft>
                          <a:spcPts val="300"/>
                        </a:spcAft>
                      </a:pPr>
                      <a:r>
                        <a:rPr lang="en-US" sz="1000" kern="1200" dirty="0">
                          <a:effectLst/>
                        </a:rPr>
                        <a:t>Operating system</a:t>
                      </a:r>
                      <a:endParaRPr lang="en-US" sz="1050" kern="1200" dirty="0">
                        <a:solidFill>
                          <a:schemeClr val="tx1"/>
                        </a:solidFill>
                        <a:effectLst/>
                        <a:latin typeface="Arial"/>
                        <a:ea typeface="SimSun"/>
                        <a:cs typeface="Times New Roman"/>
                      </a:endParaRPr>
                    </a:p>
                  </a:txBody>
                  <a:tcPr marL="15055" marR="15055" marT="0" marB="0"/>
                </a:tc>
                <a:tc>
                  <a:txBody>
                    <a:bodyPr/>
                    <a:lstStyle/>
                    <a:p>
                      <a:pPr marL="0" marR="0">
                        <a:lnSpc>
                          <a:spcPts val="1400"/>
                        </a:lnSpc>
                        <a:spcBef>
                          <a:spcPts val="300"/>
                        </a:spcBef>
                        <a:spcAft>
                          <a:spcPts val="300"/>
                        </a:spcAft>
                      </a:pPr>
                      <a:r>
                        <a:rPr lang="en-US" sz="1000" kern="1200" dirty="0">
                          <a:effectLst/>
                        </a:rPr>
                        <a:t>32-bit Version of Internet Explorer 10</a:t>
                      </a:r>
                      <a:endParaRPr lang="en-US" sz="1050" kern="1200" dirty="0">
                        <a:solidFill>
                          <a:schemeClr val="tx1"/>
                        </a:solidFill>
                        <a:effectLst/>
                        <a:latin typeface="Arial"/>
                        <a:ea typeface="SimSun"/>
                        <a:cs typeface="Times New Roman"/>
                      </a:endParaRPr>
                    </a:p>
                  </a:txBody>
                  <a:tcPr marL="15055" marR="15055" marT="0" marB="0"/>
                </a:tc>
                <a:tc>
                  <a:txBody>
                    <a:bodyPr/>
                    <a:lstStyle/>
                    <a:p>
                      <a:pPr marL="0" marR="0">
                        <a:lnSpc>
                          <a:spcPts val="1400"/>
                        </a:lnSpc>
                        <a:spcBef>
                          <a:spcPts val="300"/>
                        </a:spcBef>
                        <a:spcAft>
                          <a:spcPts val="300"/>
                        </a:spcAft>
                      </a:pPr>
                      <a:r>
                        <a:rPr lang="en-US" sz="1000" kern="1200" dirty="0">
                          <a:effectLst/>
                        </a:rPr>
                        <a:t>64-bit Version of Internet Explorer 10</a:t>
                      </a:r>
                      <a:endParaRPr lang="en-US" sz="1050" kern="1200" dirty="0">
                        <a:solidFill>
                          <a:schemeClr val="tx1"/>
                        </a:solidFill>
                        <a:effectLst/>
                        <a:latin typeface="Arial"/>
                        <a:ea typeface="SimSun"/>
                        <a:cs typeface="Times New Roman"/>
                      </a:endParaRPr>
                    </a:p>
                  </a:txBody>
                  <a:tcPr marL="15055" marR="15055" marT="0" marB="0"/>
                </a:tc>
                <a:tc>
                  <a:txBody>
                    <a:bodyPr/>
                    <a:lstStyle/>
                    <a:p>
                      <a:pPr marL="0" marR="0">
                        <a:lnSpc>
                          <a:spcPts val="1400"/>
                        </a:lnSpc>
                        <a:spcBef>
                          <a:spcPts val="300"/>
                        </a:spcBef>
                        <a:spcAft>
                          <a:spcPts val="300"/>
                        </a:spcAft>
                      </a:pPr>
                      <a:r>
                        <a:rPr lang="en-US" sz="1000" kern="1200" dirty="0">
                          <a:effectLst/>
                        </a:rPr>
                        <a:t>32-bit Version of Internet Explorer 9</a:t>
                      </a:r>
                      <a:endParaRPr lang="en-US" sz="1050" kern="1200" dirty="0">
                        <a:solidFill>
                          <a:schemeClr val="tx1"/>
                        </a:solidFill>
                        <a:effectLst/>
                        <a:latin typeface="Arial"/>
                        <a:ea typeface="SimSun"/>
                        <a:cs typeface="Times New Roman"/>
                      </a:endParaRPr>
                    </a:p>
                  </a:txBody>
                  <a:tcPr marL="15055" marR="15055" marT="0" marB="0"/>
                </a:tc>
                <a:tc>
                  <a:txBody>
                    <a:bodyPr/>
                    <a:lstStyle/>
                    <a:p>
                      <a:pPr marL="0" marR="0">
                        <a:lnSpc>
                          <a:spcPts val="1400"/>
                        </a:lnSpc>
                        <a:spcBef>
                          <a:spcPts val="300"/>
                        </a:spcBef>
                        <a:spcAft>
                          <a:spcPts val="300"/>
                        </a:spcAft>
                      </a:pPr>
                      <a:r>
                        <a:rPr lang="en-US" sz="1000" kern="1200">
                          <a:effectLst/>
                        </a:rPr>
                        <a:t>64-bit Version of Internet Explorer 9</a:t>
                      </a:r>
                      <a:endParaRPr lang="en-US" sz="1050" kern="1200">
                        <a:solidFill>
                          <a:schemeClr val="tx1"/>
                        </a:solidFill>
                        <a:effectLst/>
                        <a:latin typeface="Arial"/>
                        <a:ea typeface="SimSun"/>
                        <a:cs typeface="Times New Roman"/>
                      </a:endParaRPr>
                    </a:p>
                  </a:txBody>
                  <a:tcPr marL="15055" marR="15055" marT="0" marB="0"/>
                </a:tc>
                <a:tc>
                  <a:txBody>
                    <a:bodyPr/>
                    <a:lstStyle/>
                    <a:p>
                      <a:pPr marL="0" marR="0">
                        <a:lnSpc>
                          <a:spcPts val="1400"/>
                        </a:lnSpc>
                        <a:spcBef>
                          <a:spcPts val="300"/>
                        </a:spcBef>
                        <a:spcAft>
                          <a:spcPts val="300"/>
                        </a:spcAft>
                      </a:pPr>
                      <a:r>
                        <a:rPr lang="en-US" sz="1000" kern="1200">
                          <a:effectLst/>
                        </a:rPr>
                        <a:t>32-bit Version of Internet Explorer 8</a:t>
                      </a:r>
                      <a:endParaRPr lang="en-US" sz="1050" kern="1200">
                        <a:solidFill>
                          <a:schemeClr val="tx1"/>
                        </a:solidFill>
                        <a:effectLst/>
                        <a:latin typeface="Arial"/>
                        <a:ea typeface="SimSun"/>
                        <a:cs typeface="Times New Roman"/>
                      </a:endParaRPr>
                    </a:p>
                  </a:txBody>
                  <a:tcPr marL="15055" marR="15055" marT="0" marB="0"/>
                </a:tc>
                <a:tc>
                  <a:txBody>
                    <a:bodyPr/>
                    <a:lstStyle/>
                    <a:p>
                      <a:pPr marL="0" marR="0">
                        <a:lnSpc>
                          <a:spcPts val="1400"/>
                        </a:lnSpc>
                        <a:spcBef>
                          <a:spcPts val="300"/>
                        </a:spcBef>
                        <a:spcAft>
                          <a:spcPts val="300"/>
                        </a:spcAft>
                      </a:pPr>
                      <a:r>
                        <a:rPr lang="en-US" sz="1000" kern="1200">
                          <a:effectLst/>
                        </a:rPr>
                        <a:t>64-bit Version of Internet Explorer 8</a:t>
                      </a:r>
                      <a:endParaRPr lang="en-US" sz="1050" kern="1200">
                        <a:solidFill>
                          <a:schemeClr val="tx1"/>
                        </a:solidFill>
                        <a:effectLst/>
                        <a:latin typeface="Arial"/>
                        <a:ea typeface="SimSun"/>
                        <a:cs typeface="Times New Roman"/>
                      </a:endParaRPr>
                    </a:p>
                  </a:txBody>
                  <a:tcPr marL="15055" marR="15055" marT="0" marB="0"/>
                </a:tc>
                <a:tc>
                  <a:txBody>
                    <a:bodyPr/>
                    <a:lstStyle/>
                    <a:p>
                      <a:pPr marL="0" marR="0">
                        <a:lnSpc>
                          <a:spcPts val="1400"/>
                        </a:lnSpc>
                        <a:spcBef>
                          <a:spcPts val="300"/>
                        </a:spcBef>
                        <a:spcAft>
                          <a:spcPts val="300"/>
                        </a:spcAft>
                      </a:pPr>
                      <a:r>
                        <a:rPr lang="en-US" sz="1000" kern="1200">
                          <a:effectLst/>
                        </a:rPr>
                        <a:t>32-bit Version of Firefox 10.X</a:t>
                      </a:r>
                      <a:endParaRPr lang="en-US" sz="1050" kern="1200">
                        <a:solidFill>
                          <a:schemeClr val="tx1"/>
                        </a:solidFill>
                        <a:effectLst/>
                        <a:latin typeface="Arial"/>
                        <a:ea typeface="SimSun"/>
                        <a:cs typeface="Times New Roman"/>
                      </a:endParaRPr>
                    </a:p>
                  </a:txBody>
                  <a:tcPr marL="15055" marR="15055" marT="0" marB="0"/>
                </a:tc>
                <a:tc>
                  <a:txBody>
                    <a:bodyPr/>
                    <a:lstStyle/>
                    <a:p>
                      <a:pPr marL="0" marR="0">
                        <a:lnSpc>
                          <a:spcPts val="1400"/>
                        </a:lnSpc>
                        <a:spcBef>
                          <a:spcPts val="300"/>
                        </a:spcBef>
                        <a:spcAft>
                          <a:spcPts val="300"/>
                        </a:spcAft>
                      </a:pPr>
                      <a:r>
                        <a:rPr lang="en-US" sz="1000" kern="1200">
                          <a:effectLst/>
                        </a:rPr>
                        <a:t>64-bit Version of Safari 5.X</a:t>
                      </a:r>
                      <a:endParaRPr lang="en-US" sz="1050" kern="1200">
                        <a:solidFill>
                          <a:schemeClr val="tx1"/>
                        </a:solidFill>
                        <a:effectLst/>
                        <a:latin typeface="Arial"/>
                        <a:ea typeface="SimSun"/>
                        <a:cs typeface="Times New Roman"/>
                      </a:endParaRPr>
                    </a:p>
                  </a:txBody>
                  <a:tcPr marL="15055" marR="15055" marT="0" marB="0"/>
                </a:tc>
                <a:tc>
                  <a:txBody>
                    <a:bodyPr/>
                    <a:lstStyle/>
                    <a:p>
                      <a:pPr marL="0" marR="0">
                        <a:lnSpc>
                          <a:spcPts val="1400"/>
                        </a:lnSpc>
                        <a:spcBef>
                          <a:spcPts val="300"/>
                        </a:spcBef>
                        <a:spcAft>
                          <a:spcPts val="300"/>
                        </a:spcAft>
                      </a:pPr>
                      <a:r>
                        <a:rPr lang="en-US" sz="1000" kern="1200">
                          <a:effectLst/>
                        </a:rPr>
                        <a:t>32-bit Version of Chrome 17.x</a:t>
                      </a:r>
                      <a:endParaRPr lang="en-US" sz="1050" kern="1200">
                        <a:solidFill>
                          <a:schemeClr val="tx1"/>
                        </a:solidFill>
                        <a:effectLst/>
                        <a:latin typeface="Arial"/>
                        <a:ea typeface="SimSun"/>
                        <a:cs typeface="Times New Roman"/>
                      </a:endParaRPr>
                    </a:p>
                  </a:txBody>
                  <a:tcPr marL="15055" marR="15055" marT="0" marB="0"/>
                </a:tc>
              </a:tr>
              <a:tr h="386175">
                <a:tc>
                  <a:txBody>
                    <a:bodyPr/>
                    <a:lstStyle/>
                    <a:p>
                      <a:pPr marL="0" marR="0">
                        <a:lnSpc>
                          <a:spcPts val="1400"/>
                        </a:lnSpc>
                        <a:spcBef>
                          <a:spcPts val="300"/>
                        </a:spcBef>
                        <a:spcAft>
                          <a:spcPts val="300"/>
                        </a:spcAft>
                      </a:pPr>
                      <a:r>
                        <a:rPr lang="en-US" sz="1050" kern="1200" dirty="0">
                          <a:effectLst/>
                        </a:rPr>
                        <a:t>Windows 7 with </a:t>
                      </a:r>
                      <a:r>
                        <a:rPr lang="en-US" sz="1050" kern="1200" dirty="0" smtClean="0">
                          <a:effectLst/>
                        </a:rPr>
                        <a:t>SP1</a:t>
                      </a:r>
                      <a:endParaRPr lang="en-US" sz="1050" kern="1200" dirty="0">
                        <a:solidFill>
                          <a:schemeClr val="tx1"/>
                        </a:solidFill>
                        <a:effectLst/>
                        <a:latin typeface="Arial"/>
                        <a:ea typeface="SimSun"/>
                        <a:cs typeface="Times New Roman"/>
                      </a:endParaRPr>
                    </a:p>
                  </a:txBody>
                  <a:tcPr marL="15055" marR="15055" marT="0" marB="0"/>
                </a:tc>
                <a:tc>
                  <a:txBody>
                    <a:bodyPr/>
                    <a:lstStyle/>
                    <a:p>
                      <a:pPr marL="0" marR="0">
                        <a:lnSpc>
                          <a:spcPts val="1400"/>
                        </a:lnSpc>
                        <a:spcBef>
                          <a:spcPts val="300"/>
                        </a:spcBef>
                        <a:spcAft>
                          <a:spcPts val="300"/>
                        </a:spcAft>
                      </a:pPr>
                      <a:r>
                        <a:rPr lang="en-US" sz="1050" kern="1200">
                          <a:effectLst/>
                        </a:rPr>
                        <a:t>Yes</a:t>
                      </a:r>
                      <a:endParaRPr lang="en-US" sz="1050" kern="1200">
                        <a:solidFill>
                          <a:schemeClr val="tx1"/>
                        </a:solidFill>
                        <a:effectLst/>
                        <a:latin typeface="Arial"/>
                        <a:ea typeface="SimSun"/>
                        <a:cs typeface="Times New Roman"/>
                      </a:endParaRPr>
                    </a:p>
                  </a:txBody>
                  <a:tcPr marL="15055" marR="15055" marT="0" marB="0"/>
                </a:tc>
                <a:tc>
                  <a:txBody>
                    <a:bodyPr/>
                    <a:lstStyle/>
                    <a:p>
                      <a:pPr marL="0" marR="0">
                        <a:lnSpc>
                          <a:spcPts val="1400"/>
                        </a:lnSpc>
                        <a:spcBef>
                          <a:spcPts val="300"/>
                        </a:spcBef>
                        <a:spcAft>
                          <a:spcPts val="300"/>
                        </a:spcAft>
                      </a:pPr>
                      <a:r>
                        <a:rPr lang="en-US" sz="1050" kern="1200">
                          <a:effectLst/>
                        </a:rPr>
                        <a:t>Yes</a:t>
                      </a:r>
                      <a:endParaRPr lang="en-US" sz="1050" kern="1200">
                        <a:solidFill>
                          <a:schemeClr val="tx1"/>
                        </a:solidFill>
                        <a:effectLst/>
                        <a:latin typeface="Arial"/>
                        <a:ea typeface="SimSun"/>
                        <a:cs typeface="Times New Roman"/>
                      </a:endParaRPr>
                    </a:p>
                  </a:txBody>
                  <a:tcPr marL="15055" marR="15055" marT="0" marB="0"/>
                </a:tc>
                <a:tc>
                  <a:txBody>
                    <a:bodyPr/>
                    <a:lstStyle/>
                    <a:p>
                      <a:pPr marL="0" marR="0">
                        <a:lnSpc>
                          <a:spcPts val="1400"/>
                        </a:lnSpc>
                        <a:spcBef>
                          <a:spcPts val="300"/>
                        </a:spcBef>
                        <a:spcAft>
                          <a:spcPts val="300"/>
                        </a:spcAft>
                      </a:pPr>
                      <a:r>
                        <a:rPr lang="en-US" sz="1050" kern="1200" dirty="0">
                          <a:effectLst/>
                        </a:rPr>
                        <a:t>Yes</a:t>
                      </a:r>
                      <a:endParaRPr lang="en-US" sz="1050" kern="1200" dirty="0">
                        <a:solidFill>
                          <a:schemeClr val="tx1"/>
                        </a:solidFill>
                        <a:effectLst/>
                        <a:latin typeface="Arial"/>
                        <a:ea typeface="SimSun"/>
                        <a:cs typeface="Times New Roman"/>
                      </a:endParaRPr>
                    </a:p>
                  </a:txBody>
                  <a:tcPr marL="15055" marR="15055" marT="0" marB="0"/>
                </a:tc>
                <a:tc>
                  <a:txBody>
                    <a:bodyPr/>
                    <a:lstStyle/>
                    <a:p>
                      <a:pPr marL="0" marR="0">
                        <a:lnSpc>
                          <a:spcPts val="1400"/>
                        </a:lnSpc>
                        <a:spcBef>
                          <a:spcPts val="300"/>
                        </a:spcBef>
                        <a:spcAft>
                          <a:spcPts val="300"/>
                        </a:spcAft>
                      </a:pPr>
                      <a:r>
                        <a:rPr lang="en-US" sz="1050" kern="1200" dirty="0">
                          <a:effectLst/>
                        </a:rPr>
                        <a:t>Yes</a:t>
                      </a:r>
                      <a:endParaRPr lang="en-US" sz="1050" kern="1200" dirty="0">
                        <a:solidFill>
                          <a:schemeClr val="tx1"/>
                        </a:solidFill>
                        <a:effectLst/>
                        <a:latin typeface="Arial"/>
                        <a:ea typeface="SimSun"/>
                        <a:cs typeface="Times New Roman"/>
                      </a:endParaRPr>
                    </a:p>
                  </a:txBody>
                  <a:tcPr marL="15055" marR="15055" marT="0" marB="0"/>
                </a:tc>
                <a:tc>
                  <a:txBody>
                    <a:bodyPr/>
                    <a:lstStyle/>
                    <a:p>
                      <a:pPr marL="0" marR="0">
                        <a:lnSpc>
                          <a:spcPts val="1400"/>
                        </a:lnSpc>
                        <a:spcBef>
                          <a:spcPts val="300"/>
                        </a:spcBef>
                        <a:spcAft>
                          <a:spcPts val="300"/>
                        </a:spcAft>
                      </a:pPr>
                      <a:r>
                        <a:rPr lang="en-US" sz="1050" kern="1200" dirty="0">
                          <a:effectLst/>
                        </a:rPr>
                        <a:t>Yes</a:t>
                      </a:r>
                      <a:endParaRPr lang="en-US" sz="1050" kern="1200" dirty="0">
                        <a:solidFill>
                          <a:schemeClr val="tx1"/>
                        </a:solidFill>
                        <a:effectLst/>
                        <a:latin typeface="Arial"/>
                        <a:ea typeface="SimSun"/>
                        <a:cs typeface="Times New Roman"/>
                      </a:endParaRPr>
                    </a:p>
                  </a:txBody>
                  <a:tcPr marL="15055" marR="15055" marT="0" marB="0"/>
                </a:tc>
                <a:tc>
                  <a:txBody>
                    <a:bodyPr/>
                    <a:lstStyle/>
                    <a:p>
                      <a:pPr marL="0" marR="0">
                        <a:lnSpc>
                          <a:spcPts val="1400"/>
                        </a:lnSpc>
                        <a:spcBef>
                          <a:spcPts val="300"/>
                        </a:spcBef>
                        <a:spcAft>
                          <a:spcPts val="300"/>
                        </a:spcAft>
                      </a:pPr>
                      <a:r>
                        <a:rPr lang="en-US" sz="1050" kern="1200">
                          <a:effectLst/>
                        </a:rPr>
                        <a:t>Yes</a:t>
                      </a:r>
                      <a:endParaRPr lang="en-US" sz="1050" kern="1200">
                        <a:solidFill>
                          <a:schemeClr val="tx1"/>
                        </a:solidFill>
                        <a:effectLst/>
                        <a:latin typeface="Arial"/>
                        <a:ea typeface="SimSun"/>
                        <a:cs typeface="Times New Roman"/>
                      </a:endParaRPr>
                    </a:p>
                  </a:txBody>
                  <a:tcPr marL="15055" marR="15055" marT="0" marB="0"/>
                </a:tc>
                <a:tc>
                  <a:txBody>
                    <a:bodyPr/>
                    <a:lstStyle/>
                    <a:p>
                      <a:pPr marL="0" marR="0">
                        <a:lnSpc>
                          <a:spcPts val="1400"/>
                        </a:lnSpc>
                        <a:spcBef>
                          <a:spcPts val="300"/>
                        </a:spcBef>
                        <a:spcAft>
                          <a:spcPts val="300"/>
                        </a:spcAft>
                      </a:pPr>
                      <a:r>
                        <a:rPr lang="en-US" sz="1050" kern="1200">
                          <a:effectLst/>
                        </a:rPr>
                        <a:t>Yes</a:t>
                      </a:r>
                      <a:endParaRPr lang="en-US" sz="1050" kern="1200">
                        <a:solidFill>
                          <a:schemeClr val="tx1"/>
                        </a:solidFill>
                        <a:effectLst/>
                        <a:latin typeface="Arial"/>
                        <a:ea typeface="SimSun"/>
                        <a:cs typeface="Times New Roman"/>
                      </a:endParaRPr>
                    </a:p>
                  </a:txBody>
                  <a:tcPr marL="15055" marR="15055" marT="0" marB="0"/>
                </a:tc>
                <a:tc>
                  <a:txBody>
                    <a:bodyPr/>
                    <a:lstStyle/>
                    <a:p>
                      <a:pPr marL="0" marR="0">
                        <a:lnSpc>
                          <a:spcPts val="1400"/>
                        </a:lnSpc>
                        <a:spcBef>
                          <a:spcPts val="300"/>
                        </a:spcBef>
                        <a:spcAft>
                          <a:spcPts val="300"/>
                        </a:spcAft>
                      </a:pPr>
                      <a:r>
                        <a:rPr lang="en-US" sz="1050" kern="1200">
                          <a:effectLst/>
                        </a:rPr>
                        <a:t>No</a:t>
                      </a:r>
                      <a:endParaRPr lang="en-US" sz="1050" kern="1200">
                        <a:solidFill>
                          <a:schemeClr val="tx1"/>
                        </a:solidFill>
                        <a:effectLst/>
                        <a:latin typeface="Arial"/>
                        <a:ea typeface="SimSun"/>
                        <a:cs typeface="Times New Roman"/>
                      </a:endParaRPr>
                    </a:p>
                  </a:txBody>
                  <a:tcPr marL="15055" marR="15055" marT="0" marB="0"/>
                </a:tc>
                <a:tc>
                  <a:txBody>
                    <a:bodyPr/>
                    <a:lstStyle/>
                    <a:p>
                      <a:pPr marL="0" marR="0">
                        <a:lnSpc>
                          <a:spcPts val="1400"/>
                        </a:lnSpc>
                        <a:spcBef>
                          <a:spcPts val="300"/>
                        </a:spcBef>
                        <a:spcAft>
                          <a:spcPts val="300"/>
                        </a:spcAft>
                      </a:pPr>
                      <a:r>
                        <a:rPr lang="en-US" sz="1050" kern="1200">
                          <a:effectLst/>
                        </a:rPr>
                        <a:t>Yes</a:t>
                      </a:r>
                      <a:endParaRPr lang="en-US" sz="1050" kern="1200">
                        <a:solidFill>
                          <a:schemeClr val="tx1"/>
                        </a:solidFill>
                        <a:effectLst/>
                        <a:latin typeface="Arial"/>
                        <a:ea typeface="SimSun"/>
                        <a:cs typeface="Times New Roman"/>
                      </a:endParaRPr>
                    </a:p>
                  </a:txBody>
                  <a:tcPr marL="15055" marR="15055" marT="0" marB="0"/>
                </a:tc>
              </a:tr>
              <a:tr h="906078">
                <a:tc>
                  <a:txBody>
                    <a:bodyPr/>
                    <a:lstStyle/>
                    <a:p>
                      <a:pPr marL="0" marR="0">
                        <a:lnSpc>
                          <a:spcPts val="1400"/>
                        </a:lnSpc>
                        <a:spcBef>
                          <a:spcPts val="300"/>
                        </a:spcBef>
                        <a:spcAft>
                          <a:spcPts val="300"/>
                        </a:spcAft>
                      </a:pPr>
                      <a:r>
                        <a:rPr lang="en-US" sz="1050" kern="1200" dirty="0">
                          <a:effectLst/>
                        </a:rPr>
                        <a:t>Windows Vista with Service Pack 2 (SP2) </a:t>
                      </a:r>
                      <a:endParaRPr lang="en-US" sz="1050" kern="1200" dirty="0">
                        <a:solidFill>
                          <a:schemeClr val="tx1"/>
                        </a:solidFill>
                        <a:effectLst/>
                        <a:latin typeface="Arial"/>
                        <a:ea typeface="SimSun"/>
                        <a:cs typeface="Times New Roman"/>
                      </a:endParaRPr>
                    </a:p>
                  </a:txBody>
                  <a:tcPr marL="15055" marR="15055" marT="0" marB="0"/>
                </a:tc>
                <a:tc>
                  <a:txBody>
                    <a:bodyPr/>
                    <a:lstStyle/>
                    <a:p>
                      <a:pPr marL="0" marR="0">
                        <a:lnSpc>
                          <a:spcPts val="1400"/>
                        </a:lnSpc>
                        <a:spcBef>
                          <a:spcPts val="300"/>
                        </a:spcBef>
                        <a:spcAft>
                          <a:spcPts val="300"/>
                        </a:spcAft>
                      </a:pPr>
                      <a:r>
                        <a:rPr lang="en-US" sz="1050" kern="1200">
                          <a:effectLst/>
                        </a:rPr>
                        <a:t>Yes</a:t>
                      </a:r>
                      <a:endParaRPr lang="en-US" sz="1050" kern="1200">
                        <a:solidFill>
                          <a:schemeClr val="tx1"/>
                        </a:solidFill>
                        <a:effectLst/>
                        <a:latin typeface="Arial"/>
                        <a:ea typeface="SimSun"/>
                        <a:cs typeface="Times New Roman"/>
                      </a:endParaRPr>
                    </a:p>
                  </a:txBody>
                  <a:tcPr marL="15055" marR="15055" marT="0" marB="0"/>
                </a:tc>
                <a:tc>
                  <a:txBody>
                    <a:bodyPr/>
                    <a:lstStyle/>
                    <a:p>
                      <a:pPr marL="0" marR="0">
                        <a:lnSpc>
                          <a:spcPts val="1400"/>
                        </a:lnSpc>
                        <a:spcBef>
                          <a:spcPts val="300"/>
                        </a:spcBef>
                        <a:spcAft>
                          <a:spcPts val="300"/>
                        </a:spcAft>
                      </a:pPr>
                      <a:r>
                        <a:rPr lang="en-US" sz="1050" kern="1200">
                          <a:effectLst/>
                        </a:rPr>
                        <a:t>No</a:t>
                      </a:r>
                      <a:endParaRPr lang="en-US" sz="1050" kern="1200">
                        <a:solidFill>
                          <a:schemeClr val="tx1"/>
                        </a:solidFill>
                        <a:effectLst/>
                        <a:latin typeface="Arial"/>
                        <a:ea typeface="SimSun"/>
                        <a:cs typeface="Times New Roman"/>
                      </a:endParaRPr>
                    </a:p>
                  </a:txBody>
                  <a:tcPr marL="15055" marR="15055" marT="0" marB="0"/>
                </a:tc>
                <a:tc>
                  <a:txBody>
                    <a:bodyPr/>
                    <a:lstStyle/>
                    <a:p>
                      <a:pPr marL="0" marR="0">
                        <a:lnSpc>
                          <a:spcPts val="1400"/>
                        </a:lnSpc>
                        <a:spcBef>
                          <a:spcPts val="300"/>
                        </a:spcBef>
                        <a:spcAft>
                          <a:spcPts val="300"/>
                        </a:spcAft>
                      </a:pPr>
                      <a:r>
                        <a:rPr lang="en-US" sz="1050" kern="1200">
                          <a:effectLst/>
                        </a:rPr>
                        <a:t>Yes</a:t>
                      </a:r>
                      <a:endParaRPr lang="en-US" sz="1050" kern="1200">
                        <a:solidFill>
                          <a:schemeClr val="tx1"/>
                        </a:solidFill>
                        <a:effectLst/>
                        <a:latin typeface="Arial"/>
                        <a:ea typeface="SimSun"/>
                        <a:cs typeface="Times New Roman"/>
                      </a:endParaRPr>
                    </a:p>
                  </a:txBody>
                  <a:tcPr marL="15055" marR="15055" marT="0" marB="0"/>
                </a:tc>
                <a:tc>
                  <a:txBody>
                    <a:bodyPr/>
                    <a:lstStyle/>
                    <a:p>
                      <a:pPr marL="0" marR="0">
                        <a:lnSpc>
                          <a:spcPts val="1400"/>
                        </a:lnSpc>
                        <a:spcBef>
                          <a:spcPts val="300"/>
                        </a:spcBef>
                        <a:spcAft>
                          <a:spcPts val="300"/>
                        </a:spcAft>
                      </a:pPr>
                      <a:r>
                        <a:rPr lang="en-US" sz="1050" kern="1200">
                          <a:effectLst/>
                        </a:rPr>
                        <a:t>No</a:t>
                      </a:r>
                      <a:endParaRPr lang="en-US" sz="1050" kern="1200">
                        <a:solidFill>
                          <a:schemeClr val="tx1"/>
                        </a:solidFill>
                        <a:effectLst/>
                        <a:latin typeface="Arial"/>
                        <a:ea typeface="SimSun"/>
                        <a:cs typeface="Times New Roman"/>
                      </a:endParaRPr>
                    </a:p>
                  </a:txBody>
                  <a:tcPr marL="15055" marR="15055" marT="0" marB="0"/>
                </a:tc>
                <a:tc>
                  <a:txBody>
                    <a:bodyPr/>
                    <a:lstStyle/>
                    <a:p>
                      <a:pPr marL="0" marR="0">
                        <a:lnSpc>
                          <a:spcPts val="1400"/>
                        </a:lnSpc>
                        <a:spcBef>
                          <a:spcPts val="300"/>
                        </a:spcBef>
                        <a:spcAft>
                          <a:spcPts val="300"/>
                        </a:spcAft>
                      </a:pPr>
                      <a:r>
                        <a:rPr lang="en-US" sz="1050" kern="1200" dirty="0">
                          <a:effectLst/>
                        </a:rPr>
                        <a:t>Yes</a:t>
                      </a:r>
                      <a:endParaRPr lang="en-US" sz="1050" kern="1200" dirty="0">
                        <a:solidFill>
                          <a:schemeClr val="tx1"/>
                        </a:solidFill>
                        <a:effectLst/>
                        <a:latin typeface="Arial"/>
                        <a:ea typeface="SimSun"/>
                        <a:cs typeface="Times New Roman"/>
                      </a:endParaRPr>
                    </a:p>
                  </a:txBody>
                  <a:tcPr marL="15055" marR="15055" marT="0" marB="0"/>
                </a:tc>
                <a:tc>
                  <a:txBody>
                    <a:bodyPr/>
                    <a:lstStyle/>
                    <a:p>
                      <a:pPr marL="0" marR="0">
                        <a:lnSpc>
                          <a:spcPts val="1400"/>
                        </a:lnSpc>
                        <a:spcBef>
                          <a:spcPts val="300"/>
                        </a:spcBef>
                        <a:spcAft>
                          <a:spcPts val="300"/>
                        </a:spcAft>
                      </a:pPr>
                      <a:r>
                        <a:rPr lang="en-US" sz="1050" kern="1200" dirty="0">
                          <a:effectLst/>
                        </a:rPr>
                        <a:t>No</a:t>
                      </a:r>
                      <a:endParaRPr lang="en-US" sz="1050" kern="1200" dirty="0">
                        <a:solidFill>
                          <a:schemeClr val="tx1"/>
                        </a:solidFill>
                        <a:effectLst/>
                        <a:latin typeface="Arial"/>
                        <a:ea typeface="SimSun"/>
                        <a:cs typeface="Times New Roman"/>
                      </a:endParaRPr>
                    </a:p>
                  </a:txBody>
                  <a:tcPr marL="15055" marR="15055" marT="0" marB="0"/>
                </a:tc>
                <a:tc>
                  <a:txBody>
                    <a:bodyPr/>
                    <a:lstStyle/>
                    <a:p>
                      <a:pPr marL="0" marR="0">
                        <a:lnSpc>
                          <a:spcPts val="1400"/>
                        </a:lnSpc>
                        <a:spcBef>
                          <a:spcPts val="300"/>
                        </a:spcBef>
                        <a:spcAft>
                          <a:spcPts val="300"/>
                        </a:spcAft>
                      </a:pPr>
                      <a:r>
                        <a:rPr lang="en-US" sz="1050" kern="1200">
                          <a:effectLst/>
                        </a:rPr>
                        <a:t>Yes</a:t>
                      </a:r>
                      <a:endParaRPr lang="en-US" sz="1050" kern="1200">
                        <a:solidFill>
                          <a:schemeClr val="tx1"/>
                        </a:solidFill>
                        <a:effectLst/>
                        <a:latin typeface="Arial"/>
                        <a:ea typeface="SimSun"/>
                        <a:cs typeface="Times New Roman"/>
                      </a:endParaRPr>
                    </a:p>
                  </a:txBody>
                  <a:tcPr marL="15055" marR="15055" marT="0" marB="0"/>
                </a:tc>
                <a:tc>
                  <a:txBody>
                    <a:bodyPr/>
                    <a:lstStyle/>
                    <a:p>
                      <a:pPr marL="0" marR="0">
                        <a:lnSpc>
                          <a:spcPts val="1400"/>
                        </a:lnSpc>
                        <a:spcBef>
                          <a:spcPts val="300"/>
                        </a:spcBef>
                        <a:spcAft>
                          <a:spcPts val="300"/>
                        </a:spcAft>
                      </a:pPr>
                      <a:r>
                        <a:rPr lang="en-US" sz="1050" kern="1200">
                          <a:effectLst/>
                        </a:rPr>
                        <a:t>No</a:t>
                      </a:r>
                      <a:endParaRPr lang="en-US" sz="1050" kern="1200">
                        <a:solidFill>
                          <a:schemeClr val="tx1"/>
                        </a:solidFill>
                        <a:effectLst/>
                        <a:latin typeface="Arial"/>
                        <a:ea typeface="SimSun"/>
                        <a:cs typeface="Times New Roman"/>
                      </a:endParaRPr>
                    </a:p>
                  </a:txBody>
                  <a:tcPr marL="15055" marR="15055" marT="0" marB="0"/>
                </a:tc>
                <a:tc>
                  <a:txBody>
                    <a:bodyPr/>
                    <a:lstStyle/>
                    <a:p>
                      <a:pPr marL="0" marR="0">
                        <a:lnSpc>
                          <a:spcPts val="1400"/>
                        </a:lnSpc>
                        <a:spcBef>
                          <a:spcPts val="300"/>
                        </a:spcBef>
                        <a:spcAft>
                          <a:spcPts val="300"/>
                        </a:spcAft>
                      </a:pPr>
                      <a:r>
                        <a:rPr lang="en-US" sz="1050" kern="1200">
                          <a:effectLst/>
                        </a:rPr>
                        <a:t>Yes</a:t>
                      </a:r>
                      <a:endParaRPr lang="en-US" sz="1050" kern="1200">
                        <a:solidFill>
                          <a:schemeClr val="tx1"/>
                        </a:solidFill>
                        <a:effectLst/>
                        <a:latin typeface="Arial"/>
                        <a:ea typeface="SimSun"/>
                        <a:cs typeface="Times New Roman"/>
                      </a:endParaRPr>
                    </a:p>
                  </a:txBody>
                  <a:tcPr marL="15055" marR="15055" marT="0" marB="0"/>
                </a:tc>
              </a:tr>
              <a:tr h="815280">
                <a:tc>
                  <a:txBody>
                    <a:bodyPr/>
                    <a:lstStyle/>
                    <a:p>
                      <a:pPr marL="0" marR="0">
                        <a:lnSpc>
                          <a:spcPts val="1400"/>
                        </a:lnSpc>
                        <a:spcBef>
                          <a:spcPts val="300"/>
                        </a:spcBef>
                        <a:spcAft>
                          <a:spcPts val="300"/>
                        </a:spcAft>
                      </a:pPr>
                      <a:r>
                        <a:rPr lang="en-US" sz="1050" kern="1200" dirty="0">
                          <a:effectLst/>
                        </a:rPr>
                        <a:t>Windows XP with Service Pack 3 (SP3) </a:t>
                      </a:r>
                      <a:endParaRPr lang="en-US" sz="1050" kern="1200" dirty="0">
                        <a:solidFill>
                          <a:schemeClr val="tx1"/>
                        </a:solidFill>
                        <a:effectLst/>
                        <a:latin typeface="Arial"/>
                        <a:ea typeface="SimSun"/>
                        <a:cs typeface="Times New Roman"/>
                      </a:endParaRPr>
                    </a:p>
                  </a:txBody>
                  <a:tcPr marL="15055" marR="15055" marT="0" marB="0"/>
                </a:tc>
                <a:tc>
                  <a:txBody>
                    <a:bodyPr/>
                    <a:lstStyle/>
                    <a:p>
                      <a:pPr marL="0" marR="0">
                        <a:lnSpc>
                          <a:spcPts val="1400"/>
                        </a:lnSpc>
                        <a:spcBef>
                          <a:spcPts val="300"/>
                        </a:spcBef>
                        <a:spcAft>
                          <a:spcPts val="300"/>
                        </a:spcAft>
                      </a:pPr>
                      <a:r>
                        <a:rPr lang="en-US" sz="1050" kern="1200">
                          <a:effectLst/>
                        </a:rPr>
                        <a:t>N/A</a:t>
                      </a:r>
                      <a:endParaRPr lang="en-US" sz="1050" kern="1200">
                        <a:solidFill>
                          <a:schemeClr val="tx1"/>
                        </a:solidFill>
                        <a:effectLst/>
                        <a:latin typeface="Arial"/>
                        <a:ea typeface="SimSun"/>
                        <a:cs typeface="Times New Roman"/>
                      </a:endParaRPr>
                    </a:p>
                  </a:txBody>
                  <a:tcPr marL="15055" marR="15055" marT="0" marB="0"/>
                </a:tc>
                <a:tc>
                  <a:txBody>
                    <a:bodyPr/>
                    <a:lstStyle/>
                    <a:p>
                      <a:pPr marL="0" marR="0">
                        <a:lnSpc>
                          <a:spcPts val="1400"/>
                        </a:lnSpc>
                        <a:spcBef>
                          <a:spcPts val="300"/>
                        </a:spcBef>
                        <a:spcAft>
                          <a:spcPts val="300"/>
                        </a:spcAft>
                      </a:pPr>
                      <a:r>
                        <a:rPr lang="en-US" sz="1050" kern="1200">
                          <a:effectLst/>
                        </a:rPr>
                        <a:t>N/A</a:t>
                      </a:r>
                      <a:endParaRPr lang="en-US" sz="1050" kern="1200">
                        <a:solidFill>
                          <a:schemeClr val="tx1"/>
                        </a:solidFill>
                        <a:effectLst/>
                        <a:latin typeface="Arial"/>
                        <a:ea typeface="SimSun"/>
                        <a:cs typeface="Times New Roman"/>
                      </a:endParaRPr>
                    </a:p>
                  </a:txBody>
                  <a:tcPr marL="15055" marR="15055" marT="0" marB="0"/>
                </a:tc>
                <a:tc>
                  <a:txBody>
                    <a:bodyPr/>
                    <a:lstStyle/>
                    <a:p>
                      <a:pPr marL="0" marR="0">
                        <a:lnSpc>
                          <a:spcPts val="1400"/>
                        </a:lnSpc>
                        <a:spcBef>
                          <a:spcPts val="300"/>
                        </a:spcBef>
                        <a:spcAft>
                          <a:spcPts val="300"/>
                        </a:spcAft>
                      </a:pPr>
                      <a:r>
                        <a:rPr lang="en-US" sz="1050" kern="1200">
                          <a:effectLst/>
                        </a:rPr>
                        <a:t>N/A</a:t>
                      </a:r>
                      <a:endParaRPr lang="en-US" sz="1050" kern="1200">
                        <a:solidFill>
                          <a:schemeClr val="tx1"/>
                        </a:solidFill>
                        <a:effectLst/>
                        <a:latin typeface="Arial"/>
                        <a:ea typeface="SimSun"/>
                        <a:cs typeface="Times New Roman"/>
                      </a:endParaRPr>
                    </a:p>
                  </a:txBody>
                  <a:tcPr marL="15055" marR="15055" marT="0" marB="0"/>
                </a:tc>
                <a:tc>
                  <a:txBody>
                    <a:bodyPr/>
                    <a:lstStyle/>
                    <a:p>
                      <a:pPr marL="0" marR="0">
                        <a:lnSpc>
                          <a:spcPts val="1400"/>
                        </a:lnSpc>
                        <a:spcBef>
                          <a:spcPts val="300"/>
                        </a:spcBef>
                        <a:spcAft>
                          <a:spcPts val="300"/>
                        </a:spcAft>
                      </a:pPr>
                      <a:r>
                        <a:rPr lang="en-US" sz="1050" kern="1200">
                          <a:effectLst/>
                        </a:rPr>
                        <a:t>N/A</a:t>
                      </a:r>
                      <a:endParaRPr lang="en-US" sz="1050" kern="1200">
                        <a:solidFill>
                          <a:schemeClr val="tx1"/>
                        </a:solidFill>
                        <a:effectLst/>
                        <a:latin typeface="Arial"/>
                        <a:ea typeface="SimSun"/>
                        <a:cs typeface="Times New Roman"/>
                      </a:endParaRPr>
                    </a:p>
                  </a:txBody>
                  <a:tcPr marL="15055" marR="15055" marT="0" marB="0"/>
                </a:tc>
                <a:tc>
                  <a:txBody>
                    <a:bodyPr/>
                    <a:lstStyle/>
                    <a:p>
                      <a:pPr marL="0" marR="0">
                        <a:lnSpc>
                          <a:spcPts val="1400"/>
                        </a:lnSpc>
                        <a:spcBef>
                          <a:spcPts val="300"/>
                        </a:spcBef>
                        <a:spcAft>
                          <a:spcPts val="300"/>
                        </a:spcAft>
                      </a:pPr>
                      <a:r>
                        <a:rPr lang="en-US" sz="1050" kern="1200">
                          <a:effectLst/>
                        </a:rPr>
                        <a:t>Yes</a:t>
                      </a:r>
                      <a:endParaRPr lang="en-US" sz="1050" kern="1200">
                        <a:solidFill>
                          <a:schemeClr val="tx1"/>
                        </a:solidFill>
                        <a:effectLst/>
                        <a:latin typeface="Arial"/>
                        <a:ea typeface="SimSun"/>
                        <a:cs typeface="Times New Roman"/>
                      </a:endParaRPr>
                    </a:p>
                  </a:txBody>
                  <a:tcPr marL="15055" marR="15055" marT="0" marB="0"/>
                </a:tc>
                <a:tc>
                  <a:txBody>
                    <a:bodyPr/>
                    <a:lstStyle/>
                    <a:p>
                      <a:pPr marL="0" marR="0">
                        <a:lnSpc>
                          <a:spcPts val="1400"/>
                        </a:lnSpc>
                        <a:spcBef>
                          <a:spcPts val="300"/>
                        </a:spcBef>
                        <a:spcAft>
                          <a:spcPts val="300"/>
                        </a:spcAft>
                      </a:pPr>
                      <a:r>
                        <a:rPr lang="en-US" sz="1050" kern="1200">
                          <a:effectLst/>
                        </a:rPr>
                        <a:t>No</a:t>
                      </a:r>
                      <a:endParaRPr lang="en-US" sz="1050" kern="1200">
                        <a:solidFill>
                          <a:schemeClr val="tx1"/>
                        </a:solidFill>
                        <a:effectLst/>
                        <a:latin typeface="Arial"/>
                        <a:ea typeface="SimSun"/>
                        <a:cs typeface="Times New Roman"/>
                      </a:endParaRPr>
                    </a:p>
                  </a:txBody>
                  <a:tcPr marL="15055" marR="15055" marT="0" marB="0"/>
                </a:tc>
                <a:tc>
                  <a:txBody>
                    <a:bodyPr/>
                    <a:lstStyle/>
                    <a:p>
                      <a:pPr marL="0" marR="0">
                        <a:lnSpc>
                          <a:spcPts val="1400"/>
                        </a:lnSpc>
                        <a:spcBef>
                          <a:spcPts val="300"/>
                        </a:spcBef>
                        <a:spcAft>
                          <a:spcPts val="300"/>
                        </a:spcAft>
                      </a:pPr>
                      <a:r>
                        <a:rPr lang="en-US" sz="1050" kern="1200" dirty="0">
                          <a:effectLst/>
                        </a:rPr>
                        <a:t>Yes</a:t>
                      </a:r>
                      <a:endParaRPr lang="en-US" sz="1050" kern="1200" dirty="0">
                        <a:solidFill>
                          <a:schemeClr val="tx1"/>
                        </a:solidFill>
                        <a:effectLst/>
                        <a:latin typeface="Arial"/>
                        <a:ea typeface="SimSun"/>
                        <a:cs typeface="Times New Roman"/>
                      </a:endParaRPr>
                    </a:p>
                  </a:txBody>
                  <a:tcPr marL="15055" marR="15055" marT="0" marB="0"/>
                </a:tc>
                <a:tc>
                  <a:txBody>
                    <a:bodyPr/>
                    <a:lstStyle/>
                    <a:p>
                      <a:pPr marL="0" marR="0">
                        <a:lnSpc>
                          <a:spcPts val="1400"/>
                        </a:lnSpc>
                        <a:spcBef>
                          <a:spcPts val="300"/>
                        </a:spcBef>
                        <a:spcAft>
                          <a:spcPts val="300"/>
                        </a:spcAft>
                      </a:pPr>
                      <a:r>
                        <a:rPr lang="en-US" sz="1050" kern="1200">
                          <a:effectLst/>
                        </a:rPr>
                        <a:t>No</a:t>
                      </a:r>
                      <a:endParaRPr lang="en-US" sz="1050" kern="1200">
                        <a:solidFill>
                          <a:schemeClr val="tx1"/>
                        </a:solidFill>
                        <a:effectLst/>
                        <a:latin typeface="Arial"/>
                        <a:ea typeface="SimSun"/>
                        <a:cs typeface="Times New Roman"/>
                      </a:endParaRPr>
                    </a:p>
                  </a:txBody>
                  <a:tcPr marL="15055" marR="15055" marT="0" marB="0"/>
                </a:tc>
                <a:tc>
                  <a:txBody>
                    <a:bodyPr/>
                    <a:lstStyle/>
                    <a:p>
                      <a:pPr marL="0" marR="0">
                        <a:lnSpc>
                          <a:spcPts val="1400"/>
                        </a:lnSpc>
                        <a:spcBef>
                          <a:spcPts val="300"/>
                        </a:spcBef>
                        <a:spcAft>
                          <a:spcPts val="300"/>
                        </a:spcAft>
                      </a:pPr>
                      <a:r>
                        <a:rPr lang="en-US" sz="1050" kern="1200">
                          <a:effectLst/>
                        </a:rPr>
                        <a:t>Yes</a:t>
                      </a:r>
                      <a:endParaRPr lang="en-US" sz="1050" kern="1200">
                        <a:solidFill>
                          <a:schemeClr val="tx1"/>
                        </a:solidFill>
                        <a:effectLst/>
                        <a:latin typeface="Arial"/>
                        <a:ea typeface="SimSun"/>
                        <a:cs typeface="Times New Roman"/>
                      </a:endParaRPr>
                    </a:p>
                  </a:txBody>
                  <a:tcPr marL="15055" marR="15055" marT="0" marB="0"/>
                </a:tc>
              </a:tr>
              <a:tr h="825946">
                <a:tc>
                  <a:txBody>
                    <a:bodyPr/>
                    <a:lstStyle/>
                    <a:p>
                      <a:pPr marL="0" marR="0">
                        <a:lnSpc>
                          <a:spcPts val="1400"/>
                        </a:lnSpc>
                        <a:spcBef>
                          <a:spcPts val="300"/>
                        </a:spcBef>
                        <a:spcAft>
                          <a:spcPts val="300"/>
                        </a:spcAft>
                      </a:pPr>
                      <a:r>
                        <a:rPr lang="en-US" sz="1050" kern="1200" dirty="0">
                          <a:effectLst/>
                        </a:rPr>
                        <a:t>Windows Server 2008 R2 with SP1</a:t>
                      </a:r>
                      <a:r>
                        <a:rPr lang="en-US" sz="1050" u="none" strike="noStrike" kern="1200" baseline="30000" dirty="0">
                          <a:effectLst/>
                        </a:rPr>
                        <a:t>1</a:t>
                      </a:r>
                      <a:endParaRPr lang="en-US" sz="1050" kern="1200" dirty="0">
                        <a:solidFill>
                          <a:schemeClr val="tx1"/>
                        </a:solidFill>
                        <a:effectLst/>
                        <a:latin typeface="Arial"/>
                        <a:ea typeface="SimSun"/>
                        <a:cs typeface="Times New Roman"/>
                      </a:endParaRPr>
                    </a:p>
                  </a:txBody>
                  <a:tcPr marL="15055" marR="15055" marT="0" marB="0"/>
                </a:tc>
                <a:tc>
                  <a:txBody>
                    <a:bodyPr/>
                    <a:lstStyle/>
                    <a:p>
                      <a:pPr marL="0" marR="0">
                        <a:lnSpc>
                          <a:spcPts val="1400"/>
                        </a:lnSpc>
                        <a:spcBef>
                          <a:spcPts val="300"/>
                        </a:spcBef>
                        <a:spcAft>
                          <a:spcPts val="300"/>
                        </a:spcAft>
                      </a:pPr>
                      <a:r>
                        <a:rPr lang="en-US" sz="1050" kern="1200">
                          <a:effectLst/>
                        </a:rPr>
                        <a:t>Yes</a:t>
                      </a:r>
                      <a:endParaRPr lang="en-US" sz="1050" kern="1200">
                        <a:solidFill>
                          <a:schemeClr val="tx1"/>
                        </a:solidFill>
                        <a:effectLst/>
                        <a:latin typeface="Arial"/>
                        <a:ea typeface="SimSun"/>
                        <a:cs typeface="Times New Roman"/>
                      </a:endParaRPr>
                    </a:p>
                  </a:txBody>
                  <a:tcPr marL="15055" marR="15055" marT="0" marB="0"/>
                </a:tc>
                <a:tc>
                  <a:txBody>
                    <a:bodyPr/>
                    <a:lstStyle/>
                    <a:p>
                      <a:pPr marL="0" marR="0">
                        <a:lnSpc>
                          <a:spcPts val="1400"/>
                        </a:lnSpc>
                        <a:spcBef>
                          <a:spcPts val="300"/>
                        </a:spcBef>
                        <a:spcAft>
                          <a:spcPts val="300"/>
                        </a:spcAft>
                      </a:pPr>
                      <a:r>
                        <a:rPr lang="en-US" sz="1050" kern="1200">
                          <a:effectLst/>
                        </a:rPr>
                        <a:t>Yes</a:t>
                      </a:r>
                      <a:endParaRPr lang="en-US" sz="1050" kern="1200">
                        <a:solidFill>
                          <a:schemeClr val="tx1"/>
                        </a:solidFill>
                        <a:effectLst/>
                        <a:latin typeface="Arial"/>
                        <a:ea typeface="SimSun"/>
                        <a:cs typeface="Times New Roman"/>
                      </a:endParaRPr>
                    </a:p>
                  </a:txBody>
                  <a:tcPr marL="15055" marR="15055" marT="0" marB="0"/>
                </a:tc>
                <a:tc>
                  <a:txBody>
                    <a:bodyPr/>
                    <a:lstStyle/>
                    <a:p>
                      <a:pPr marL="0" marR="0">
                        <a:lnSpc>
                          <a:spcPts val="1400"/>
                        </a:lnSpc>
                        <a:spcBef>
                          <a:spcPts val="300"/>
                        </a:spcBef>
                        <a:spcAft>
                          <a:spcPts val="300"/>
                        </a:spcAft>
                      </a:pPr>
                      <a:r>
                        <a:rPr lang="en-US" sz="1050" kern="1200">
                          <a:effectLst/>
                        </a:rPr>
                        <a:t>Yes</a:t>
                      </a:r>
                      <a:endParaRPr lang="en-US" sz="1050" kern="1200">
                        <a:solidFill>
                          <a:schemeClr val="tx1"/>
                        </a:solidFill>
                        <a:effectLst/>
                        <a:latin typeface="Arial"/>
                        <a:ea typeface="SimSun"/>
                        <a:cs typeface="Times New Roman"/>
                      </a:endParaRPr>
                    </a:p>
                  </a:txBody>
                  <a:tcPr marL="15055" marR="15055" marT="0" marB="0"/>
                </a:tc>
                <a:tc>
                  <a:txBody>
                    <a:bodyPr/>
                    <a:lstStyle/>
                    <a:p>
                      <a:pPr marL="0" marR="0">
                        <a:lnSpc>
                          <a:spcPts val="1400"/>
                        </a:lnSpc>
                        <a:spcBef>
                          <a:spcPts val="300"/>
                        </a:spcBef>
                        <a:spcAft>
                          <a:spcPts val="300"/>
                        </a:spcAft>
                      </a:pPr>
                      <a:r>
                        <a:rPr lang="en-US" sz="1050" kern="1200">
                          <a:effectLst/>
                        </a:rPr>
                        <a:t>Yes</a:t>
                      </a:r>
                      <a:endParaRPr lang="en-US" sz="1050" kern="1200">
                        <a:solidFill>
                          <a:schemeClr val="tx1"/>
                        </a:solidFill>
                        <a:effectLst/>
                        <a:latin typeface="Arial"/>
                        <a:ea typeface="SimSun"/>
                        <a:cs typeface="Times New Roman"/>
                      </a:endParaRPr>
                    </a:p>
                  </a:txBody>
                  <a:tcPr marL="15055" marR="15055" marT="0" marB="0"/>
                </a:tc>
                <a:tc>
                  <a:txBody>
                    <a:bodyPr/>
                    <a:lstStyle/>
                    <a:p>
                      <a:pPr marL="0" marR="0">
                        <a:lnSpc>
                          <a:spcPts val="1400"/>
                        </a:lnSpc>
                        <a:spcBef>
                          <a:spcPts val="300"/>
                        </a:spcBef>
                        <a:spcAft>
                          <a:spcPts val="300"/>
                        </a:spcAft>
                      </a:pPr>
                      <a:r>
                        <a:rPr lang="en-US" sz="1050" kern="1200">
                          <a:effectLst/>
                        </a:rPr>
                        <a:t>Yes</a:t>
                      </a:r>
                      <a:endParaRPr lang="en-US" sz="1050" kern="1200">
                        <a:solidFill>
                          <a:schemeClr val="tx1"/>
                        </a:solidFill>
                        <a:effectLst/>
                        <a:latin typeface="Arial"/>
                        <a:ea typeface="SimSun"/>
                        <a:cs typeface="Times New Roman"/>
                      </a:endParaRPr>
                    </a:p>
                  </a:txBody>
                  <a:tcPr marL="15055" marR="15055" marT="0" marB="0"/>
                </a:tc>
                <a:tc>
                  <a:txBody>
                    <a:bodyPr/>
                    <a:lstStyle/>
                    <a:p>
                      <a:pPr marL="0" marR="0">
                        <a:lnSpc>
                          <a:spcPts val="1400"/>
                        </a:lnSpc>
                        <a:spcBef>
                          <a:spcPts val="300"/>
                        </a:spcBef>
                        <a:spcAft>
                          <a:spcPts val="300"/>
                        </a:spcAft>
                      </a:pPr>
                      <a:r>
                        <a:rPr lang="en-US" sz="1050" kern="1200">
                          <a:effectLst/>
                        </a:rPr>
                        <a:t>Yes</a:t>
                      </a:r>
                      <a:endParaRPr lang="en-US" sz="1050" kern="1200">
                        <a:solidFill>
                          <a:schemeClr val="tx1"/>
                        </a:solidFill>
                        <a:effectLst/>
                        <a:latin typeface="Arial"/>
                        <a:ea typeface="SimSun"/>
                        <a:cs typeface="Times New Roman"/>
                      </a:endParaRPr>
                    </a:p>
                  </a:txBody>
                  <a:tcPr marL="15055" marR="15055" marT="0" marB="0"/>
                </a:tc>
                <a:tc>
                  <a:txBody>
                    <a:bodyPr/>
                    <a:lstStyle/>
                    <a:p>
                      <a:pPr marL="0" marR="0">
                        <a:lnSpc>
                          <a:spcPts val="1400"/>
                        </a:lnSpc>
                        <a:spcBef>
                          <a:spcPts val="300"/>
                        </a:spcBef>
                        <a:spcAft>
                          <a:spcPts val="300"/>
                        </a:spcAft>
                      </a:pPr>
                      <a:r>
                        <a:rPr lang="en-US" sz="1050" kern="1200" dirty="0">
                          <a:effectLst/>
                        </a:rPr>
                        <a:t>Yes</a:t>
                      </a:r>
                      <a:endParaRPr lang="en-US" sz="1050" kern="1200" dirty="0">
                        <a:solidFill>
                          <a:schemeClr val="tx1"/>
                        </a:solidFill>
                        <a:effectLst/>
                        <a:latin typeface="Arial"/>
                        <a:ea typeface="SimSun"/>
                        <a:cs typeface="Times New Roman"/>
                      </a:endParaRPr>
                    </a:p>
                  </a:txBody>
                  <a:tcPr marL="15055" marR="15055" marT="0" marB="0"/>
                </a:tc>
                <a:tc>
                  <a:txBody>
                    <a:bodyPr/>
                    <a:lstStyle/>
                    <a:p>
                      <a:pPr marL="0" marR="0">
                        <a:lnSpc>
                          <a:spcPts val="1400"/>
                        </a:lnSpc>
                        <a:spcBef>
                          <a:spcPts val="300"/>
                        </a:spcBef>
                        <a:spcAft>
                          <a:spcPts val="300"/>
                        </a:spcAft>
                      </a:pPr>
                      <a:r>
                        <a:rPr lang="en-US" sz="1050" kern="1200" dirty="0">
                          <a:effectLst/>
                        </a:rPr>
                        <a:t>No</a:t>
                      </a:r>
                      <a:endParaRPr lang="en-US" sz="1050" kern="1200" dirty="0">
                        <a:solidFill>
                          <a:schemeClr val="tx1"/>
                        </a:solidFill>
                        <a:effectLst/>
                        <a:latin typeface="Arial"/>
                        <a:ea typeface="SimSun"/>
                        <a:cs typeface="Times New Roman"/>
                      </a:endParaRPr>
                    </a:p>
                  </a:txBody>
                  <a:tcPr marL="15055" marR="15055" marT="0" marB="0"/>
                </a:tc>
                <a:tc>
                  <a:txBody>
                    <a:bodyPr/>
                    <a:lstStyle/>
                    <a:p>
                      <a:pPr marL="0" marR="0">
                        <a:lnSpc>
                          <a:spcPts val="1400"/>
                        </a:lnSpc>
                        <a:spcBef>
                          <a:spcPts val="300"/>
                        </a:spcBef>
                        <a:spcAft>
                          <a:spcPts val="300"/>
                        </a:spcAft>
                      </a:pPr>
                      <a:r>
                        <a:rPr lang="en-US" sz="1050" kern="1200">
                          <a:effectLst/>
                        </a:rPr>
                        <a:t>Yes</a:t>
                      </a:r>
                      <a:endParaRPr lang="en-US" sz="1050" kern="1200">
                        <a:solidFill>
                          <a:schemeClr val="tx1"/>
                        </a:solidFill>
                        <a:effectLst/>
                        <a:latin typeface="Arial"/>
                        <a:ea typeface="SimSun"/>
                        <a:cs typeface="Times New Roman"/>
                      </a:endParaRPr>
                    </a:p>
                  </a:txBody>
                  <a:tcPr marL="15055" marR="15055" marT="0" marB="0"/>
                </a:tc>
              </a:tr>
              <a:tr h="504225">
                <a:tc>
                  <a:txBody>
                    <a:bodyPr/>
                    <a:lstStyle/>
                    <a:p>
                      <a:pPr marL="0" marR="0">
                        <a:lnSpc>
                          <a:spcPts val="1400"/>
                        </a:lnSpc>
                        <a:spcBef>
                          <a:spcPts val="300"/>
                        </a:spcBef>
                        <a:spcAft>
                          <a:spcPts val="300"/>
                        </a:spcAft>
                      </a:pPr>
                      <a:r>
                        <a:rPr lang="en-US" sz="1050" kern="1200">
                          <a:effectLst/>
                        </a:rPr>
                        <a:t>Windows Server 2008 with SP2</a:t>
                      </a:r>
                      <a:r>
                        <a:rPr lang="en-US" sz="1050" u="none" strike="noStrike" kern="1200" baseline="30000">
                          <a:effectLst/>
                        </a:rPr>
                        <a:t>2</a:t>
                      </a:r>
                      <a:endParaRPr lang="en-US" sz="1050" kern="1200">
                        <a:solidFill>
                          <a:schemeClr val="tx1"/>
                        </a:solidFill>
                        <a:effectLst/>
                        <a:latin typeface="Arial"/>
                        <a:ea typeface="SimSun"/>
                        <a:cs typeface="Times New Roman"/>
                      </a:endParaRPr>
                    </a:p>
                  </a:txBody>
                  <a:tcPr marL="15055" marR="15055" marT="0" marB="0"/>
                </a:tc>
                <a:tc>
                  <a:txBody>
                    <a:bodyPr/>
                    <a:lstStyle/>
                    <a:p>
                      <a:pPr marL="0" marR="0">
                        <a:lnSpc>
                          <a:spcPts val="1400"/>
                        </a:lnSpc>
                        <a:spcBef>
                          <a:spcPts val="300"/>
                        </a:spcBef>
                        <a:spcAft>
                          <a:spcPts val="300"/>
                        </a:spcAft>
                      </a:pPr>
                      <a:r>
                        <a:rPr lang="en-US" sz="1050" kern="1200">
                          <a:effectLst/>
                        </a:rPr>
                        <a:t>Yes</a:t>
                      </a:r>
                      <a:endParaRPr lang="en-US" sz="1050" kern="1200">
                        <a:solidFill>
                          <a:schemeClr val="tx1"/>
                        </a:solidFill>
                        <a:effectLst/>
                        <a:latin typeface="Arial"/>
                        <a:ea typeface="SimSun"/>
                        <a:cs typeface="Times New Roman"/>
                      </a:endParaRPr>
                    </a:p>
                  </a:txBody>
                  <a:tcPr marL="15055" marR="15055" marT="0" marB="0"/>
                </a:tc>
                <a:tc>
                  <a:txBody>
                    <a:bodyPr/>
                    <a:lstStyle/>
                    <a:p>
                      <a:pPr marL="0" marR="0">
                        <a:lnSpc>
                          <a:spcPts val="1400"/>
                        </a:lnSpc>
                        <a:spcBef>
                          <a:spcPts val="300"/>
                        </a:spcBef>
                        <a:spcAft>
                          <a:spcPts val="300"/>
                        </a:spcAft>
                      </a:pPr>
                      <a:r>
                        <a:rPr lang="en-US" sz="1050" kern="1200">
                          <a:effectLst/>
                        </a:rPr>
                        <a:t>No</a:t>
                      </a:r>
                      <a:endParaRPr lang="en-US" sz="1050" kern="1200">
                        <a:solidFill>
                          <a:schemeClr val="tx1"/>
                        </a:solidFill>
                        <a:effectLst/>
                        <a:latin typeface="Arial"/>
                        <a:ea typeface="SimSun"/>
                        <a:cs typeface="Times New Roman"/>
                      </a:endParaRPr>
                    </a:p>
                  </a:txBody>
                  <a:tcPr marL="15055" marR="15055" marT="0" marB="0"/>
                </a:tc>
                <a:tc>
                  <a:txBody>
                    <a:bodyPr/>
                    <a:lstStyle/>
                    <a:p>
                      <a:pPr marL="0" marR="0">
                        <a:lnSpc>
                          <a:spcPts val="1400"/>
                        </a:lnSpc>
                        <a:spcBef>
                          <a:spcPts val="300"/>
                        </a:spcBef>
                        <a:spcAft>
                          <a:spcPts val="300"/>
                        </a:spcAft>
                      </a:pPr>
                      <a:r>
                        <a:rPr lang="en-US" sz="1050" kern="1200">
                          <a:effectLst/>
                        </a:rPr>
                        <a:t>Yes</a:t>
                      </a:r>
                      <a:endParaRPr lang="en-US" sz="1050" kern="1200">
                        <a:solidFill>
                          <a:schemeClr val="tx1"/>
                        </a:solidFill>
                        <a:effectLst/>
                        <a:latin typeface="Arial"/>
                        <a:ea typeface="SimSun"/>
                        <a:cs typeface="Times New Roman"/>
                      </a:endParaRPr>
                    </a:p>
                  </a:txBody>
                  <a:tcPr marL="15055" marR="15055" marT="0" marB="0"/>
                </a:tc>
                <a:tc>
                  <a:txBody>
                    <a:bodyPr/>
                    <a:lstStyle/>
                    <a:p>
                      <a:pPr marL="0" marR="0">
                        <a:lnSpc>
                          <a:spcPts val="1400"/>
                        </a:lnSpc>
                        <a:spcBef>
                          <a:spcPts val="300"/>
                        </a:spcBef>
                        <a:spcAft>
                          <a:spcPts val="300"/>
                        </a:spcAft>
                      </a:pPr>
                      <a:r>
                        <a:rPr lang="en-US" sz="1050" kern="1200">
                          <a:effectLst/>
                        </a:rPr>
                        <a:t>No</a:t>
                      </a:r>
                      <a:endParaRPr lang="en-US" sz="1050" kern="1200">
                        <a:solidFill>
                          <a:schemeClr val="tx1"/>
                        </a:solidFill>
                        <a:effectLst/>
                        <a:latin typeface="Arial"/>
                        <a:ea typeface="SimSun"/>
                        <a:cs typeface="Times New Roman"/>
                      </a:endParaRPr>
                    </a:p>
                  </a:txBody>
                  <a:tcPr marL="15055" marR="15055" marT="0" marB="0"/>
                </a:tc>
                <a:tc>
                  <a:txBody>
                    <a:bodyPr/>
                    <a:lstStyle/>
                    <a:p>
                      <a:pPr marL="0" marR="0">
                        <a:lnSpc>
                          <a:spcPts val="1400"/>
                        </a:lnSpc>
                        <a:spcBef>
                          <a:spcPts val="300"/>
                        </a:spcBef>
                        <a:spcAft>
                          <a:spcPts val="300"/>
                        </a:spcAft>
                      </a:pPr>
                      <a:r>
                        <a:rPr lang="en-US" sz="1050" kern="1200">
                          <a:effectLst/>
                        </a:rPr>
                        <a:t>Yes</a:t>
                      </a:r>
                      <a:endParaRPr lang="en-US" sz="1050" kern="1200">
                        <a:solidFill>
                          <a:schemeClr val="tx1"/>
                        </a:solidFill>
                        <a:effectLst/>
                        <a:latin typeface="Arial"/>
                        <a:ea typeface="SimSun"/>
                        <a:cs typeface="Times New Roman"/>
                      </a:endParaRPr>
                    </a:p>
                  </a:txBody>
                  <a:tcPr marL="15055" marR="15055" marT="0" marB="0"/>
                </a:tc>
                <a:tc>
                  <a:txBody>
                    <a:bodyPr/>
                    <a:lstStyle/>
                    <a:p>
                      <a:pPr marL="0" marR="0">
                        <a:lnSpc>
                          <a:spcPts val="1400"/>
                        </a:lnSpc>
                        <a:spcBef>
                          <a:spcPts val="300"/>
                        </a:spcBef>
                        <a:spcAft>
                          <a:spcPts val="300"/>
                        </a:spcAft>
                      </a:pPr>
                      <a:r>
                        <a:rPr lang="en-US" sz="1050" kern="1200">
                          <a:effectLst/>
                        </a:rPr>
                        <a:t>No</a:t>
                      </a:r>
                      <a:endParaRPr lang="en-US" sz="1050" kern="1200">
                        <a:solidFill>
                          <a:schemeClr val="tx1"/>
                        </a:solidFill>
                        <a:effectLst/>
                        <a:latin typeface="Arial"/>
                        <a:ea typeface="SimSun"/>
                        <a:cs typeface="Times New Roman"/>
                      </a:endParaRPr>
                    </a:p>
                  </a:txBody>
                  <a:tcPr marL="15055" marR="15055" marT="0" marB="0"/>
                </a:tc>
                <a:tc>
                  <a:txBody>
                    <a:bodyPr/>
                    <a:lstStyle/>
                    <a:p>
                      <a:pPr marL="0" marR="0">
                        <a:lnSpc>
                          <a:spcPts val="1400"/>
                        </a:lnSpc>
                        <a:spcBef>
                          <a:spcPts val="300"/>
                        </a:spcBef>
                        <a:spcAft>
                          <a:spcPts val="300"/>
                        </a:spcAft>
                      </a:pPr>
                      <a:r>
                        <a:rPr lang="en-US" sz="1050" kern="1200">
                          <a:effectLst/>
                        </a:rPr>
                        <a:t>Yes</a:t>
                      </a:r>
                      <a:endParaRPr lang="en-US" sz="1050" kern="1200">
                        <a:solidFill>
                          <a:schemeClr val="tx1"/>
                        </a:solidFill>
                        <a:effectLst/>
                        <a:latin typeface="Arial"/>
                        <a:ea typeface="SimSun"/>
                        <a:cs typeface="Times New Roman"/>
                      </a:endParaRPr>
                    </a:p>
                  </a:txBody>
                  <a:tcPr marL="15055" marR="15055" marT="0" marB="0"/>
                </a:tc>
                <a:tc>
                  <a:txBody>
                    <a:bodyPr/>
                    <a:lstStyle/>
                    <a:p>
                      <a:pPr marL="0" marR="0">
                        <a:lnSpc>
                          <a:spcPts val="1400"/>
                        </a:lnSpc>
                        <a:spcBef>
                          <a:spcPts val="300"/>
                        </a:spcBef>
                        <a:spcAft>
                          <a:spcPts val="300"/>
                        </a:spcAft>
                      </a:pPr>
                      <a:r>
                        <a:rPr lang="en-US" sz="1050" kern="1200" dirty="0">
                          <a:effectLst/>
                        </a:rPr>
                        <a:t>No</a:t>
                      </a:r>
                      <a:endParaRPr lang="en-US" sz="1050" kern="1200" dirty="0">
                        <a:solidFill>
                          <a:schemeClr val="tx1"/>
                        </a:solidFill>
                        <a:effectLst/>
                        <a:latin typeface="Arial"/>
                        <a:ea typeface="SimSun"/>
                        <a:cs typeface="Times New Roman"/>
                      </a:endParaRPr>
                    </a:p>
                  </a:txBody>
                  <a:tcPr marL="15055" marR="15055" marT="0" marB="0"/>
                </a:tc>
                <a:tc>
                  <a:txBody>
                    <a:bodyPr/>
                    <a:lstStyle/>
                    <a:p>
                      <a:pPr marL="0" marR="0">
                        <a:lnSpc>
                          <a:spcPts val="1400"/>
                        </a:lnSpc>
                        <a:spcBef>
                          <a:spcPts val="300"/>
                        </a:spcBef>
                        <a:spcAft>
                          <a:spcPts val="300"/>
                        </a:spcAft>
                      </a:pPr>
                      <a:r>
                        <a:rPr lang="en-US" sz="1050" kern="1200">
                          <a:effectLst/>
                        </a:rPr>
                        <a:t>Yes</a:t>
                      </a:r>
                      <a:endParaRPr lang="en-US" sz="1050" kern="1200">
                        <a:solidFill>
                          <a:schemeClr val="tx1"/>
                        </a:solidFill>
                        <a:effectLst/>
                        <a:latin typeface="Arial"/>
                        <a:ea typeface="SimSun"/>
                        <a:cs typeface="Times New Roman"/>
                      </a:endParaRPr>
                    </a:p>
                  </a:txBody>
                  <a:tcPr marL="15055" marR="15055" marT="0" marB="0"/>
                </a:tc>
              </a:tr>
              <a:tr h="618744">
                <a:tc>
                  <a:txBody>
                    <a:bodyPr/>
                    <a:lstStyle/>
                    <a:p>
                      <a:pPr marL="0" marR="0">
                        <a:lnSpc>
                          <a:spcPts val="1400"/>
                        </a:lnSpc>
                        <a:spcBef>
                          <a:spcPts val="300"/>
                        </a:spcBef>
                        <a:spcAft>
                          <a:spcPts val="300"/>
                        </a:spcAft>
                      </a:pPr>
                      <a:r>
                        <a:rPr lang="en-US" sz="1050" kern="1200">
                          <a:effectLst/>
                        </a:rPr>
                        <a:t>Mac OS-x (Intel-based) </a:t>
                      </a:r>
                      <a:r>
                        <a:rPr lang="en-US" sz="1050" u="none" strike="noStrike" kern="1200" baseline="30000">
                          <a:effectLst/>
                        </a:rPr>
                        <a:t>1</a:t>
                      </a:r>
                      <a:endParaRPr lang="en-US" sz="1050" kern="1200">
                        <a:solidFill>
                          <a:schemeClr val="tx1"/>
                        </a:solidFill>
                        <a:effectLst/>
                        <a:latin typeface="Arial"/>
                        <a:ea typeface="SimSun"/>
                        <a:cs typeface="Times New Roman"/>
                      </a:endParaRPr>
                    </a:p>
                  </a:txBody>
                  <a:tcPr marL="15055" marR="15055" marT="0" marB="0"/>
                </a:tc>
                <a:tc>
                  <a:txBody>
                    <a:bodyPr/>
                    <a:lstStyle/>
                    <a:p>
                      <a:pPr marL="0" marR="0">
                        <a:lnSpc>
                          <a:spcPts val="1400"/>
                        </a:lnSpc>
                        <a:spcBef>
                          <a:spcPts val="300"/>
                        </a:spcBef>
                        <a:spcAft>
                          <a:spcPts val="300"/>
                        </a:spcAft>
                      </a:pPr>
                      <a:r>
                        <a:rPr lang="en-US" sz="1050" kern="1200">
                          <a:effectLst/>
                        </a:rPr>
                        <a:t>N/A </a:t>
                      </a:r>
                      <a:endParaRPr lang="en-US" sz="1050" kern="1200">
                        <a:solidFill>
                          <a:schemeClr val="tx1"/>
                        </a:solidFill>
                        <a:effectLst/>
                        <a:latin typeface="Arial"/>
                        <a:ea typeface="SimSun"/>
                        <a:cs typeface="Times New Roman"/>
                      </a:endParaRPr>
                    </a:p>
                  </a:txBody>
                  <a:tcPr marL="15055" marR="15055" marT="0" marB="0"/>
                </a:tc>
                <a:tc>
                  <a:txBody>
                    <a:bodyPr/>
                    <a:lstStyle/>
                    <a:p>
                      <a:pPr marL="0" marR="0">
                        <a:lnSpc>
                          <a:spcPts val="1400"/>
                        </a:lnSpc>
                        <a:spcBef>
                          <a:spcPts val="300"/>
                        </a:spcBef>
                        <a:spcAft>
                          <a:spcPts val="300"/>
                        </a:spcAft>
                      </a:pPr>
                      <a:r>
                        <a:rPr lang="en-US" sz="1050" kern="1200">
                          <a:effectLst/>
                        </a:rPr>
                        <a:t>N/A</a:t>
                      </a:r>
                      <a:endParaRPr lang="en-US" sz="1050" kern="1200">
                        <a:solidFill>
                          <a:schemeClr val="tx1"/>
                        </a:solidFill>
                        <a:effectLst/>
                        <a:latin typeface="Arial"/>
                        <a:ea typeface="SimSun"/>
                        <a:cs typeface="Times New Roman"/>
                      </a:endParaRPr>
                    </a:p>
                  </a:txBody>
                  <a:tcPr marL="15055" marR="15055" marT="0" marB="0"/>
                </a:tc>
                <a:tc>
                  <a:txBody>
                    <a:bodyPr/>
                    <a:lstStyle/>
                    <a:p>
                      <a:pPr marL="0" marR="0">
                        <a:lnSpc>
                          <a:spcPts val="1400"/>
                        </a:lnSpc>
                        <a:spcBef>
                          <a:spcPts val="300"/>
                        </a:spcBef>
                        <a:spcAft>
                          <a:spcPts val="300"/>
                        </a:spcAft>
                      </a:pPr>
                      <a:r>
                        <a:rPr lang="en-US" sz="1050" kern="1200">
                          <a:effectLst/>
                        </a:rPr>
                        <a:t>N/A</a:t>
                      </a:r>
                      <a:endParaRPr lang="en-US" sz="1050" kern="1200">
                        <a:solidFill>
                          <a:schemeClr val="tx1"/>
                        </a:solidFill>
                        <a:effectLst/>
                        <a:latin typeface="Arial"/>
                        <a:ea typeface="SimSun"/>
                        <a:cs typeface="Times New Roman"/>
                      </a:endParaRPr>
                    </a:p>
                  </a:txBody>
                  <a:tcPr marL="15055" marR="15055" marT="0" marB="0"/>
                </a:tc>
                <a:tc>
                  <a:txBody>
                    <a:bodyPr/>
                    <a:lstStyle/>
                    <a:p>
                      <a:pPr marL="0" marR="0">
                        <a:lnSpc>
                          <a:spcPts val="1400"/>
                        </a:lnSpc>
                        <a:spcBef>
                          <a:spcPts val="300"/>
                        </a:spcBef>
                        <a:spcAft>
                          <a:spcPts val="300"/>
                        </a:spcAft>
                      </a:pPr>
                      <a:r>
                        <a:rPr lang="en-US" sz="1050" kern="1200">
                          <a:effectLst/>
                        </a:rPr>
                        <a:t>N/A</a:t>
                      </a:r>
                      <a:endParaRPr lang="en-US" sz="1050" kern="1200">
                        <a:solidFill>
                          <a:schemeClr val="tx1"/>
                        </a:solidFill>
                        <a:effectLst/>
                        <a:latin typeface="Arial"/>
                        <a:ea typeface="SimSun"/>
                        <a:cs typeface="Times New Roman"/>
                      </a:endParaRPr>
                    </a:p>
                  </a:txBody>
                  <a:tcPr marL="15055" marR="15055" marT="0" marB="0"/>
                </a:tc>
                <a:tc>
                  <a:txBody>
                    <a:bodyPr/>
                    <a:lstStyle/>
                    <a:p>
                      <a:pPr marL="0" marR="0">
                        <a:lnSpc>
                          <a:spcPts val="1400"/>
                        </a:lnSpc>
                        <a:spcBef>
                          <a:spcPts val="300"/>
                        </a:spcBef>
                        <a:spcAft>
                          <a:spcPts val="300"/>
                        </a:spcAft>
                      </a:pPr>
                      <a:r>
                        <a:rPr lang="en-US" sz="1050" kern="1200">
                          <a:effectLst/>
                        </a:rPr>
                        <a:t>N/A</a:t>
                      </a:r>
                      <a:endParaRPr lang="en-US" sz="1050" kern="1200">
                        <a:solidFill>
                          <a:schemeClr val="tx1"/>
                        </a:solidFill>
                        <a:effectLst/>
                        <a:latin typeface="Arial"/>
                        <a:ea typeface="SimSun"/>
                        <a:cs typeface="Times New Roman"/>
                      </a:endParaRPr>
                    </a:p>
                  </a:txBody>
                  <a:tcPr marL="15055" marR="15055" marT="0" marB="0"/>
                </a:tc>
                <a:tc>
                  <a:txBody>
                    <a:bodyPr/>
                    <a:lstStyle/>
                    <a:p>
                      <a:pPr marL="0" marR="0">
                        <a:lnSpc>
                          <a:spcPts val="1400"/>
                        </a:lnSpc>
                        <a:spcBef>
                          <a:spcPts val="300"/>
                        </a:spcBef>
                        <a:spcAft>
                          <a:spcPts val="300"/>
                        </a:spcAft>
                      </a:pPr>
                      <a:r>
                        <a:rPr lang="en-US" sz="1050" kern="1200">
                          <a:effectLst/>
                        </a:rPr>
                        <a:t>N/A</a:t>
                      </a:r>
                      <a:endParaRPr lang="en-US" sz="1050" kern="1200">
                        <a:solidFill>
                          <a:schemeClr val="tx1"/>
                        </a:solidFill>
                        <a:effectLst/>
                        <a:latin typeface="Arial"/>
                        <a:ea typeface="SimSun"/>
                        <a:cs typeface="Times New Roman"/>
                      </a:endParaRPr>
                    </a:p>
                  </a:txBody>
                  <a:tcPr marL="15055" marR="15055" marT="0" marB="0"/>
                </a:tc>
                <a:tc>
                  <a:txBody>
                    <a:bodyPr/>
                    <a:lstStyle/>
                    <a:p>
                      <a:pPr marL="0" marR="0">
                        <a:lnSpc>
                          <a:spcPts val="1400"/>
                        </a:lnSpc>
                        <a:spcBef>
                          <a:spcPts val="300"/>
                        </a:spcBef>
                        <a:spcAft>
                          <a:spcPts val="300"/>
                        </a:spcAft>
                      </a:pPr>
                      <a:r>
                        <a:rPr lang="en-US" sz="1050" kern="1200">
                          <a:effectLst/>
                        </a:rPr>
                        <a:t>Yes</a:t>
                      </a:r>
                      <a:endParaRPr lang="en-US" sz="1050" kern="1200">
                        <a:solidFill>
                          <a:schemeClr val="tx1"/>
                        </a:solidFill>
                        <a:effectLst/>
                        <a:latin typeface="Arial"/>
                        <a:ea typeface="SimSun"/>
                        <a:cs typeface="Times New Roman"/>
                      </a:endParaRPr>
                    </a:p>
                  </a:txBody>
                  <a:tcPr marL="15055" marR="15055" marT="0" marB="0"/>
                </a:tc>
                <a:tc>
                  <a:txBody>
                    <a:bodyPr/>
                    <a:lstStyle/>
                    <a:p>
                      <a:pPr marL="0" marR="0">
                        <a:lnSpc>
                          <a:spcPts val="1400"/>
                        </a:lnSpc>
                        <a:spcBef>
                          <a:spcPts val="300"/>
                        </a:spcBef>
                        <a:spcAft>
                          <a:spcPts val="300"/>
                        </a:spcAft>
                      </a:pPr>
                      <a:r>
                        <a:rPr lang="en-US" sz="1050" kern="1200" dirty="0">
                          <a:effectLst/>
                        </a:rPr>
                        <a:t>Yes</a:t>
                      </a:r>
                      <a:endParaRPr lang="en-US" sz="1050" kern="1200" dirty="0">
                        <a:solidFill>
                          <a:schemeClr val="tx1"/>
                        </a:solidFill>
                        <a:effectLst/>
                        <a:latin typeface="Arial"/>
                        <a:ea typeface="SimSun"/>
                        <a:cs typeface="Times New Roman"/>
                      </a:endParaRPr>
                    </a:p>
                  </a:txBody>
                  <a:tcPr marL="15055" marR="15055" marT="0" marB="0"/>
                </a:tc>
                <a:tc>
                  <a:txBody>
                    <a:bodyPr/>
                    <a:lstStyle/>
                    <a:p>
                      <a:pPr marL="0" marR="0">
                        <a:lnSpc>
                          <a:spcPts val="1400"/>
                        </a:lnSpc>
                        <a:spcBef>
                          <a:spcPts val="300"/>
                        </a:spcBef>
                        <a:spcAft>
                          <a:spcPts val="300"/>
                        </a:spcAft>
                      </a:pPr>
                      <a:r>
                        <a:rPr lang="en-US" sz="1050" kern="1200" dirty="0">
                          <a:effectLst/>
                        </a:rPr>
                        <a:t>Yes</a:t>
                      </a:r>
                      <a:endParaRPr lang="en-US" sz="1050" kern="1200" dirty="0">
                        <a:solidFill>
                          <a:schemeClr val="tx1"/>
                        </a:solidFill>
                        <a:effectLst/>
                        <a:latin typeface="Arial"/>
                        <a:ea typeface="SimSun"/>
                        <a:cs typeface="Times New Roman"/>
                      </a:endParaRPr>
                    </a:p>
                  </a:txBody>
                  <a:tcPr marL="15055" marR="15055" marT="0" marB="0"/>
                </a:tc>
              </a:tr>
            </a:tbl>
          </a:graphicData>
        </a:graphic>
      </p:graphicFrame>
      <p:pic>
        <p:nvPicPr>
          <p:cNvPr id="5" name="Picture 4" descr="lg.png"/>
          <p:cNvPicPr>
            <a:picLocks noChangeAspect="1"/>
          </p:cNvPicPr>
          <p:nvPr/>
        </p:nvPicPr>
        <p:blipFill>
          <a:blip r:embed="rId3" cstate="print">
            <a:extLst>
              <a:ext uri="{28A0092B-C50C-407E-A947-70E740481C1C}">
                <a14:useLocalDpi xmlns:a14="http://schemas.microsoft.com/office/drawing/2010/main" xmlns="" val="0"/>
              </a:ext>
            </a:extLst>
          </a:blip>
          <a:srcRect l="9611" t="24953" r="6289" b="16824"/>
          <a:stretch>
            <a:fillRect/>
          </a:stretch>
        </p:blipFill>
        <p:spPr>
          <a:xfrm>
            <a:off x="6477000" y="0"/>
            <a:ext cx="2667000" cy="533400"/>
          </a:xfrm>
          <a:prstGeom prst="rect">
            <a:avLst/>
          </a:prstGeom>
        </p:spPr>
      </p:pic>
    </p:spTree>
    <p:extLst>
      <p:ext uri="{BB962C8B-B14F-4D97-AF65-F5344CB8AC3E}">
        <p14:creationId xmlns:p14="http://schemas.microsoft.com/office/powerpoint/2010/main" xmlns="" val="208854315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name="88f9bc03-9a1b-4e94-90a2-cd39670f82fd">
    <p:spTree>
      <p:nvGrpSpPr>
        <p:cNvPr id="1" name=""/>
        <p:cNvGrpSpPr/>
        <p:nvPr/>
      </p:nvGrpSpPr>
      <p:grpSpPr>
        <a:xfrm>
          <a:off x="0" y="0"/>
          <a:ext cx="0" cy="0"/>
          <a:chOff x="0" y="0"/>
          <a:chExt cx="0" cy="0"/>
        </a:xfrm>
      </p:grpSpPr>
      <p:sp>
        <p:nvSpPr>
          <p:cNvPr id="2" name="Title 1"/>
          <p:cNvSpPr>
            <a:spLocks noGrp="1"/>
          </p:cNvSpPr>
          <p:nvPr>
            <p:ph type="title"/>
          </p:nvPr>
        </p:nvSpPr>
        <p:spPr>
          <a:xfrm>
            <a:off x="460375" y="1"/>
            <a:ext cx="5635625" cy="609600"/>
          </a:xfrm>
        </p:spPr>
        <p:txBody>
          <a:bodyPr/>
          <a:lstStyle/>
          <a:p>
            <a:r>
              <a:rPr lang="en-US" sz="2000" dirty="0" smtClean="0"/>
              <a:t>Audio Conferencing, Room Systems</a:t>
            </a:r>
            <a:endParaRPr lang="en-US" sz="2000" dirty="0"/>
          </a:p>
        </p:txBody>
      </p:sp>
      <p:sp>
        <p:nvSpPr>
          <p:cNvPr id="4" name="TextBox 3"/>
          <p:cNvSpPr txBox="1"/>
          <p:nvPr/>
        </p:nvSpPr>
        <p:spPr>
          <a:xfrm>
            <a:off x="457200" y="1467611"/>
            <a:ext cx="8066314" cy="3970318"/>
          </a:xfrm>
          <a:prstGeom prst="rect">
            <a:avLst/>
          </a:prstGeom>
          <a:noFill/>
        </p:spPr>
        <p:txBody>
          <a:bodyPr wrap="square" rtlCol="0">
            <a:spAutoFit/>
          </a:bodyPr>
          <a:lstStyle/>
          <a:p>
            <a:r>
              <a:rPr lang="en-US" sz="2400" b="0" dirty="0" smtClean="0"/>
              <a:t>Lync audio conference enhancements:</a:t>
            </a:r>
            <a:br>
              <a:rPr lang="en-US" sz="2400" b="0" dirty="0" smtClean="0"/>
            </a:br>
            <a:endParaRPr lang="en-US" sz="2400" b="0" dirty="0" smtClean="0"/>
          </a:p>
          <a:p>
            <a:pPr marL="285750" indent="-285750">
              <a:buFont typeface="Arial" pitchFamily="34" charset="0"/>
              <a:buChar char="•"/>
            </a:pPr>
            <a:r>
              <a:rPr lang="en-US" sz="2000" b="0" dirty="0" smtClean="0"/>
              <a:t>Mute the audience and allow or block video sharing</a:t>
            </a:r>
          </a:p>
          <a:p>
            <a:pPr marL="285750" indent="-285750">
              <a:buFont typeface="Arial" pitchFamily="34" charset="0"/>
              <a:buChar char="•"/>
            </a:pPr>
            <a:r>
              <a:rPr lang="en-US" sz="2000" b="0" dirty="0" smtClean="0"/>
              <a:t>Use meeting room audio controls to mute, unmute, and change device</a:t>
            </a:r>
          </a:p>
          <a:p>
            <a:pPr marL="285750" indent="-285750">
              <a:buFont typeface="Arial" pitchFamily="34" charset="0"/>
              <a:buChar char="•"/>
            </a:pPr>
            <a:r>
              <a:rPr lang="en-US" sz="2000" b="0" dirty="0" smtClean="0"/>
              <a:t>Upload presentations with video clips and display using easy video controls</a:t>
            </a:r>
          </a:p>
          <a:p>
            <a:pPr marL="285750" indent="-285750">
              <a:buFont typeface="Arial" pitchFamily="34" charset="0"/>
              <a:buChar char="•"/>
            </a:pPr>
            <a:r>
              <a:rPr lang="en-US" sz="2000" b="0" dirty="0" smtClean="0"/>
              <a:t>As a presenter, allow or block sending videos</a:t>
            </a:r>
          </a:p>
          <a:p>
            <a:pPr marL="285750" indent="-285750">
              <a:buFont typeface="Arial" pitchFamily="34" charset="0"/>
              <a:buChar char="•"/>
            </a:pPr>
            <a:r>
              <a:rPr lang="en-US" sz="2000" b="0" dirty="0" smtClean="0"/>
              <a:t>Merge conversations while in a meeting</a:t>
            </a:r>
          </a:p>
          <a:p>
            <a:pPr marL="285750" indent="-285750">
              <a:buFont typeface="Arial" pitchFamily="34" charset="0"/>
              <a:buChar char="•"/>
            </a:pPr>
            <a:r>
              <a:rPr lang="en-US" sz="2000" b="0" dirty="0" smtClean="0"/>
              <a:t>Save meeting recordings automatically</a:t>
            </a:r>
          </a:p>
          <a:p>
            <a:pPr marL="285750" indent="-285750">
              <a:buFont typeface="Arial" pitchFamily="34" charset="0"/>
              <a:buChar char="•"/>
            </a:pPr>
            <a:r>
              <a:rPr lang="en-US" sz="2000" b="0" dirty="0" smtClean="0"/>
              <a:t>Share meeting notes with anyone or to a shared location</a:t>
            </a:r>
          </a:p>
          <a:p>
            <a:pPr marL="285750" indent="-285750">
              <a:buFont typeface="Arial" pitchFamily="34" charset="0"/>
              <a:buChar char="•"/>
            </a:pPr>
            <a:endParaRPr lang="en-US" sz="2400" b="0" dirty="0"/>
          </a:p>
        </p:txBody>
      </p:sp>
      <p:pic>
        <p:nvPicPr>
          <p:cNvPr id="5" name="Picture 4" descr="lg.png"/>
          <p:cNvPicPr>
            <a:picLocks noChangeAspect="1"/>
          </p:cNvPicPr>
          <p:nvPr/>
        </p:nvPicPr>
        <p:blipFill>
          <a:blip r:embed="rId3" cstate="print">
            <a:extLst>
              <a:ext uri="{28A0092B-C50C-407E-A947-70E740481C1C}">
                <a14:useLocalDpi xmlns:a14="http://schemas.microsoft.com/office/drawing/2010/main" xmlns="" val="0"/>
              </a:ext>
            </a:extLst>
          </a:blip>
          <a:srcRect l="9611" t="24953" r="6289" b="16824"/>
          <a:stretch>
            <a:fillRect/>
          </a:stretch>
        </p:blipFill>
        <p:spPr>
          <a:xfrm>
            <a:off x="6477000" y="0"/>
            <a:ext cx="2667000" cy="533400"/>
          </a:xfrm>
          <a:prstGeom prst="rect">
            <a:avLst/>
          </a:prstGeom>
        </p:spPr>
      </p:pic>
    </p:spTree>
    <p:extLst>
      <p:ext uri="{BB962C8B-B14F-4D97-AF65-F5344CB8AC3E}">
        <p14:creationId xmlns:p14="http://schemas.microsoft.com/office/powerpoint/2010/main" xmlns="" val="193353318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name="72343366-1252-43e8-9537-e9ee4311575e">
    <p:spTree>
      <p:nvGrpSpPr>
        <p:cNvPr id="1" name=""/>
        <p:cNvGrpSpPr/>
        <p:nvPr/>
      </p:nvGrpSpPr>
      <p:grpSpPr>
        <a:xfrm>
          <a:off x="0" y="0"/>
          <a:ext cx="0" cy="0"/>
          <a:chOff x="0" y="0"/>
          <a:chExt cx="0" cy="0"/>
        </a:xfrm>
      </p:grpSpPr>
      <p:sp>
        <p:nvSpPr>
          <p:cNvPr id="2" name="Title 1"/>
          <p:cNvSpPr>
            <a:spLocks noGrp="1"/>
          </p:cNvSpPr>
          <p:nvPr>
            <p:ph type="title"/>
          </p:nvPr>
        </p:nvSpPr>
        <p:spPr>
          <a:xfrm>
            <a:off x="460375" y="1"/>
            <a:ext cx="5254625" cy="609600"/>
          </a:xfrm>
        </p:spPr>
        <p:txBody>
          <a:bodyPr/>
          <a:lstStyle/>
          <a:p>
            <a:r>
              <a:rPr lang="en-US" sz="2000" dirty="0" err="1" smtClean="0"/>
              <a:t>Lync</a:t>
            </a:r>
            <a:r>
              <a:rPr lang="en-US" sz="2000" dirty="0" smtClean="0"/>
              <a:t> Video and Meeting Solutions</a:t>
            </a:r>
            <a:endParaRPr lang="en-US" sz="2000" dirty="0"/>
          </a:p>
        </p:txBody>
      </p:sp>
      <p:grpSp>
        <p:nvGrpSpPr>
          <p:cNvPr id="4" name="Group 3"/>
          <p:cNvGrpSpPr/>
          <p:nvPr/>
        </p:nvGrpSpPr>
        <p:grpSpPr>
          <a:xfrm>
            <a:off x="288578" y="1733866"/>
            <a:ext cx="8751453" cy="3498565"/>
            <a:chOff x="203146" y="1701800"/>
            <a:chExt cx="11579386" cy="4035013"/>
          </a:xfrm>
        </p:grpSpPr>
        <p:pic>
          <p:nvPicPr>
            <p:cNvPr id="5" name="Polycom CX5000"/>
            <p:cNvPicPr>
              <a:picLocks noChangeAspect="1"/>
            </p:cNvPicPr>
            <p:nvPr/>
          </p:nvPicPr>
          <p:blipFill>
            <a:blip r:embed="rId3" cstate="email">
              <a:extLst>
                <a:ext uri="{BEBA8EAE-BF5A-486C-A8C5-ECC9F3942E4B}">
                  <a14:imgProps xmlns:a14="http://schemas.microsoft.com/office/drawing/2010/main" xmlns="">
                    <a14:imgLayer r:embed="rId4">
                      <a14:imgEffect>
                        <a14:backgroundRemoval t="0" b="99458" l="1835" r="98165">
                          <a14:foregroundMark x1="38899" y1="65718" x2="55413" y2="71003"/>
                        </a14:backgroundRemoval>
                      </a14:imgEffect>
                    </a14:imgLayer>
                  </a14:imgProps>
                </a:ext>
                <a:ext uri="{28A0092B-C50C-407E-A947-70E740481C1C}">
                  <a14:useLocalDpi xmlns:a14="http://schemas.microsoft.com/office/drawing/2010/main" xmlns=""/>
                </a:ext>
              </a:extLst>
            </a:blip>
            <a:srcRect t="-1883"/>
            <a:stretch>
              <a:fillRect/>
            </a:stretch>
          </p:blipFill>
          <p:spPr>
            <a:xfrm>
              <a:off x="3453501" y="3281696"/>
              <a:ext cx="1256101" cy="975360"/>
            </a:xfrm>
            <a:prstGeom prst="rect">
              <a:avLst/>
            </a:prstGeom>
          </p:spPr>
        </p:pic>
        <p:pic>
          <p:nvPicPr>
            <p:cNvPr id="6" name="Polycom Logo" descr="C:\Users\V-degear\Documents\BUSINESS - UC\LYNC DEVICE PARTNERS\PARTNERS\POLYCOM\Brand_Logo_Images\PLCM_Logo_H-CMYK_Black_print.tiff"/>
            <p:cNvPicPr>
              <a:picLocks noChangeAspect="1" noChangeArrowheads="1"/>
            </p:cNvPicPr>
            <p:nvPr/>
          </p:nvPicPr>
          <p:blipFill>
            <a:blip r:embed="rId5" cstate="email">
              <a:extLst>
                <a:ext uri="{28A0092B-C50C-407E-A947-70E740481C1C}">
                  <a14:useLocalDpi xmlns:a14="http://schemas.microsoft.com/office/drawing/2010/main" xmlns=""/>
                </a:ext>
              </a:extLst>
            </a:blip>
            <a:srcRect/>
            <a:stretch>
              <a:fillRect/>
            </a:stretch>
          </p:blipFill>
          <p:spPr bwMode="auto">
            <a:xfrm>
              <a:off x="4816136" y="5184660"/>
              <a:ext cx="2955985" cy="487680"/>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LifeSize Logo" descr="LifeSize, A division of Logitech">
              <a:hlinkClick r:id="rId6" tooltip="LifeSize, A division of Logitech"/>
            </p:cNvPr>
            <p:cNvPicPr>
              <a:picLocks noChangeAspect="1" noChangeArrowheads="1"/>
            </p:cNvPicPr>
            <p:nvPr/>
          </p:nvPicPr>
          <p:blipFill>
            <a:blip r:embed="rId7" cstate="print">
              <a:extLst>
                <a:ext uri="{28A0092B-C50C-407E-A947-70E740481C1C}">
                  <a14:useLocalDpi xmlns:a14="http://schemas.microsoft.com/office/drawing/2010/main" xmlns=""/>
                </a:ext>
              </a:extLst>
            </a:blip>
            <a:srcRect/>
            <a:stretch>
              <a:fillRect/>
            </a:stretch>
          </p:blipFill>
          <p:spPr bwMode="auto">
            <a:xfrm>
              <a:off x="8735325" y="5196507"/>
              <a:ext cx="2134397" cy="487680"/>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RADVISION Logo"/>
            <p:cNvPicPr>
              <a:picLocks noChangeAspect="1"/>
            </p:cNvPicPr>
            <p:nvPr/>
          </p:nvPicPr>
          <p:blipFill>
            <a:blip r:embed="rId8" cstate="email">
              <a:extLst>
                <a:ext uri="{28A0092B-C50C-407E-A947-70E740481C1C}">
                  <a14:useLocalDpi xmlns:a14="http://schemas.microsoft.com/office/drawing/2010/main" xmlns=""/>
                </a:ext>
              </a:extLst>
            </a:blip>
            <a:stretch>
              <a:fillRect/>
            </a:stretch>
          </p:blipFill>
          <p:spPr>
            <a:xfrm>
              <a:off x="987168" y="5005293"/>
              <a:ext cx="2865766" cy="731520"/>
            </a:xfrm>
            <a:prstGeom prst="rect">
              <a:avLst/>
            </a:prstGeom>
          </p:spPr>
        </p:pic>
        <p:pic>
          <p:nvPicPr>
            <p:cNvPr id="9" name="LifeSize Team 220" descr="C:\Users\V-degear\Documents\BUSINESS - UC\LYNC DEVICE PARTNERS\TECH NET\Device Images\LifeSize Team 220-combo-w10x-72dpi.png"/>
            <p:cNvPicPr>
              <a:picLocks noChangeAspect="1" noChangeArrowheads="1"/>
            </p:cNvPicPr>
            <p:nvPr/>
          </p:nvPicPr>
          <p:blipFill>
            <a:blip r:embed="rId9" cstate="email">
              <a:extLst>
                <a:ext uri="{28A0092B-C50C-407E-A947-70E740481C1C}">
                  <a14:useLocalDpi xmlns:a14="http://schemas.microsoft.com/office/drawing/2010/main" xmlns=""/>
                </a:ext>
              </a:extLst>
            </a:blip>
            <a:srcRect/>
            <a:stretch>
              <a:fillRect/>
            </a:stretch>
          </p:blipFill>
          <p:spPr bwMode="auto">
            <a:xfrm>
              <a:off x="1815905" y="1803400"/>
              <a:ext cx="2680151" cy="1246533"/>
            </a:xfrm>
            <a:prstGeom prst="rect">
              <a:avLst/>
            </a:prstGeom>
            <a:noFill/>
            <a:extLst>
              <a:ext uri="{909E8E84-426E-40DD-AFC4-6F175D3DCCD1}">
                <a14:hiddenFill xmlns:a14="http://schemas.microsoft.com/office/drawing/2010/main" xmlns="">
                  <a:solidFill>
                    <a:srgbClr val="FFFFFF"/>
                  </a:solidFill>
                </a14:hiddenFill>
              </a:ext>
            </a:extLst>
          </p:spPr>
        </p:pic>
        <p:pic>
          <p:nvPicPr>
            <p:cNvPr id="10" name="Lifesize Room 220" descr="C:\Users\V-degear\Documents\BUSINESS - UC\LYNC DEVICE PARTNERS\TECH NET\Device Images\LifeSize Room 220_combo-w10x-72dpi.png"/>
            <p:cNvPicPr>
              <a:picLocks noChangeAspect="1" noChangeArrowheads="1"/>
            </p:cNvPicPr>
            <p:nvPr/>
          </p:nvPicPr>
          <p:blipFill>
            <a:blip r:embed="rId10" cstate="email">
              <a:extLst>
                <a:ext uri="{28A0092B-C50C-407E-A947-70E740481C1C}">
                  <a14:useLocalDpi xmlns:a14="http://schemas.microsoft.com/office/drawing/2010/main" xmlns=""/>
                </a:ext>
              </a:extLst>
            </a:blip>
            <a:srcRect/>
            <a:stretch>
              <a:fillRect/>
            </a:stretch>
          </p:blipFill>
          <p:spPr bwMode="auto">
            <a:xfrm>
              <a:off x="9703520" y="1905001"/>
              <a:ext cx="2077828" cy="1154196"/>
            </a:xfrm>
            <a:prstGeom prst="rect">
              <a:avLst/>
            </a:prstGeom>
            <a:noFill/>
            <a:extLst>
              <a:ext uri="{909E8E84-426E-40DD-AFC4-6F175D3DCCD1}">
                <a14:hiddenFill xmlns:a14="http://schemas.microsoft.com/office/drawing/2010/main" xmlns="">
                  <a:solidFill>
                    <a:srgbClr val="FFFFFF"/>
                  </a:solidFill>
                </a14:hiddenFill>
              </a:ext>
            </a:extLst>
          </p:spPr>
        </p:pic>
        <p:pic>
          <p:nvPicPr>
            <p:cNvPr id="11" name="Lifesize Express 220" descr="C:\Users\V-degear\Documents\BUSINESS - UC\LYNC DEVICE PARTNERS\TECH NET\Device Images\LifeSize Express 220-combo-w10x-72dpi.png"/>
            <p:cNvPicPr>
              <a:picLocks noChangeAspect="1" noChangeArrowheads="1"/>
            </p:cNvPicPr>
            <p:nvPr/>
          </p:nvPicPr>
          <p:blipFill>
            <a:blip r:embed="rId11" cstate="email">
              <a:extLst>
                <a:ext uri="{28A0092B-C50C-407E-A947-70E740481C1C}">
                  <a14:useLocalDpi xmlns:a14="http://schemas.microsoft.com/office/drawing/2010/main" xmlns=""/>
                </a:ext>
              </a:extLst>
            </a:blip>
            <a:srcRect/>
            <a:stretch>
              <a:fillRect/>
            </a:stretch>
          </p:blipFill>
          <p:spPr bwMode="auto">
            <a:xfrm>
              <a:off x="4333277" y="2006601"/>
              <a:ext cx="2539233" cy="1428319"/>
            </a:xfrm>
            <a:prstGeom prst="rect">
              <a:avLst/>
            </a:prstGeom>
            <a:noFill/>
            <a:extLst>
              <a:ext uri="{909E8E84-426E-40DD-AFC4-6F175D3DCCD1}">
                <a14:hiddenFill xmlns:a14="http://schemas.microsoft.com/office/drawing/2010/main" xmlns="">
                  <a:solidFill>
                    <a:srgbClr val="FFFFFF"/>
                  </a:solidFill>
                </a14:hiddenFill>
              </a:ext>
            </a:extLst>
          </p:spPr>
        </p:pic>
        <p:pic>
          <p:nvPicPr>
            <p:cNvPr id="12" name="Lifesize Passport 220" descr="\\showsrus\Public\Individual Projects - REMOVED AFTER 60 DAYS\Lync_Dennise\Device Image Library\Device Images\LifeSize Passport.png"/>
            <p:cNvPicPr>
              <a:picLocks noChangeAspect="1" noChangeArrowheads="1"/>
            </p:cNvPicPr>
            <p:nvPr/>
          </p:nvPicPr>
          <p:blipFill>
            <a:blip r:embed="rId12" cstate="print">
              <a:extLst>
                <a:ext uri="{28A0092B-C50C-407E-A947-70E740481C1C}">
                  <a14:useLocalDpi xmlns:a14="http://schemas.microsoft.com/office/drawing/2010/main" xmlns=""/>
                </a:ext>
              </a:extLst>
            </a:blip>
            <a:srcRect/>
            <a:stretch>
              <a:fillRect/>
            </a:stretch>
          </p:blipFill>
          <p:spPr bwMode="auto">
            <a:xfrm>
              <a:off x="7198748" y="2131663"/>
              <a:ext cx="2182300" cy="873672"/>
            </a:xfrm>
            <a:prstGeom prst="rect">
              <a:avLst/>
            </a:prstGeom>
            <a:noFill/>
            <a:extLst>
              <a:ext uri="{909E8E84-426E-40DD-AFC4-6F175D3DCCD1}">
                <a14:hiddenFill xmlns:a14="http://schemas.microsoft.com/office/drawing/2010/main" xmlns="">
                  <a:solidFill>
                    <a:srgbClr val="FFFFFF"/>
                  </a:solidFill>
                </a14:hiddenFill>
              </a:ext>
            </a:extLst>
          </p:spPr>
        </p:pic>
        <p:pic>
          <p:nvPicPr>
            <p:cNvPr id="13" name="Polycom CX3000" descr="\\showsrus\Public\Individual Projects - REMOVED AFTER 60 DAYS\Lync_Dennise\Device Image Library\Device Images\CX3000_left[1].JPG"/>
            <p:cNvPicPr>
              <a:picLocks noChangeAspect="1" noChangeArrowheads="1"/>
            </p:cNvPicPr>
            <p:nvPr/>
          </p:nvPicPr>
          <p:blipFill>
            <a:blip r:embed="rId13" cstate="email">
              <a:clrChange>
                <a:clrFrom>
                  <a:srgbClr val="FFFFFF"/>
                </a:clrFrom>
                <a:clrTo>
                  <a:srgbClr val="FFFFFF">
                    <a:alpha val="0"/>
                  </a:srgbClr>
                </a:clrTo>
              </a:clrChange>
              <a:extLst>
                <a:ext uri="{28A0092B-C50C-407E-A947-70E740481C1C}">
                  <a14:useLocalDpi xmlns:a14="http://schemas.microsoft.com/office/drawing/2010/main" xmlns=""/>
                </a:ext>
              </a:extLst>
            </a:blip>
            <a:srcRect/>
            <a:stretch>
              <a:fillRect/>
            </a:stretch>
          </p:blipFill>
          <p:spPr bwMode="auto">
            <a:xfrm>
              <a:off x="5078678" y="3632200"/>
              <a:ext cx="1417304" cy="609600"/>
            </a:xfrm>
            <a:prstGeom prst="rect">
              <a:avLst/>
            </a:prstGeom>
            <a:noFill/>
            <a:extLst>
              <a:ext uri="{909E8E84-426E-40DD-AFC4-6F175D3DCCD1}">
                <a14:hiddenFill xmlns:a14="http://schemas.microsoft.com/office/drawing/2010/main" xmlns="">
                  <a:solidFill>
                    <a:srgbClr val="FFFFFF"/>
                  </a:solidFill>
                </a14:hiddenFill>
              </a:ext>
            </a:extLst>
          </p:spPr>
        </p:pic>
        <p:pic>
          <p:nvPicPr>
            <p:cNvPr id="14" name="Radvision Scopia Video Gateway" descr="\\showsrus\Public\Individual Projects - REMOVED AFTER 60 DAYS\Lync_Dennise\Device Image Library\Device Images\RADVISION SCOPIA Gateway.png"/>
            <p:cNvPicPr>
              <a:picLocks noChangeAspect="1" noChangeArrowheads="1"/>
            </p:cNvPicPr>
            <p:nvPr/>
          </p:nvPicPr>
          <p:blipFill>
            <a:blip r:embed="rId14" cstate="email">
              <a:extLst>
                <a:ext uri="{28A0092B-C50C-407E-A947-70E740481C1C}">
                  <a14:useLocalDpi xmlns:a14="http://schemas.microsoft.com/office/drawing/2010/main" xmlns=""/>
                </a:ext>
              </a:extLst>
            </a:blip>
            <a:srcRect/>
            <a:stretch>
              <a:fillRect/>
            </a:stretch>
          </p:blipFill>
          <p:spPr bwMode="auto">
            <a:xfrm>
              <a:off x="968909" y="3673695"/>
              <a:ext cx="1833872" cy="609600"/>
            </a:xfrm>
            <a:prstGeom prst="rect">
              <a:avLst/>
            </a:prstGeom>
            <a:noFill/>
            <a:extLst>
              <a:ext uri="{909E8E84-426E-40DD-AFC4-6F175D3DCCD1}">
                <a14:hiddenFill xmlns:a14="http://schemas.microsoft.com/office/drawing/2010/main" xmlns="">
                  <a:solidFill>
                    <a:srgbClr val="FFFFFF"/>
                  </a:solidFill>
                </a14:hiddenFill>
              </a:ext>
            </a:extLst>
          </p:spPr>
        </p:pic>
        <p:pic>
          <p:nvPicPr>
            <p:cNvPr id="15" name="Polycom CX7000"/>
            <p:cNvPicPr>
              <a:picLocks noChangeAspect="1"/>
            </p:cNvPicPr>
            <p:nvPr/>
          </p:nvPicPr>
          <p:blipFill>
            <a:blip r:embed="rId15" cstate="email">
              <a:clrChange>
                <a:clrFrom>
                  <a:srgbClr val="FFFFFF"/>
                </a:clrFrom>
                <a:clrTo>
                  <a:srgbClr val="FFFFFF">
                    <a:alpha val="0"/>
                  </a:srgbClr>
                </a:clrTo>
              </a:clrChange>
              <a:extLst>
                <a:ext uri="{28A0092B-C50C-407E-A947-70E740481C1C}">
                  <a14:useLocalDpi xmlns:a14="http://schemas.microsoft.com/office/drawing/2010/main" xmlns=""/>
                </a:ext>
              </a:extLst>
            </a:blip>
            <a:stretch>
              <a:fillRect/>
            </a:stretch>
          </p:blipFill>
          <p:spPr>
            <a:xfrm>
              <a:off x="6617611" y="3124201"/>
              <a:ext cx="1914567" cy="1317087"/>
            </a:xfrm>
            <a:prstGeom prst="rect">
              <a:avLst/>
            </a:prstGeom>
          </p:spPr>
        </p:pic>
        <p:sp>
          <p:nvSpPr>
            <p:cNvPr id="16" name="Rounded Rectangle 15"/>
            <p:cNvSpPr>
              <a:spLocks noChangeAspect="1"/>
            </p:cNvSpPr>
            <p:nvPr/>
          </p:nvSpPr>
          <p:spPr bwMode="auto">
            <a:xfrm>
              <a:off x="203146" y="1701800"/>
              <a:ext cx="1265663" cy="1072896"/>
            </a:xfrm>
            <a:prstGeom prst="roundRect">
              <a:avLst>
                <a:gd name="adj" fmla="val 5005"/>
              </a:avLst>
            </a:prstGeom>
            <a:gradFill flip="none" rotWithShape="1">
              <a:gsLst>
                <a:gs pos="0">
                  <a:srgbClr val="FF3300">
                    <a:shade val="30000"/>
                    <a:satMod val="115000"/>
                  </a:srgbClr>
                </a:gs>
                <a:gs pos="50000">
                  <a:srgbClr val="FF3300">
                    <a:shade val="67500"/>
                    <a:satMod val="115000"/>
                  </a:srgbClr>
                </a:gs>
                <a:gs pos="100000">
                  <a:srgbClr val="FF3300">
                    <a:shade val="100000"/>
                    <a:satMod val="115000"/>
                  </a:srgbClr>
                </a:gs>
              </a:gsLst>
              <a:lin ang="16200000" scaled="1"/>
              <a:tileRect/>
            </a:gradFill>
            <a:ln>
              <a:noFill/>
              <a:headEnd type="none" w="med" len="med"/>
              <a:tailEnd type="none" w="med" len="med"/>
            </a:ln>
            <a:effectLst>
              <a:outerShdw blurRad="50800" dist="38100" dir="2700000" algn="tl" rotWithShape="0">
                <a:prstClr val="black">
                  <a:alpha val="40000"/>
                </a:prstClr>
              </a:outerShdw>
            </a:effectLst>
            <a:scene3d>
              <a:camera prst="orthographicFront" fov="0">
                <a:rot lat="0" lon="0" rev="0"/>
              </a:camera>
              <a:lightRig rig="soft" dir="tl">
                <a:rot lat="0" lon="0" rev="20000000"/>
              </a:lightRig>
            </a:scene3d>
            <a:sp3d prstMaterial="matte"/>
          </p:spPr>
          <p:txBody>
            <a:bodyPr vert="horz" wrap="square" lIns="121893" tIns="60947" rIns="121893" bIns="60947" numCol="1" rtlCol="0" anchor="ctr" anchorCtr="0" compatLnSpc="1">
              <a:prstTxWarp prst="textNoShape">
                <a:avLst/>
              </a:prstTxWarp>
            </a:bodyPr>
            <a:lstStyle/>
            <a:p>
              <a:pPr algn="ctr" defTabSz="1218585" fontAlgn="base">
                <a:spcBef>
                  <a:spcPct val="0"/>
                </a:spcBef>
                <a:spcAft>
                  <a:spcPct val="0"/>
                </a:spcAft>
                <a:defRPr/>
              </a:pPr>
              <a:r>
                <a:rPr lang="en-US" sz="1200" kern="0" dirty="0">
                  <a:gradFill>
                    <a:gsLst>
                      <a:gs pos="0">
                        <a:srgbClr val="FFFFFF"/>
                      </a:gs>
                      <a:gs pos="100000">
                        <a:srgbClr val="FFFFFF">
                          <a:lumMod val="95000"/>
                        </a:srgbClr>
                      </a:gs>
                    </a:gsLst>
                    <a:lin ang="5400000" scaled="0"/>
                  </a:gradFill>
                  <a:latin typeface="Segoe"/>
                </a:rPr>
                <a:t>Meeting room devices</a:t>
              </a:r>
            </a:p>
          </p:txBody>
        </p:sp>
        <p:pic>
          <p:nvPicPr>
            <p:cNvPr id="17" name="ClearOne INTERACT-AT OC"/>
            <p:cNvPicPr>
              <a:picLocks noChangeAspect="1"/>
            </p:cNvPicPr>
            <p:nvPr/>
          </p:nvPicPr>
          <p:blipFill>
            <a:blip r:embed="rId16" cstate="email">
              <a:clrChange>
                <a:clrFrom>
                  <a:srgbClr val="FFFFFF"/>
                </a:clrFrom>
                <a:clrTo>
                  <a:srgbClr val="FFFFFF">
                    <a:alpha val="0"/>
                  </a:srgbClr>
                </a:clrTo>
              </a:clrChange>
              <a:extLst>
                <a:ext uri="{28A0092B-C50C-407E-A947-70E740481C1C}">
                  <a14:useLocalDpi xmlns:a14="http://schemas.microsoft.com/office/drawing/2010/main" xmlns=""/>
                </a:ext>
              </a:extLst>
            </a:blip>
            <a:stretch>
              <a:fillRect/>
            </a:stretch>
          </p:blipFill>
          <p:spPr>
            <a:xfrm>
              <a:off x="8684908" y="3327400"/>
              <a:ext cx="3097624" cy="1097280"/>
            </a:xfrm>
            <a:prstGeom prst="rect">
              <a:avLst/>
            </a:prstGeom>
          </p:spPr>
        </p:pic>
      </p:grpSp>
      <p:pic>
        <p:nvPicPr>
          <p:cNvPr id="18" name="Picture 17" descr="lg.png"/>
          <p:cNvPicPr>
            <a:picLocks noChangeAspect="1"/>
          </p:cNvPicPr>
          <p:nvPr/>
        </p:nvPicPr>
        <p:blipFill>
          <a:blip r:embed="rId17" cstate="print">
            <a:extLst>
              <a:ext uri="{28A0092B-C50C-407E-A947-70E740481C1C}">
                <a14:useLocalDpi xmlns:a14="http://schemas.microsoft.com/office/drawing/2010/main" xmlns="" val="0"/>
              </a:ext>
            </a:extLst>
          </a:blip>
          <a:srcRect l="9611" t="24953" r="6289" b="16824"/>
          <a:stretch>
            <a:fillRect/>
          </a:stretch>
        </p:blipFill>
        <p:spPr>
          <a:xfrm>
            <a:off x="6477000" y="0"/>
            <a:ext cx="2667000" cy="533400"/>
          </a:xfrm>
          <a:prstGeom prst="rect">
            <a:avLst/>
          </a:prstGeom>
        </p:spPr>
      </p:pic>
    </p:spTree>
    <p:extLst>
      <p:ext uri="{BB962C8B-B14F-4D97-AF65-F5344CB8AC3E}">
        <p14:creationId xmlns:p14="http://schemas.microsoft.com/office/powerpoint/2010/main" xmlns="" val="414451444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name="12757c76-7e84-4d87-9235-45de640e7980">
    <p:spTree>
      <p:nvGrpSpPr>
        <p:cNvPr id="1" name=""/>
        <p:cNvGrpSpPr/>
        <p:nvPr/>
      </p:nvGrpSpPr>
      <p:grpSpPr>
        <a:xfrm>
          <a:off x="0" y="0"/>
          <a:ext cx="0" cy="0"/>
          <a:chOff x="0" y="0"/>
          <a:chExt cx="0" cy="0"/>
        </a:xfrm>
      </p:grpSpPr>
      <p:sp>
        <p:nvSpPr>
          <p:cNvPr id="2" name="Title 1"/>
          <p:cNvSpPr>
            <a:spLocks noGrp="1"/>
          </p:cNvSpPr>
          <p:nvPr>
            <p:ph type="title"/>
          </p:nvPr>
        </p:nvSpPr>
        <p:spPr>
          <a:xfrm>
            <a:off x="460375" y="1"/>
            <a:ext cx="7773988" cy="609600"/>
          </a:xfrm>
        </p:spPr>
        <p:txBody>
          <a:bodyPr/>
          <a:lstStyle/>
          <a:p>
            <a:r>
              <a:rPr lang="en-US" sz="1800" dirty="0" smtClean="0"/>
              <a:t>Lesson 4: Availability Across Multiple Devices</a:t>
            </a:r>
            <a:endParaRPr lang="en-US" sz="1800" dirty="0"/>
          </a:p>
        </p:txBody>
      </p:sp>
      <p:sp>
        <p:nvSpPr>
          <p:cNvPr id="3" name="Text Placeholder 2"/>
          <p:cNvSpPr>
            <a:spLocks noGrp="1"/>
          </p:cNvSpPr>
          <p:nvPr>
            <p:ph type="body" idx="1"/>
          </p:nvPr>
        </p:nvSpPr>
        <p:spPr/>
        <p:txBody>
          <a:bodyPr/>
          <a:lstStyle/>
          <a:p>
            <a:r>
              <a:rPr lang="en-US" dirty="0" smtClean="0"/>
              <a:t>Mobile Devices
Web Conferencing Tools
Conferencing and Hosted Service</a:t>
            </a:r>
            <a:endParaRPr lang="en-US" dirty="0"/>
          </a:p>
        </p:txBody>
      </p:sp>
      <p:pic>
        <p:nvPicPr>
          <p:cNvPr id="4" name="Picture 3" descr="lg.png"/>
          <p:cNvPicPr>
            <a:picLocks noChangeAspect="1"/>
          </p:cNvPicPr>
          <p:nvPr/>
        </p:nvPicPr>
        <p:blipFill>
          <a:blip r:embed="rId3" cstate="print">
            <a:extLst>
              <a:ext uri="{28A0092B-C50C-407E-A947-70E740481C1C}">
                <a14:useLocalDpi xmlns:a14="http://schemas.microsoft.com/office/drawing/2010/main" xmlns="" val="0"/>
              </a:ext>
            </a:extLst>
          </a:blip>
          <a:srcRect l="9611" t="24953" r="6289" b="16824"/>
          <a:stretch>
            <a:fillRect/>
          </a:stretch>
        </p:blipFill>
        <p:spPr>
          <a:xfrm>
            <a:off x="6477000" y="0"/>
            <a:ext cx="2667000" cy="533400"/>
          </a:xfrm>
          <a:prstGeom prst="rect">
            <a:avLst/>
          </a:prstGeom>
        </p:spPr>
      </p:pic>
    </p:spTree>
    <p:extLst>
      <p:ext uri="{BB962C8B-B14F-4D97-AF65-F5344CB8AC3E}">
        <p14:creationId xmlns:p14="http://schemas.microsoft.com/office/powerpoint/2010/main" xmlns="" val="315701985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name="57f0ea87-6f8f-4b75-ac53-ddf9b190bb8e">
    <p:spTree>
      <p:nvGrpSpPr>
        <p:cNvPr id="1" name=""/>
        <p:cNvGrpSpPr/>
        <p:nvPr/>
      </p:nvGrpSpPr>
      <p:grpSpPr>
        <a:xfrm>
          <a:off x="0" y="0"/>
          <a:ext cx="0" cy="0"/>
          <a:chOff x="0" y="0"/>
          <a:chExt cx="0" cy="0"/>
        </a:xfrm>
      </p:grpSpPr>
      <p:sp>
        <p:nvSpPr>
          <p:cNvPr id="2" name="Title 1"/>
          <p:cNvSpPr>
            <a:spLocks noGrp="1"/>
          </p:cNvSpPr>
          <p:nvPr>
            <p:ph type="title"/>
          </p:nvPr>
        </p:nvSpPr>
        <p:spPr>
          <a:xfrm>
            <a:off x="460375" y="1"/>
            <a:ext cx="2130425" cy="609600"/>
          </a:xfrm>
        </p:spPr>
        <p:txBody>
          <a:bodyPr/>
          <a:lstStyle/>
          <a:p>
            <a:r>
              <a:rPr lang="en-US" sz="2000" dirty="0" smtClean="0"/>
              <a:t>Mobile Devices</a:t>
            </a:r>
            <a:endParaRPr lang="en-US" sz="2000" dirty="0"/>
          </a:p>
        </p:txBody>
      </p:sp>
      <p:pic>
        <p:nvPicPr>
          <p:cNvPr id="4"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tretch>
            <a:fillRect/>
          </a:stretch>
        </p:blipFill>
        <p:spPr bwMode="auto">
          <a:xfrm>
            <a:off x="6543796" y="1248219"/>
            <a:ext cx="2406388" cy="47388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nvGrpSpPr>
          <p:cNvPr id="5" name="Group 4"/>
          <p:cNvGrpSpPr/>
          <p:nvPr/>
        </p:nvGrpSpPr>
        <p:grpSpPr>
          <a:xfrm>
            <a:off x="-6768" y="2291684"/>
            <a:ext cx="4484209" cy="2651906"/>
            <a:chOff x="-6768" y="898021"/>
            <a:chExt cx="4484209" cy="2651906"/>
          </a:xfrm>
        </p:grpSpPr>
        <p:pic>
          <p:nvPicPr>
            <p:cNvPr id="6" name="Picture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768" y="898021"/>
              <a:ext cx="4484209" cy="2651906"/>
            </a:xfrm>
            <a:prstGeom prst="rect">
              <a:avLst/>
            </a:prstGeom>
            <a:effectLst/>
          </p:spPr>
        </p:pic>
        <p:pic>
          <p:nvPicPr>
            <p:cNvPr id="7" name="Picture 3"/>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24609" y="1149716"/>
              <a:ext cx="3814688" cy="214415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8" name="Picture 7"/>
            <p:cNvPicPr>
              <a:picLocks noChangeAspect="1"/>
            </p:cNvPicPr>
            <p:nvPr/>
          </p:nvPicPr>
          <p:blipFill rotWithShape="1">
            <a:blip r:embed="rId6" cstate="print"/>
            <a:srcRect l="1932" t="1595" r="4003" b="3812"/>
            <a:stretch/>
          </p:blipFill>
          <p:spPr>
            <a:xfrm>
              <a:off x="2753431" y="1651081"/>
              <a:ext cx="446921" cy="449298"/>
            </a:xfrm>
            <a:prstGeom prst="rect">
              <a:avLst/>
            </a:prstGeom>
          </p:spPr>
        </p:pic>
      </p:grpSp>
      <p:grpSp>
        <p:nvGrpSpPr>
          <p:cNvPr id="9" name="Group 8"/>
          <p:cNvGrpSpPr/>
          <p:nvPr/>
        </p:nvGrpSpPr>
        <p:grpSpPr>
          <a:xfrm>
            <a:off x="4573896" y="1901988"/>
            <a:ext cx="1772254" cy="3431299"/>
            <a:chOff x="1227015" y="2666147"/>
            <a:chExt cx="2008554" cy="3888806"/>
          </a:xfrm>
        </p:grpSpPr>
        <p:pic>
          <p:nvPicPr>
            <p:cNvPr id="10" name="Picture 9"/>
            <p:cNvPicPr>
              <a:picLocks noChangeAspect="1"/>
            </p:cNvPicPr>
            <p:nvPr/>
          </p:nvPicPr>
          <p:blipFill rotWithShape="1">
            <a:blip r:embed="rId7" cstate="print">
              <a:extLst>
                <a:ext uri="{28A0092B-C50C-407E-A947-70E740481C1C}">
                  <a14:useLocalDpi xmlns:a14="http://schemas.microsoft.com/office/drawing/2010/main" xmlns="" val="0"/>
                </a:ext>
              </a:extLst>
            </a:blip>
            <a:srcRect l="2746" t="7145" r="6909" b="15924"/>
            <a:stretch/>
          </p:blipFill>
          <p:spPr>
            <a:xfrm>
              <a:off x="1336430" y="3278554"/>
              <a:ext cx="1766277" cy="2734357"/>
            </a:xfrm>
            <a:prstGeom prst="rect">
              <a:avLst/>
            </a:prstGeom>
          </p:spPr>
        </p:pic>
        <p:grpSp>
          <p:nvGrpSpPr>
            <p:cNvPr id="11" name="Group 10"/>
            <p:cNvGrpSpPr/>
            <p:nvPr/>
          </p:nvGrpSpPr>
          <p:grpSpPr>
            <a:xfrm>
              <a:off x="2930767" y="3344676"/>
              <a:ext cx="93787" cy="2337108"/>
              <a:chOff x="2934675" y="3348584"/>
              <a:chExt cx="93787" cy="2337108"/>
            </a:xfrm>
          </p:grpSpPr>
          <p:sp>
            <p:nvSpPr>
              <p:cNvPr id="13" name="Rectangle 12"/>
              <p:cNvSpPr/>
              <p:nvPr/>
            </p:nvSpPr>
            <p:spPr>
              <a:xfrm>
                <a:off x="2934675" y="3584998"/>
                <a:ext cx="89879" cy="2100694"/>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8"/>
              </a:p>
            </p:txBody>
          </p:sp>
          <p:sp>
            <p:nvSpPr>
              <p:cNvPr id="14" name="Rectangle 13"/>
              <p:cNvSpPr/>
              <p:nvPr/>
            </p:nvSpPr>
            <p:spPr>
              <a:xfrm>
                <a:off x="2973925" y="3348584"/>
                <a:ext cx="54537" cy="24813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8"/>
              </a:p>
            </p:txBody>
          </p:sp>
        </p:grpSp>
        <p:pic>
          <p:nvPicPr>
            <p:cNvPr id="12" name="Picture 7" descr="cid:image001.png@01CCDCFD.A2A37640"/>
            <p:cNvPicPr>
              <a:picLocks noChangeAspect="1" noChangeArrowheads="1"/>
            </p:cNvPicPr>
            <p:nvPr/>
          </p:nvPicPr>
          <p:blipFill rotWithShape="1">
            <a:blip r:embed="rId8" r:link="rId9" cstate="print">
              <a:extLst>
                <a:ext uri="{28A0092B-C50C-407E-A947-70E740481C1C}">
                  <a14:useLocalDpi xmlns:a14="http://schemas.microsoft.com/office/drawing/2010/main" xmlns="" val="0"/>
                </a:ext>
              </a:extLst>
            </a:blip>
            <a:srcRect l="543" r="110"/>
            <a:stretch/>
          </p:blipFill>
          <p:spPr bwMode="auto">
            <a:xfrm>
              <a:off x="1227015" y="2666147"/>
              <a:ext cx="2008554" cy="3888806"/>
            </a:xfrm>
            <a:prstGeom prst="rect">
              <a:avLst/>
            </a:prstGeom>
            <a:noFill/>
            <a:extLst>
              <a:ext uri="{909E8E84-426E-40DD-AFC4-6F175D3DCCD1}">
                <a14:hiddenFill xmlns:a14="http://schemas.microsoft.com/office/drawing/2010/main" xmlns="">
                  <a:solidFill>
                    <a:srgbClr val="FFFFFF"/>
                  </a:solidFill>
                </a14:hiddenFill>
              </a:ext>
            </a:extLst>
          </p:spPr>
        </p:pic>
      </p:grpSp>
      <p:pic>
        <p:nvPicPr>
          <p:cNvPr id="15" name="Picture 14" descr="lg.png"/>
          <p:cNvPicPr>
            <a:picLocks noChangeAspect="1"/>
          </p:cNvPicPr>
          <p:nvPr/>
        </p:nvPicPr>
        <p:blipFill>
          <a:blip r:embed="rId10" cstate="print">
            <a:extLst>
              <a:ext uri="{28A0092B-C50C-407E-A947-70E740481C1C}">
                <a14:useLocalDpi xmlns:a14="http://schemas.microsoft.com/office/drawing/2010/main" xmlns="" val="0"/>
              </a:ext>
            </a:extLst>
          </a:blip>
          <a:srcRect l="9611" t="24953" r="6289" b="16824"/>
          <a:stretch>
            <a:fillRect/>
          </a:stretch>
        </p:blipFill>
        <p:spPr>
          <a:xfrm>
            <a:off x="6477000" y="0"/>
            <a:ext cx="2667000" cy="533400"/>
          </a:xfrm>
          <a:prstGeom prst="rect">
            <a:avLst/>
          </a:prstGeom>
        </p:spPr>
      </p:pic>
    </p:spTree>
    <p:extLst>
      <p:ext uri="{BB962C8B-B14F-4D97-AF65-F5344CB8AC3E}">
        <p14:creationId xmlns:p14="http://schemas.microsoft.com/office/powerpoint/2010/main" xmlns="" val="377483809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dirty="0" smtClean="0"/>
              <a:t>Lync 2013 on a tablet</a:t>
            </a:r>
          </a:p>
        </p:txBody>
      </p:sp>
      <p:sp>
        <p:nvSpPr>
          <p:cNvPr id="17411" name="Rectangle 3"/>
          <p:cNvSpPr>
            <a:spLocks noGrp="1" noChangeArrowheads="1"/>
          </p:cNvSpPr>
          <p:nvPr>
            <p:ph type="body" idx="1"/>
          </p:nvPr>
        </p:nvSpPr>
        <p:spPr/>
        <p:txBody>
          <a:bodyPr/>
          <a:lstStyle/>
          <a:p>
            <a:pPr marL="0" indent="0">
              <a:buNone/>
            </a:pPr>
            <a:r>
              <a:rPr lang="en-US" dirty="0" smtClean="0"/>
              <a:t> Group chat on a tablet</a:t>
            </a:r>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r>
              <a:rPr lang="en-US" dirty="0" smtClean="0"/>
              <a:t>Lync on a phone is initially focused for mobile connectivity while Lync client on a tablet is focused on stable business environment.</a:t>
            </a:r>
            <a:endParaRPr lang="en-US"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14400" y="1378009"/>
            <a:ext cx="7054850" cy="395599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52205854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name="25f59641-0fd6-40a8-ba84-752f2982ccc8">
    <p:spTree>
      <p:nvGrpSpPr>
        <p:cNvPr id="1" name=""/>
        <p:cNvGrpSpPr/>
        <p:nvPr/>
      </p:nvGrpSpPr>
      <p:grpSpPr>
        <a:xfrm>
          <a:off x="0" y="0"/>
          <a:ext cx="0" cy="0"/>
          <a:chOff x="0" y="0"/>
          <a:chExt cx="0" cy="0"/>
        </a:xfrm>
      </p:grpSpPr>
      <p:sp>
        <p:nvSpPr>
          <p:cNvPr id="2" name="Title 1"/>
          <p:cNvSpPr>
            <a:spLocks noGrp="1"/>
          </p:cNvSpPr>
          <p:nvPr>
            <p:ph type="title"/>
          </p:nvPr>
        </p:nvSpPr>
        <p:spPr>
          <a:xfrm>
            <a:off x="460375" y="1"/>
            <a:ext cx="2282825" cy="609600"/>
          </a:xfrm>
        </p:spPr>
        <p:txBody>
          <a:bodyPr/>
          <a:lstStyle/>
          <a:p>
            <a:r>
              <a:rPr lang="en-US" dirty="0" err="1" smtClean="0"/>
              <a:t>Lync</a:t>
            </a:r>
            <a:r>
              <a:rPr lang="en-US" dirty="0" smtClean="0"/>
              <a:t> Devices</a:t>
            </a:r>
            <a:endParaRPr lang="en-US" dirty="0"/>
          </a:p>
        </p:txBody>
      </p:sp>
      <p:sp>
        <p:nvSpPr>
          <p:cNvPr id="4" name="Content Placeholder 3"/>
          <p:cNvSpPr txBox="1">
            <a:spLocks/>
          </p:cNvSpPr>
          <p:nvPr/>
        </p:nvSpPr>
        <p:spPr>
          <a:xfrm>
            <a:off x="194553" y="947029"/>
            <a:ext cx="8796273" cy="1329244"/>
          </a:xfrm>
          <a:prstGeom prst="rect">
            <a:avLst/>
          </a:prstGeom>
        </p:spPr>
        <p:txBody>
          <a:bodyPr/>
          <a:lstStyle>
            <a:lvl1pPr marL="174625" indent="-174625" algn="l" rtl="0" eaLnBrk="1" fontAlgn="base" hangingPunct="1">
              <a:lnSpc>
                <a:spcPct val="90000"/>
              </a:lnSpc>
              <a:spcBef>
                <a:spcPct val="70000"/>
              </a:spcBef>
              <a:spcAft>
                <a:spcPct val="0"/>
              </a:spcAft>
              <a:buClr>
                <a:schemeClr val="hlink"/>
              </a:buClr>
              <a:buSzPct val="90000"/>
              <a:buChar char="•"/>
              <a:defRPr sz="2000">
                <a:solidFill>
                  <a:schemeClr val="tx1"/>
                </a:solidFill>
                <a:latin typeface="+mn-lt"/>
                <a:ea typeface="+mn-ea"/>
                <a:cs typeface="+mn-cs"/>
              </a:defRPr>
            </a:lvl1pPr>
            <a:lvl2pPr marL="458788" indent="-169863" algn="l" rtl="0" eaLnBrk="1" fontAlgn="base" hangingPunct="1">
              <a:lnSpc>
                <a:spcPct val="90000"/>
              </a:lnSpc>
              <a:spcBef>
                <a:spcPct val="70000"/>
              </a:spcBef>
              <a:spcAft>
                <a:spcPct val="0"/>
              </a:spcAft>
              <a:buClr>
                <a:schemeClr val="hlink"/>
              </a:buClr>
              <a:buSzPct val="80000"/>
              <a:buFont typeface="Wingdings" pitchFamily="2" charset="2"/>
              <a:buChar char="§"/>
              <a:defRPr>
                <a:solidFill>
                  <a:schemeClr val="tx1"/>
                </a:solidFill>
                <a:latin typeface="+mn-lt"/>
              </a:defRPr>
            </a:lvl2pPr>
            <a:lvl3pPr marL="854075" indent="-173038" algn="l" rtl="0" eaLnBrk="1" fontAlgn="base" hangingPunct="1">
              <a:lnSpc>
                <a:spcPct val="90000"/>
              </a:lnSpc>
              <a:spcBef>
                <a:spcPct val="70000"/>
              </a:spcBef>
              <a:spcAft>
                <a:spcPct val="0"/>
              </a:spcAft>
              <a:buClr>
                <a:schemeClr val="bg2"/>
              </a:buClr>
              <a:buSzPct val="80000"/>
              <a:buChar char="•"/>
              <a:defRPr>
                <a:solidFill>
                  <a:schemeClr val="tx1"/>
                </a:solidFill>
                <a:latin typeface="+mn-lt"/>
              </a:defRPr>
            </a:lvl3pPr>
            <a:lvl4pPr marL="1254125" indent="-165100" algn="l" rtl="0" eaLnBrk="1" fontAlgn="base" hangingPunct="1">
              <a:lnSpc>
                <a:spcPct val="90000"/>
              </a:lnSpc>
              <a:spcBef>
                <a:spcPct val="70000"/>
              </a:spcBef>
              <a:spcAft>
                <a:spcPct val="0"/>
              </a:spcAft>
              <a:buClr>
                <a:srgbClr val="2D4A6D"/>
              </a:buClr>
              <a:buSzPct val="90000"/>
              <a:buFont typeface="Segoe" pitchFamily="34" charset="0"/>
              <a:buChar char="-"/>
              <a:defRPr sz="1600">
                <a:solidFill>
                  <a:schemeClr val="tx1"/>
                </a:solidFill>
                <a:latin typeface="+mn-lt"/>
              </a:defRPr>
            </a:lvl4pPr>
            <a:lvl5pPr marL="15446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r>
              <a:rPr lang="en-US" smtClean="0"/>
              <a:t>Choice of phones, headsets, webcams, PCs, and conference room devices </a:t>
            </a:r>
          </a:p>
          <a:p>
            <a:r>
              <a:rPr lang="en-US" smtClean="0"/>
              <a:t>Interoperable and designed for Lync options</a:t>
            </a:r>
          </a:p>
          <a:p>
            <a:r>
              <a:rPr lang="en-US" smtClean="0"/>
              <a:t>Telephony and UC specific solutions</a:t>
            </a:r>
            <a:endParaRPr lang="en-US" dirty="0"/>
          </a:p>
        </p:txBody>
      </p:sp>
      <p:grpSp>
        <p:nvGrpSpPr>
          <p:cNvPr id="5" name="Group 4"/>
          <p:cNvGrpSpPr/>
          <p:nvPr/>
        </p:nvGrpSpPr>
        <p:grpSpPr>
          <a:xfrm>
            <a:off x="228600" y="2667000"/>
            <a:ext cx="8534400" cy="3436567"/>
            <a:chOff x="-3" y="2352675"/>
            <a:chExt cx="12236450" cy="4506340"/>
          </a:xfrm>
        </p:grpSpPr>
        <p:sp>
          <p:nvSpPr>
            <p:cNvPr id="6" name="Rounded Rectangle 5"/>
            <p:cNvSpPr/>
            <p:nvPr/>
          </p:nvSpPr>
          <p:spPr bwMode="auto">
            <a:xfrm>
              <a:off x="-3" y="4629150"/>
              <a:ext cx="12188830" cy="1962150"/>
            </a:xfrm>
            <a:prstGeom prst="roundRect">
              <a:avLst>
                <a:gd name="adj" fmla="val 290"/>
              </a:avLst>
            </a:prstGeom>
            <a:solidFill>
              <a:schemeClr val="bg2"/>
            </a:solidFill>
            <a:ln>
              <a:noFill/>
              <a:headEnd type="none" w="med" len="med"/>
              <a:tailEnd type="none" w="med" len="med"/>
            </a:ln>
            <a:effectLst>
              <a:outerShdw blurRad="50800" dist="38100" dir="5400000" algn="t"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kern="0" dirty="0">
                <a:gradFill>
                  <a:gsLst>
                    <a:gs pos="0">
                      <a:srgbClr val="000000"/>
                    </a:gs>
                    <a:gs pos="50000">
                      <a:srgbClr val="000000"/>
                    </a:gs>
                  </a:gsLst>
                  <a:lin ang="5400000" scaled="0"/>
                </a:gradFill>
                <a:latin typeface="Segoe UI" pitchFamily="34" charset="0"/>
                <a:ea typeface="Segoe UI" pitchFamily="34" charset="0"/>
                <a:cs typeface="Segoe UI" pitchFamily="34" charset="0"/>
              </a:endParaRPr>
            </a:p>
          </p:txBody>
        </p:sp>
        <p:sp>
          <p:nvSpPr>
            <p:cNvPr id="7" name="Rounded Rectangle 6"/>
            <p:cNvSpPr/>
            <p:nvPr/>
          </p:nvSpPr>
          <p:spPr bwMode="auto">
            <a:xfrm>
              <a:off x="0" y="2352675"/>
              <a:ext cx="12188822" cy="2266950"/>
            </a:xfrm>
            <a:prstGeom prst="roundRect">
              <a:avLst>
                <a:gd name="adj" fmla="val 290"/>
              </a:avLst>
            </a:prstGeom>
            <a:gradFill flip="none" rotWithShape="1">
              <a:gsLst>
                <a:gs pos="0">
                  <a:srgbClr val="808DA9">
                    <a:lumMod val="60000"/>
                    <a:lumOff val="40000"/>
                    <a:tint val="66000"/>
                    <a:satMod val="160000"/>
                  </a:srgbClr>
                </a:gs>
                <a:gs pos="50000">
                  <a:srgbClr val="808DA9">
                    <a:lumMod val="60000"/>
                    <a:lumOff val="40000"/>
                    <a:tint val="44500"/>
                    <a:satMod val="160000"/>
                  </a:srgbClr>
                </a:gs>
                <a:gs pos="100000">
                  <a:srgbClr val="808DA9">
                    <a:lumMod val="60000"/>
                    <a:lumOff val="40000"/>
                    <a:tint val="23500"/>
                    <a:satMod val="160000"/>
                  </a:srgbClr>
                </a:gs>
              </a:gsLst>
              <a:path path="circle">
                <a:fillToRect l="50000" t="50000" r="50000" b="50000"/>
              </a:path>
              <a:tileRect/>
            </a:gradFill>
            <a:ln>
              <a:noFill/>
              <a:headEnd type="none" w="med" len="med"/>
              <a:tailEnd type="none" w="med" len="med"/>
            </a:ln>
            <a:effectLst>
              <a:outerShdw blurRad="101600" dist="63500" dir="2700000" algn="tl" rotWithShape="0">
                <a:prstClr val="black">
                  <a:alpha val="20000"/>
                </a:prstClr>
              </a:outerShdw>
            </a:effectLst>
            <a:scene3d>
              <a:camera prst="orthographicFront">
                <a:rot lat="0" lon="0" rev="0"/>
              </a:camera>
              <a:lightRig rig="threePt" dir="t">
                <a:rot lat="0" lon="0" rev="1200000"/>
              </a:lightRig>
            </a:scene3d>
            <a:sp3d/>
          </p:spPr>
          <p:txBody>
            <a:bodyPr vert="horz" wrap="square" lIns="91436" tIns="45718" rIns="91436" bIns="45718" numCol="1" rtlCol="0" anchor="ctr" anchorCtr="0" compatLnSpc="1">
              <a:prstTxWarp prst="textNoShape">
                <a:avLst/>
              </a:prstTxWarp>
            </a:bodyPr>
            <a:lstStyle/>
            <a:p>
              <a:pPr marL="0" marR="0" lvl="0" indent="0" algn="ctr" defTabSz="914099"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gradFill>
                  <a:gsLst>
                    <a:gs pos="0">
                      <a:srgbClr val="000000"/>
                    </a:gs>
                    <a:gs pos="50000">
                      <a:srgbClr val="000000"/>
                    </a:gs>
                  </a:gsLst>
                  <a:lin ang="5400000" scaled="0"/>
                </a:gradFill>
                <a:effectLst/>
                <a:uLnTx/>
                <a:uFillTx/>
                <a:latin typeface="Segoe UI" pitchFamily="34" charset="0"/>
                <a:ea typeface="Segoe UI" pitchFamily="34" charset="0"/>
                <a:cs typeface="Segoe UI" pitchFamily="34" charset="0"/>
              </a:endParaRPr>
            </a:p>
          </p:txBody>
        </p:sp>
        <p:sp>
          <p:nvSpPr>
            <p:cNvPr id="8" name="Slide Number Placeholder 2"/>
            <p:cNvSpPr txBox="1">
              <a:spLocks/>
            </p:cNvSpPr>
            <p:nvPr/>
          </p:nvSpPr>
          <p:spPr>
            <a:xfrm>
              <a:off x="11859728" y="6578599"/>
              <a:ext cx="304721" cy="280416"/>
            </a:xfrm>
            <a:prstGeom prst="rect">
              <a:avLst/>
            </a:prstGeom>
          </p:spPr>
          <p:txBody>
            <a:bodyPr lIns="121899" tIns="60949" rIns="121899" bIns="60949"/>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fld id="{7878708A-C4CA-4A87-A2CB-8AE01F6612F2}" type="slidenum">
                <a:rPr lang="en-US" smtClean="0">
                  <a:solidFill>
                    <a:prstClr val="black">
                      <a:tint val="75000"/>
                    </a:prstClr>
                  </a:solidFill>
                </a:rPr>
                <a:pPr/>
                <a:t>29</a:t>
              </a:fld>
              <a:endParaRPr lang="en-US" dirty="0">
                <a:solidFill>
                  <a:prstClr val="black">
                    <a:tint val="75000"/>
                  </a:prstClr>
                </a:solidFill>
              </a:endParaRPr>
            </a:p>
          </p:txBody>
        </p:sp>
        <p:pic>
          <p:nvPicPr>
            <p:cNvPr id="9" name="Picture 8"/>
            <p:cNvPicPr>
              <a:picLocks noChangeAspect="1"/>
            </p:cNvPicPr>
            <p:nvPr/>
          </p:nvPicPr>
          <p:blipFill>
            <a:blip r:embed="rId3" cstate="print"/>
            <a:stretch>
              <a:fillRect/>
            </a:stretch>
          </p:blipFill>
          <p:spPr>
            <a:xfrm>
              <a:off x="9856657" y="2837157"/>
              <a:ext cx="2027449" cy="1247503"/>
            </a:xfrm>
            <a:prstGeom prst="rect">
              <a:avLst/>
            </a:prstGeom>
            <a:ln>
              <a:noFill/>
            </a:ln>
            <a:effectLst>
              <a:outerShdw blurRad="292100" dist="139700" dir="2700000" algn="tl" rotWithShape="0">
                <a:srgbClr val="333333">
                  <a:alpha val="65000"/>
                </a:srgbClr>
              </a:outerShdw>
            </a:effectLst>
          </p:spPr>
        </p:pic>
        <p:pic>
          <p:nvPicPr>
            <p:cNvPr id="10" name="Picture 9"/>
            <p:cNvPicPr>
              <a:picLocks noChangeAspect="1"/>
            </p:cNvPicPr>
            <p:nvPr/>
          </p:nvPicPr>
          <p:blipFill>
            <a:blip r:embed="rId4" cstate="print"/>
            <a:stretch>
              <a:fillRect/>
            </a:stretch>
          </p:blipFill>
          <p:spPr>
            <a:xfrm>
              <a:off x="7006663" y="2837157"/>
              <a:ext cx="1846004" cy="1282816"/>
            </a:xfrm>
            <a:prstGeom prst="rect">
              <a:avLst/>
            </a:prstGeom>
            <a:ln>
              <a:noFill/>
            </a:ln>
            <a:effectLst>
              <a:outerShdw blurRad="292100" dist="139700" dir="2700000" algn="tl" rotWithShape="0">
                <a:srgbClr val="333333">
                  <a:alpha val="65000"/>
                </a:srgbClr>
              </a:outerShdw>
            </a:effectLst>
          </p:spPr>
        </p:pic>
        <p:pic>
          <p:nvPicPr>
            <p:cNvPr id="11" name="Picture 3" descr="C:\Users\jyotib\AppData\Local\Microsoft\Windows\Temporary Internet Files\Content.Outlook\XL18KYXB\snom Aries-CAP.jpg"/>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xmlns=""/>
                </a:ext>
              </a:extLst>
            </a:blip>
            <a:srcRect/>
            <a:stretch>
              <a:fillRect/>
            </a:stretch>
          </p:blipFill>
          <p:spPr bwMode="auto">
            <a:xfrm>
              <a:off x="304722" y="2764573"/>
              <a:ext cx="1523604" cy="1355400"/>
            </a:xfrm>
            <a:prstGeom prst="rect">
              <a:avLst/>
            </a:prstGeom>
            <a:extLst>
              <a:ext uri="{909E8E84-426E-40DD-AFC4-6F175D3DCCD1}">
                <a14:hiddenFill xmlns:a14="http://schemas.microsoft.com/office/drawing/2010/main" xmlns="">
                  <a:solidFill>
                    <a:srgbClr val="FFFFFF"/>
                  </a:solidFill>
                </a14:hiddenFill>
              </a:ext>
            </a:extLst>
          </p:spPr>
        </p:pic>
        <p:sp>
          <p:nvSpPr>
            <p:cNvPr id="12" name="Plus 11"/>
            <p:cNvSpPr/>
            <p:nvPr/>
          </p:nvSpPr>
          <p:spPr>
            <a:xfrm>
              <a:off x="1828324" y="3262648"/>
              <a:ext cx="406293" cy="444517"/>
            </a:xfrm>
            <a:prstGeom prst="mathPlus">
              <a:avLst/>
            </a:prstGeom>
          </p:spPr>
          <p:style>
            <a:lnRef idx="0">
              <a:schemeClr val="accent2"/>
            </a:lnRef>
            <a:fillRef idx="3">
              <a:schemeClr val="accent2"/>
            </a:fillRef>
            <a:effectRef idx="3">
              <a:schemeClr val="accent2"/>
            </a:effectRef>
            <a:fontRef idx="minor">
              <a:schemeClr val="lt1"/>
            </a:fontRef>
          </p:style>
          <p:txBody>
            <a:bodyPr lIns="121899" tIns="60949" rIns="121899" bIns="60949" rtlCol="0" anchor="ctr"/>
            <a:lstStyle/>
            <a:p>
              <a:pPr algn="ctr"/>
              <a:endParaRPr lang="en-US" dirty="0"/>
            </a:p>
          </p:txBody>
        </p:sp>
        <p:sp>
          <p:nvSpPr>
            <p:cNvPr id="13" name="Plus 12"/>
            <p:cNvSpPr/>
            <p:nvPr/>
          </p:nvSpPr>
          <p:spPr>
            <a:xfrm>
              <a:off x="3321454" y="3256307"/>
              <a:ext cx="406293" cy="444517"/>
            </a:xfrm>
            <a:prstGeom prst="mathPlus">
              <a:avLst/>
            </a:prstGeom>
          </p:spPr>
          <p:style>
            <a:lnRef idx="0">
              <a:schemeClr val="accent2"/>
            </a:lnRef>
            <a:fillRef idx="3">
              <a:schemeClr val="accent2"/>
            </a:fillRef>
            <a:effectRef idx="3">
              <a:schemeClr val="accent2"/>
            </a:effectRef>
            <a:fontRef idx="minor">
              <a:schemeClr val="lt1"/>
            </a:fontRef>
          </p:style>
          <p:txBody>
            <a:bodyPr lIns="121899" tIns="60949" rIns="121899" bIns="60949" rtlCol="0" anchor="ctr"/>
            <a:lstStyle/>
            <a:p>
              <a:pPr algn="ctr"/>
              <a:endParaRPr lang="en-US" dirty="0"/>
            </a:p>
          </p:txBody>
        </p:sp>
        <p:sp>
          <p:nvSpPr>
            <p:cNvPr id="14" name="Plus 13"/>
            <p:cNvSpPr/>
            <p:nvPr/>
          </p:nvSpPr>
          <p:spPr>
            <a:xfrm>
              <a:off x="6141010" y="3262648"/>
              <a:ext cx="406293" cy="444517"/>
            </a:xfrm>
            <a:prstGeom prst="mathPlus">
              <a:avLst/>
            </a:prstGeom>
          </p:spPr>
          <p:style>
            <a:lnRef idx="0">
              <a:schemeClr val="accent2"/>
            </a:lnRef>
            <a:fillRef idx="3">
              <a:schemeClr val="accent2"/>
            </a:fillRef>
            <a:effectRef idx="3">
              <a:schemeClr val="accent2"/>
            </a:effectRef>
            <a:fontRef idx="minor">
              <a:schemeClr val="lt1"/>
            </a:fontRef>
          </p:style>
          <p:txBody>
            <a:bodyPr lIns="121899" tIns="60949" rIns="121899" bIns="60949" rtlCol="0" anchor="ctr"/>
            <a:lstStyle/>
            <a:p>
              <a:pPr algn="ctr"/>
              <a:endParaRPr lang="en-US" dirty="0"/>
            </a:p>
          </p:txBody>
        </p:sp>
        <p:sp>
          <p:nvSpPr>
            <p:cNvPr id="15" name="Plus 14"/>
            <p:cNvSpPr/>
            <p:nvPr/>
          </p:nvSpPr>
          <p:spPr>
            <a:xfrm>
              <a:off x="9123923" y="3262648"/>
              <a:ext cx="406293" cy="444517"/>
            </a:xfrm>
            <a:prstGeom prst="mathPlus">
              <a:avLst/>
            </a:prstGeom>
          </p:spPr>
          <p:style>
            <a:lnRef idx="0">
              <a:schemeClr val="accent2"/>
            </a:lnRef>
            <a:fillRef idx="3">
              <a:schemeClr val="accent2"/>
            </a:fillRef>
            <a:effectRef idx="3">
              <a:schemeClr val="accent2"/>
            </a:effectRef>
            <a:fontRef idx="minor">
              <a:schemeClr val="lt1"/>
            </a:fontRef>
          </p:style>
          <p:txBody>
            <a:bodyPr lIns="121899" tIns="60949" rIns="121899" bIns="60949" rtlCol="0" anchor="ctr"/>
            <a:lstStyle/>
            <a:p>
              <a:pPr algn="ctr"/>
              <a:endParaRPr lang="en-US" dirty="0"/>
            </a:p>
          </p:txBody>
        </p:sp>
        <p:pic>
          <p:nvPicPr>
            <p:cNvPr id="16" name="Picture 15"/>
            <p:cNvPicPr>
              <a:picLocks noChangeAspect="1"/>
            </p:cNvPicPr>
            <p:nvPr/>
          </p:nvPicPr>
          <p:blipFill>
            <a:blip r:embed="rId6" cstate="email">
              <a:extLst>
                <a:ext uri="{28A0092B-C50C-407E-A947-70E740481C1C}">
                  <a14:useLocalDpi xmlns:a14="http://schemas.microsoft.com/office/drawing/2010/main" xmlns=""/>
                </a:ext>
              </a:extLst>
            </a:blip>
            <a:stretch>
              <a:fillRect/>
            </a:stretch>
          </p:blipFill>
          <p:spPr>
            <a:xfrm>
              <a:off x="1883681" y="2455885"/>
              <a:ext cx="1895748" cy="1774904"/>
            </a:xfrm>
            <a:prstGeom prst="rect">
              <a:avLst/>
            </a:prstGeom>
            <a:noFill/>
            <a:ln w="9525">
              <a:noFill/>
              <a:miter lim="800000"/>
              <a:headEnd/>
              <a:tailEnd/>
            </a:ln>
            <a:effectLst>
              <a:reflection blurRad="6350" stA="42000" endPos="19000" dist="12700" dir="5400000" sy="-100000" algn="bl" rotWithShape="0"/>
            </a:effectLst>
          </p:spPr>
        </p:pic>
        <p:pic>
          <p:nvPicPr>
            <p:cNvPr id="17" name="Picture 16"/>
            <p:cNvPicPr>
              <a:picLocks noChangeAspect="1"/>
            </p:cNvPicPr>
            <p:nvPr/>
          </p:nvPicPr>
          <p:blipFill>
            <a:blip r:embed="rId7" cstate="email">
              <a:extLst>
                <a:ext uri="{28A0092B-C50C-407E-A947-70E740481C1C}">
                  <a14:useLocalDpi xmlns:a14="http://schemas.microsoft.com/office/drawing/2010/main" xmlns=""/>
                </a:ext>
              </a:extLst>
            </a:blip>
            <a:stretch>
              <a:fillRect/>
            </a:stretch>
          </p:blipFill>
          <p:spPr>
            <a:xfrm>
              <a:off x="3723984" y="2586548"/>
              <a:ext cx="2823319" cy="1748719"/>
            </a:xfrm>
            <a:prstGeom prst="rect">
              <a:avLst/>
            </a:prstGeom>
          </p:spPr>
        </p:pic>
        <p:cxnSp>
          <p:nvCxnSpPr>
            <p:cNvPr id="18" name="Straight Connector 17"/>
            <p:cNvCxnSpPr/>
            <p:nvPr/>
          </p:nvCxnSpPr>
          <p:spPr>
            <a:xfrm flipH="1">
              <a:off x="-2" y="2371725"/>
              <a:ext cx="12188824" cy="0"/>
            </a:xfrm>
            <a:prstGeom prst="line">
              <a:avLst/>
            </a:prstGeom>
            <a:ln w="19050">
              <a:gradFill flip="none" rotWithShape="1">
                <a:gsLst>
                  <a:gs pos="0">
                    <a:srgbClr val="FFE708"/>
                  </a:gs>
                  <a:gs pos="50000">
                    <a:srgbClr val="FF8E01"/>
                  </a:gs>
                  <a:gs pos="100000">
                    <a:srgbClr val="FFE708"/>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2" y="4629150"/>
              <a:ext cx="12188824" cy="0"/>
            </a:xfrm>
            <a:prstGeom prst="line">
              <a:avLst/>
            </a:prstGeom>
            <a:ln w="19050">
              <a:gradFill flip="none" rotWithShape="1">
                <a:gsLst>
                  <a:gs pos="0">
                    <a:srgbClr val="FFE708"/>
                  </a:gs>
                  <a:gs pos="50000">
                    <a:srgbClr val="FF8E01"/>
                  </a:gs>
                  <a:gs pos="100000">
                    <a:srgbClr val="FFE708"/>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47623" y="6591300"/>
              <a:ext cx="12188824" cy="0"/>
            </a:xfrm>
            <a:prstGeom prst="line">
              <a:avLst/>
            </a:prstGeom>
            <a:ln w="19050">
              <a:gradFill flip="none" rotWithShape="1">
                <a:gsLst>
                  <a:gs pos="0">
                    <a:srgbClr val="FFE708"/>
                  </a:gs>
                  <a:gs pos="50000">
                    <a:srgbClr val="FF8E01"/>
                  </a:gs>
                  <a:gs pos="100000">
                    <a:srgbClr val="FFE708"/>
                  </a:gs>
                </a:gsLst>
                <a:lin ang="0" scaled="1"/>
                <a:tileRect/>
              </a:gradFill>
            </a:ln>
          </p:spPr>
          <p:style>
            <a:lnRef idx="1">
              <a:schemeClr val="accent1"/>
            </a:lnRef>
            <a:fillRef idx="0">
              <a:schemeClr val="accent1"/>
            </a:fillRef>
            <a:effectRef idx="0">
              <a:schemeClr val="accent1"/>
            </a:effectRef>
            <a:fontRef idx="minor">
              <a:schemeClr val="tx1"/>
            </a:fontRef>
          </p:style>
        </p:cxnSp>
        <p:grpSp>
          <p:nvGrpSpPr>
            <p:cNvPr id="21" name="Group 20"/>
            <p:cNvGrpSpPr/>
            <p:nvPr/>
          </p:nvGrpSpPr>
          <p:grpSpPr>
            <a:xfrm>
              <a:off x="443276" y="5076925"/>
              <a:ext cx="11295370" cy="1257201"/>
              <a:chOff x="381000" y="3529028"/>
              <a:chExt cx="9929670" cy="1104902"/>
            </a:xfrm>
          </p:grpSpPr>
          <p:pic>
            <p:nvPicPr>
              <p:cNvPr id="25" name="Picture 5" descr="C:\Users\asagiv\AppData\Local\Microsoft\Windows\Temporary Internet Files\Content.IE5\GIW7RD91\MPj02849380000[1].jpg"/>
              <p:cNvPicPr>
                <a:picLocks noChangeAspect="1" noChangeArrowheads="1"/>
              </p:cNvPicPr>
              <p:nvPr/>
            </p:nvPicPr>
            <p:blipFill>
              <a:blip r:embed="rId8" cstate="email">
                <a:extLst>
                  <a:ext uri="{28A0092B-C50C-407E-A947-70E740481C1C}">
                    <a14:useLocalDpi xmlns:a14="http://schemas.microsoft.com/office/drawing/2010/main" xmlns=""/>
                  </a:ext>
                </a:extLst>
              </a:blip>
              <a:srcRect/>
              <a:stretch>
                <a:fillRect/>
              </a:stretch>
            </p:blipFill>
            <p:spPr bwMode="auto">
              <a:xfrm>
                <a:off x="381000" y="3529028"/>
                <a:ext cx="1971950" cy="1104900"/>
              </a:xfrm>
              <a:prstGeom prst="roundRect">
                <a:avLst>
                  <a:gd name="adj" fmla="val 8594"/>
                </a:avLst>
              </a:prstGeom>
              <a:solidFill>
                <a:srgbClr val="FFFFFF">
                  <a:shade val="85000"/>
                </a:srgbClr>
              </a:solidFill>
              <a:ln>
                <a:noFill/>
              </a:ln>
              <a:effectLst>
                <a:outerShdw blurRad="139700" dist="101600" dir="5400000" sx="102000" sy="102000" rotWithShape="0">
                  <a:prstClr val="black">
                    <a:alpha val="30000"/>
                  </a:prstClr>
                </a:outerShdw>
              </a:effectLst>
            </p:spPr>
          </p:pic>
          <p:pic>
            <p:nvPicPr>
              <p:cNvPr id="26" name="Picture 6"/>
              <p:cNvPicPr>
                <a:picLocks noChangeAspect="1" noChangeArrowheads="1"/>
              </p:cNvPicPr>
              <p:nvPr/>
            </p:nvPicPr>
            <p:blipFill>
              <a:blip r:embed="rId9" cstate="email">
                <a:extLst>
                  <a:ext uri="{28A0092B-C50C-407E-A947-70E740481C1C}">
                    <a14:useLocalDpi xmlns:a14="http://schemas.microsoft.com/office/drawing/2010/main" xmlns=""/>
                  </a:ext>
                </a:extLst>
              </a:blip>
              <a:srcRect/>
              <a:stretch>
                <a:fillRect/>
              </a:stretch>
            </p:blipFill>
            <p:spPr bwMode="auto">
              <a:xfrm>
                <a:off x="5716687" y="3529029"/>
                <a:ext cx="1941402" cy="1104901"/>
              </a:xfrm>
              <a:prstGeom prst="roundRect">
                <a:avLst>
                  <a:gd name="adj" fmla="val 8594"/>
                </a:avLst>
              </a:prstGeom>
              <a:solidFill>
                <a:srgbClr val="FFFFFF">
                  <a:shade val="85000"/>
                </a:srgbClr>
              </a:solidFill>
              <a:ln>
                <a:noFill/>
              </a:ln>
              <a:effectLst>
                <a:outerShdw blurRad="139700" dist="101600" dir="5400000" sx="102000" sy="102000" rotWithShape="0">
                  <a:prstClr val="black">
                    <a:alpha val="30000"/>
                  </a:prstClr>
                </a:outerShdw>
              </a:effectLst>
            </p:spPr>
          </p:pic>
          <p:pic>
            <p:nvPicPr>
              <p:cNvPr id="27" name="Picture 7"/>
              <p:cNvPicPr>
                <a:picLocks noChangeAspect="1" noChangeArrowheads="1"/>
              </p:cNvPicPr>
              <p:nvPr/>
            </p:nvPicPr>
            <p:blipFill>
              <a:blip r:embed="rId10" cstate="email">
                <a:extLst>
                  <a:ext uri="{28A0092B-C50C-407E-A947-70E740481C1C}">
                    <a14:useLocalDpi xmlns:a14="http://schemas.microsoft.com/office/drawing/2010/main" xmlns=""/>
                  </a:ext>
                </a:extLst>
              </a:blip>
              <a:srcRect/>
              <a:stretch>
                <a:fillRect/>
              </a:stretch>
            </p:blipFill>
            <p:spPr bwMode="auto">
              <a:xfrm>
                <a:off x="3064118" y="3529029"/>
                <a:ext cx="1941402" cy="1104901"/>
              </a:xfrm>
              <a:prstGeom prst="roundRect">
                <a:avLst>
                  <a:gd name="adj" fmla="val 8594"/>
                </a:avLst>
              </a:prstGeom>
              <a:solidFill>
                <a:srgbClr val="FFFFFF">
                  <a:shade val="85000"/>
                </a:srgbClr>
              </a:solidFill>
              <a:ln>
                <a:noFill/>
              </a:ln>
              <a:effectLst>
                <a:outerShdw blurRad="139700" dist="101600" dir="5400000" sx="102000" sy="102000" rotWithShape="0">
                  <a:prstClr val="black">
                    <a:alpha val="30000"/>
                  </a:prstClr>
                </a:outerShdw>
              </a:effectLst>
            </p:spPr>
          </p:pic>
          <p:pic>
            <p:nvPicPr>
              <p:cNvPr id="28" name="Picture 8"/>
              <p:cNvPicPr>
                <a:picLocks noChangeAspect="1" noChangeArrowheads="1"/>
              </p:cNvPicPr>
              <p:nvPr/>
            </p:nvPicPr>
            <p:blipFill>
              <a:blip r:embed="rId11" cstate="email">
                <a:extLst>
                  <a:ext uri="{28A0092B-C50C-407E-A947-70E740481C1C}">
                    <a14:useLocalDpi xmlns:a14="http://schemas.microsoft.com/office/drawing/2010/main" xmlns=""/>
                  </a:ext>
                </a:extLst>
              </a:blip>
              <a:srcRect/>
              <a:stretch>
                <a:fillRect/>
              </a:stretch>
            </p:blipFill>
            <p:spPr bwMode="auto">
              <a:xfrm>
                <a:off x="8369257" y="3529029"/>
                <a:ext cx="1941413" cy="1104901"/>
              </a:xfrm>
              <a:prstGeom prst="roundRect">
                <a:avLst>
                  <a:gd name="adj" fmla="val 8594"/>
                </a:avLst>
              </a:prstGeom>
              <a:solidFill>
                <a:srgbClr val="FFFFFF">
                  <a:shade val="85000"/>
                </a:srgbClr>
              </a:solidFill>
              <a:ln>
                <a:noFill/>
              </a:ln>
              <a:effectLst>
                <a:outerShdw blurRad="139700" dist="101600" dir="5400000" sx="102000" sy="102000" rotWithShape="0">
                  <a:prstClr val="black">
                    <a:alpha val="30000"/>
                  </a:prstClr>
                </a:outerShdw>
              </a:effectLst>
            </p:spPr>
          </p:pic>
        </p:grpSp>
        <p:sp>
          <p:nvSpPr>
            <p:cNvPr id="22" name="TextBox 21"/>
            <p:cNvSpPr txBox="1"/>
            <p:nvPr/>
          </p:nvSpPr>
          <p:spPr>
            <a:xfrm>
              <a:off x="443277" y="4614093"/>
              <a:ext cx="2243166" cy="380771"/>
            </a:xfrm>
            <a:prstGeom prst="rect">
              <a:avLst/>
            </a:prstGeom>
            <a:noFill/>
          </p:spPr>
          <p:txBody>
            <a:bodyPr wrap="square" lIns="0" tIns="0" rIns="0" bIns="0" rtlCol="0">
              <a:spAutoFit/>
            </a:bodyPr>
            <a:lstStyle/>
            <a:p>
              <a:pPr algn="ctr"/>
              <a:r>
                <a:rPr lang="en-US" sz="2000" i="1" dirty="0" smtClean="0">
                  <a:solidFill>
                    <a:schemeClr val="accent5"/>
                  </a:solidFill>
                  <a:effectLst>
                    <a:outerShdw blurRad="38100" dist="38100" dir="2700000" algn="tl">
                      <a:srgbClr val="000000">
                        <a:alpha val="43137"/>
                      </a:srgbClr>
                    </a:outerShdw>
                  </a:effectLst>
                </a:rPr>
                <a:t>@ </a:t>
              </a:r>
              <a:r>
                <a:rPr lang="en-US" sz="1600" i="1" dirty="0" smtClean="0">
                  <a:solidFill>
                    <a:schemeClr val="accent5"/>
                  </a:solidFill>
                  <a:effectLst>
                    <a:outerShdw blurRad="38100" dist="38100" dir="2700000" algn="tl">
                      <a:srgbClr val="000000">
                        <a:alpha val="43137"/>
                      </a:srgbClr>
                    </a:outerShdw>
                  </a:effectLst>
                </a:rPr>
                <a:t>home</a:t>
              </a:r>
              <a:endParaRPr lang="en-US" sz="2000" i="1" dirty="0" smtClean="0">
                <a:solidFill>
                  <a:schemeClr val="accent5"/>
                </a:solidFill>
                <a:effectLst>
                  <a:outerShdw blurRad="38100" dist="38100" dir="2700000" algn="tl">
                    <a:srgbClr val="000000">
                      <a:alpha val="43137"/>
                    </a:srgbClr>
                  </a:outerShdw>
                </a:effectLst>
              </a:endParaRPr>
            </a:p>
          </p:txBody>
        </p:sp>
        <p:sp>
          <p:nvSpPr>
            <p:cNvPr id="23" name="TextBox 22"/>
            <p:cNvSpPr txBox="1"/>
            <p:nvPr/>
          </p:nvSpPr>
          <p:spPr>
            <a:xfrm>
              <a:off x="4977177" y="4686300"/>
              <a:ext cx="2243166" cy="304616"/>
            </a:xfrm>
            <a:prstGeom prst="rect">
              <a:avLst/>
            </a:prstGeom>
            <a:noFill/>
          </p:spPr>
          <p:txBody>
            <a:bodyPr wrap="square" lIns="0" tIns="0" rIns="0" bIns="0" rtlCol="0">
              <a:spAutoFit/>
            </a:bodyPr>
            <a:lstStyle/>
            <a:p>
              <a:pPr algn="ctr"/>
              <a:r>
                <a:rPr lang="en-US" sz="1600" i="1" dirty="0" smtClean="0">
                  <a:solidFill>
                    <a:schemeClr val="accent5"/>
                  </a:solidFill>
                  <a:effectLst>
                    <a:outerShdw blurRad="38100" dist="38100" dir="2700000" algn="tl">
                      <a:srgbClr val="000000">
                        <a:alpha val="43137"/>
                      </a:srgbClr>
                    </a:outerShdw>
                  </a:effectLst>
                </a:rPr>
                <a:t>in the office</a:t>
              </a:r>
            </a:p>
          </p:txBody>
        </p:sp>
        <p:sp>
          <p:nvSpPr>
            <p:cNvPr id="24" name="TextBox 23"/>
            <p:cNvSpPr txBox="1"/>
            <p:nvPr/>
          </p:nvSpPr>
          <p:spPr>
            <a:xfrm>
              <a:off x="9530127" y="4686300"/>
              <a:ext cx="2243166" cy="304616"/>
            </a:xfrm>
            <a:prstGeom prst="rect">
              <a:avLst/>
            </a:prstGeom>
            <a:noFill/>
          </p:spPr>
          <p:txBody>
            <a:bodyPr wrap="square" lIns="0" tIns="0" rIns="0" bIns="0" rtlCol="0">
              <a:spAutoFit/>
            </a:bodyPr>
            <a:lstStyle/>
            <a:p>
              <a:pPr algn="ctr"/>
              <a:r>
                <a:rPr lang="en-US" sz="1600" i="1" dirty="0">
                  <a:solidFill>
                    <a:schemeClr val="accent5"/>
                  </a:solidFill>
                  <a:effectLst>
                    <a:outerShdw blurRad="38100" dist="38100" dir="2700000" algn="tl">
                      <a:srgbClr val="000000">
                        <a:alpha val="43137"/>
                      </a:srgbClr>
                    </a:outerShdw>
                  </a:effectLst>
                </a:rPr>
                <a:t>o</a:t>
              </a:r>
              <a:r>
                <a:rPr lang="en-US" sz="1600" i="1" dirty="0" smtClean="0">
                  <a:solidFill>
                    <a:schemeClr val="accent5"/>
                  </a:solidFill>
                  <a:effectLst>
                    <a:outerShdw blurRad="38100" dist="38100" dir="2700000" algn="tl">
                      <a:srgbClr val="000000">
                        <a:alpha val="43137"/>
                      </a:srgbClr>
                    </a:outerShdw>
                  </a:effectLst>
                </a:rPr>
                <a:t>n the go</a:t>
              </a:r>
            </a:p>
          </p:txBody>
        </p:sp>
      </p:grpSp>
      <p:pic>
        <p:nvPicPr>
          <p:cNvPr id="29" name="Picture 28" descr="lg.png"/>
          <p:cNvPicPr>
            <a:picLocks noChangeAspect="1"/>
          </p:cNvPicPr>
          <p:nvPr/>
        </p:nvPicPr>
        <p:blipFill>
          <a:blip r:embed="rId12" cstate="print">
            <a:extLst>
              <a:ext uri="{28A0092B-C50C-407E-A947-70E740481C1C}">
                <a14:useLocalDpi xmlns:a14="http://schemas.microsoft.com/office/drawing/2010/main" xmlns="" val="0"/>
              </a:ext>
            </a:extLst>
          </a:blip>
          <a:srcRect l="9611" t="24953" r="6289" b="16824"/>
          <a:stretch>
            <a:fillRect/>
          </a:stretch>
        </p:blipFill>
        <p:spPr>
          <a:xfrm>
            <a:off x="6477000" y="0"/>
            <a:ext cx="2667000" cy="533400"/>
          </a:xfrm>
          <a:prstGeom prst="rect">
            <a:avLst/>
          </a:prstGeom>
        </p:spPr>
      </p:pic>
    </p:spTree>
    <p:extLst>
      <p:ext uri="{BB962C8B-B14F-4D97-AF65-F5344CB8AC3E}">
        <p14:creationId xmlns:p14="http://schemas.microsoft.com/office/powerpoint/2010/main" xmlns="" val="40726548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name="2de11403-5404-4120-b9dc-cc323a9c3b0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Module Overview</a:t>
            </a:r>
            <a:endParaRPr lang="en-US" dirty="0"/>
          </a:p>
        </p:txBody>
      </p:sp>
      <p:sp>
        <p:nvSpPr>
          <p:cNvPr id="3" name="Text Placeholder 2"/>
          <p:cNvSpPr>
            <a:spLocks noGrp="1"/>
          </p:cNvSpPr>
          <p:nvPr>
            <p:ph type="body" idx="1"/>
          </p:nvPr>
        </p:nvSpPr>
        <p:spPr/>
        <p:txBody>
          <a:bodyPr/>
          <a:lstStyle/>
          <a:p>
            <a:r>
              <a:rPr lang="en-US" smtClean="0"/>
              <a:t>Communicate and Connect
Video and Voice
Collaboration and Meetings
Availability Across Multiple Devices
Virtual Desktop Infrastructure (VDI) Plug-in</a:t>
            </a:r>
            <a:endParaRPr lang="en-US"/>
          </a:p>
        </p:txBody>
      </p:sp>
      <p:pic>
        <p:nvPicPr>
          <p:cNvPr id="5" name="Picture 4" descr="lg.png"/>
          <p:cNvPicPr>
            <a:picLocks noChangeAspect="1"/>
          </p:cNvPicPr>
          <p:nvPr/>
        </p:nvPicPr>
        <p:blipFill>
          <a:blip r:embed="rId3" cstate="print">
            <a:extLst>
              <a:ext uri="{28A0092B-C50C-407E-A947-70E740481C1C}">
                <a14:useLocalDpi xmlns:a14="http://schemas.microsoft.com/office/drawing/2010/main" xmlns="" val="0"/>
              </a:ext>
            </a:extLst>
          </a:blip>
          <a:srcRect l="9611" t="24953" r="6289" b="16824"/>
          <a:stretch>
            <a:fillRect/>
          </a:stretch>
        </p:blipFill>
        <p:spPr>
          <a:xfrm>
            <a:off x="6477000" y="0"/>
            <a:ext cx="2667000" cy="533400"/>
          </a:xfrm>
          <a:prstGeom prst="rect">
            <a:avLst/>
          </a:prstGeom>
        </p:spPr>
      </p:pic>
    </p:spTree>
    <p:extLst>
      <p:ext uri="{BB962C8B-B14F-4D97-AF65-F5344CB8AC3E}">
        <p14:creationId xmlns:p14="http://schemas.microsoft.com/office/powerpoint/2010/main" xmlns="" val="395961590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name="343810ae-1244-4b90-aa58-79db0ed169e8">
    <p:spTree>
      <p:nvGrpSpPr>
        <p:cNvPr id="1" name=""/>
        <p:cNvGrpSpPr/>
        <p:nvPr/>
      </p:nvGrpSpPr>
      <p:grpSpPr>
        <a:xfrm>
          <a:off x="0" y="0"/>
          <a:ext cx="0" cy="0"/>
          <a:chOff x="0" y="0"/>
          <a:chExt cx="0" cy="0"/>
        </a:xfrm>
      </p:grpSpPr>
      <p:sp>
        <p:nvSpPr>
          <p:cNvPr id="2" name="Title 1"/>
          <p:cNvSpPr>
            <a:spLocks noGrp="1"/>
          </p:cNvSpPr>
          <p:nvPr>
            <p:ph type="title"/>
          </p:nvPr>
        </p:nvSpPr>
        <p:spPr>
          <a:xfrm>
            <a:off x="460375" y="1"/>
            <a:ext cx="3883025" cy="609600"/>
          </a:xfrm>
        </p:spPr>
        <p:txBody>
          <a:bodyPr/>
          <a:lstStyle/>
          <a:p>
            <a:r>
              <a:rPr lang="en-US" dirty="0" smtClean="0"/>
              <a:t>Web Conferencing Tools</a:t>
            </a:r>
            <a:endParaRPr lang="en-US" dirty="0"/>
          </a:p>
        </p:txBody>
      </p:sp>
      <p:sp>
        <p:nvSpPr>
          <p:cNvPr id="4" name="TextBox 3"/>
          <p:cNvSpPr txBox="1"/>
          <p:nvPr/>
        </p:nvSpPr>
        <p:spPr>
          <a:xfrm>
            <a:off x="243001" y="967425"/>
            <a:ext cx="7888941" cy="4401205"/>
          </a:xfrm>
          <a:prstGeom prst="rect">
            <a:avLst/>
          </a:prstGeom>
          <a:noFill/>
        </p:spPr>
        <p:txBody>
          <a:bodyPr wrap="square" rtlCol="0">
            <a:spAutoFit/>
          </a:bodyPr>
          <a:lstStyle/>
          <a:p>
            <a:r>
              <a:rPr lang="en-US" sz="2000" b="0" dirty="0" smtClean="0"/>
              <a:t>Web Conferencing enables users to:</a:t>
            </a:r>
          </a:p>
          <a:p>
            <a:endParaRPr lang="en-US" sz="2000" b="0" dirty="0"/>
          </a:p>
          <a:p>
            <a:pPr marL="285750" indent="-285750">
              <a:buFont typeface="Arial" pitchFamily="34" charset="0"/>
              <a:buChar char="•"/>
            </a:pPr>
            <a:r>
              <a:rPr lang="en-US" sz="2000" b="0" dirty="0" smtClean="0"/>
              <a:t>Share and collaborate on documents during conferences and meetings</a:t>
            </a:r>
          </a:p>
          <a:p>
            <a:pPr marL="285750" indent="-285750">
              <a:buFont typeface="Arial" pitchFamily="34" charset="0"/>
              <a:buChar char="•"/>
            </a:pPr>
            <a:r>
              <a:rPr lang="en-US" sz="2000" b="0" dirty="0" smtClean="0"/>
              <a:t>Collaborate using white board, meeting notes, shared notebooks, and OneNote</a:t>
            </a:r>
          </a:p>
          <a:p>
            <a:pPr marL="285750" indent="-285750">
              <a:buFont typeface="Arial" pitchFamily="34" charset="0"/>
              <a:buChar char="•"/>
            </a:pPr>
            <a:r>
              <a:rPr lang="en-US" sz="2000" b="0" dirty="0" smtClean="0"/>
              <a:t>Share all or part of the desktop with others in real time</a:t>
            </a:r>
          </a:p>
          <a:p>
            <a:pPr marL="285750" indent="-285750">
              <a:buFont typeface="Arial" pitchFamily="34" charset="0"/>
              <a:buChar char="•"/>
            </a:pPr>
            <a:r>
              <a:rPr lang="en-US" sz="2000" b="0" dirty="0" smtClean="0"/>
              <a:t>Experience virtual meetings as though all participants are in a single conference room</a:t>
            </a:r>
          </a:p>
          <a:p>
            <a:pPr marL="285750" indent="-285750">
              <a:buFont typeface="Arial" pitchFamily="34" charset="0"/>
              <a:buChar char="•"/>
            </a:pPr>
            <a:r>
              <a:rPr lang="en-US" sz="2000" b="0" dirty="0" smtClean="0"/>
              <a:t>Enjoy real-time audio and video communications among attendees</a:t>
            </a:r>
          </a:p>
          <a:p>
            <a:pPr marL="285750" indent="-285750">
              <a:buFont typeface="Arial" pitchFamily="34" charset="0"/>
              <a:buChar char="•"/>
            </a:pPr>
            <a:r>
              <a:rPr lang="en-US" sz="2000" b="0" dirty="0" smtClean="0"/>
              <a:t>Add IM, video, program sharing, desktop sharing, or web conferencing to any conversation</a:t>
            </a:r>
            <a:br>
              <a:rPr lang="en-US" sz="2000" b="0" dirty="0" smtClean="0"/>
            </a:br>
            <a:endParaRPr lang="en-US" sz="2000" b="0" dirty="0"/>
          </a:p>
        </p:txBody>
      </p:sp>
      <p:pic>
        <p:nvPicPr>
          <p:cNvPr id="5" name="Picture 4" descr="lg.png"/>
          <p:cNvPicPr>
            <a:picLocks noChangeAspect="1"/>
          </p:cNvPicPr>
          <p:nvPr/>
        </p:nvPicPr>
        <p:blipFill>
          <a:blip r:embed="rId3" cstate="print">
            <a:extLst>
              <a:ext uri="{28A0092B-C50C-407E-A947-70E740481C1C}">
                <a14:useLocalDpi xmlns:a14="http://schemas.microsoft.com/office/drawing/2010/main" xmlns="" val="0"/>
              </a:ext>
            </a:extLst>
          </a:blip>
          <a:srcRect l="9611" t="24953" r="6289" b="16824"/>
          <a:stretch>
            <a:fillRect/>
          </a:stretch>
        </p:blipFill>
        <p:spPr>
          <a:xfrm>
            <a:off x="6477000" y="0"/>
            <a:ext cx="2667000" cy="533400"/>
          </a:xfrm>
          <a:prstGeom prst="rect">
            <a:avLst/>
          </a:prstGeom>
        </p:spPr>
      </p:pic>
    </p:spTree>
    <p:extLst>
      <p:ext uri="{BB962C8B-B14F-4D97-AF65-F5344CB8AC3E}">
        <p14:creationId xmlns:p14="http://schemas.microsoft.com/office/powerpoint/2010/main" xmlns="" val="366391977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name="615bbe7e-7239-4acf-9cb4-8baa05b16621">
    <p:spTree>
      <p:nvGrpSpPr>
        <p:cNvPr id="1" name=""/>
        <p:cNvGrpSpPr/>
        <p:nvPr/>
      </p:nvGrpSpPr>
      <p:grpSpPr>
        <a:xfrm>
          <a:off x="0" y="0"/>
          <a:ext cx="0" cy="0"/>
          <a:chOff x="0" y="0"/>
          <a:chExt cx="0" cy="0"/>
        </a:xfrm>
      </p:grpSpPr>
      <p:sp>
        <p:nvSpPr>
          <p:cNvPr id="2" name="Title 1"/>
          <p:cNvSpPr>
            <a:spLocks noGrp="1"/>
          </p:cNvSpPr>
          <p:nvPr>
            <p:ph type="title"/>
          </p:nvPr>
        </p:nvSpPr>
        <p:spPr>
          <a:xfrm>
            <a:off x="460375" y="1"/>
            <a:ext cx="5178425" cy="609600"/>
          </a:xfrm>
        </p:spPr>
        <p:txBody>
          <a:bodyPr/>
          <a:lstStyle/>
          <a:p>
            <a:r>
              <a:rPr lang="en-US" sz="2000" dirty="0" smtClean="0"/>
              <a:t>Conferencing and Hosted Service</a:t>
            </a:r>
            <a:endParaRPr lang="en-US" sz="2000" dirty="0"/>
          </a:p>
        </p:txBody>
      </p:sp>
      <p:grpSp>
        <p:nvGrpSpPr>
          <p:cNvPr id="4" name="Group 3"/>
          <p:cNvGrpSpPr/>
          <p:nvPr/>
        </p:nvGrpSpPr>
        <p:grpSpPr>
          <a:xfrm>
            <a:off x="10463" y="1463468"/>
            <a:ext cx="9146074" cy="3217187"/>
            <a:chOff x="10463" y="1463468"/>
            <a:chExt cx="9146074" cy="3217187"/>
          </a:xfrm>
        </p:grpSpPr>
        <p:pic>
          <p:nvPicPr>
            <p:cNvPr id="5" name="Picture 4"/>
            <p:cNvPicPr>
              <a:picLocks noChangeAspect="1"/>
            </p:cNvPicPr>
            <p:nvPr/>
          </p:nvPicPr>
          <p:blipFill>
            <a:blip r:embed="rId3" cstate="print"/>
            <a:stretch>
              <a:fillRect/>
            </a:stretch>
          </p:blipFill>
          <p:spPr>
            <a:xfrm>
              <a:off x="10463" y="1550527"/>
              <a:ext cx="1934308" cy="1622669"/>
            </a:xfrm>
            <a:prstGeom prst="rect">
              <a:avLst/>
            </a:prstGeom>
          </p:spPr>
        </p:pic>
        <p:pic>
          <p:nvPicPr>
            <p:cNvPr id="6" name="Picture 5"/>
            <p:cNvPicPr>
              <a:picLocks noChangeAspect="1"/>
            </p:cNvPicPr>
            <p:nvPr/>
          </p:nvPicPr>
          <p:blipFill>
            <a:blip r:embed="rId4" cstate="print"/>
            <a:stretch>
              <a:fillRect/>
            </a:stretch>
          </p:blipFill>
          <p:spPr>
            <a:xfrm>
              <a:off x="1797810" y="1463468"/>
              <a:ext cx="2103854" cy="1709728"/>
            </a:xfrm>
            <a:prstGeom prst="rect">
              <a:avLst/>
            </a:prstGeom>
          </p:spPr>
        </p:pic>
        <p:pic>
          <p:nvPicPr>
            <p:cNvPr id="7" name="Picture 6"/>
            <p:cNvPicPr>
              <a:picLocks noChangeAspect="1"/>
            </p:cNvPicPr>
            <p:nvPr/>
          </p:nvPicPr>
          <p:blipFill>
            <a:blip r:embed="rId5" cstate="print"/>
            <a:stretch>
              <a:fillRect/>
            </a:stretch>
          </p:blipFill>
          <p:spPr>
            <a:xfrm>
              <a:off x="3763006" y="1710241"/>
              <a:ext cx="1960956" cy="1470717"/>
            </a:xfrm>
            <a:prstGeom prst="rect">
              <a:avLst/>
            </a:prstGeom>
          </p:spPr>
        </p:pic>
        <p:pic>
          <p:nvPicPr>
            <p:cNvPr id="8" name="Picture 7"/>
            <p:cNvPicPr>
              <a:picLocks noChangeAspect="1"/>
            </p:cNvPicPr>
            <p:nvPr/>
          </p:nvPicPr>
          <p:blipFill>
            <a:blip r:embed="rId6" cstate="print"/>
            <a:stretch>
              <a:fillRect/>
            </a:stretch>
          </p:blipFill>
          <p:spPr>
            <a:xfrm>
              <a:off x="10463" y="4061530"/>
              <a:ext cx="6610350" cy="619125"/>
            </a:xfrm>
            <a:prstGeom prst="rect">
              <a:avLst/>
            </a:prstGeom>
          </p:spPr>
        </p:pic>
        <p:sp>
          <p:nvSpPr>
            <p:cNvPr id="9" name="TextBox 8"/>
            <p:cNvSpPr txBox="1"/>
            <p:nvPr/>
          </p:nvSpPr>
          <p:spPr>
            <a:xfrm>
              <a:off x="450091" y="3180958"/>
              <a:ext cx="525141" cy="276999"/>
            </a:xfrm>
            <a:prstGeom prst="rect">
              <a:avLst/>
            </a:prstGeom>
            <a:noFill/>
          </p:spPr>
          <p:txBody>
            <a:bodyPr wrap="square" rtlCol="0">
              <a:spAutoFit/>
            </a:bodyPr>
            <a:lstStyle/>
            <a:p>
              <a:r>
                <a:rPr lang="en-US" sz="1200" dirty="0" smtClean="0">
                  <a:latin typeface="Segoe UI" pitchFamily="34" charset="0"/>
                  <a:ea typeface="Segoe UI" pitchFamily="34" charset="0"/>
                  <a:cs typeface="Segoe UI" pitchFamily="34" charset="0"/>
                </a:rPr>
                <a:t>IM</a:t>
              </a:r>
              <a:endParaRPr lang="en-US" sz="1200" dirty="0">
                <a:latin typeface="Segoe UI" pitchFamily="34" charset="0"/>
                <a:ea typeface="Segoe UI" pitchFamily="34" charset="0"/>
                <a:cs typeface="Segoe UI" pitchFamily="34" charset="0"/>
              </a:endParaRPr>
            </a:p>
          </p:txBody>
        </p:sp>
        <p:sp>
          <p:nvSpPr>
            <p:cNvPr id="10" name="TextBox 9"/>
            <p:cNvSpPr txBox="1"/>
            <p:nvPr/>
          </p:nvSpPr>
          <p:spPr>
            <a:xfrm>
              <a:off x="2124390" y="3180958"/>
              <a:ext cx="659946" cy="276999"/>
            </a:xfrm>
            <a:prstGeom prst="rect">
              <a:avLst/>
            </a:prstGeom>
            <a:noFill/>
          </p:spPr>
          <p:txBody>
            <a:bodyPr wrap="square" rtlCol="0">
              <a:spAutoFit/>
            </a:bodyPr>
            <a:lstStyle/>
            <a:p>
              <a:r>
                <a:rPr lang="en-US" sz="1200" dirty="0" smtClean="0">
                  <a:latin typeface="Segoe UI" pitchFamily="34" charset="0"/>
                  <a:ea typeface="Segoe UI" pitchFamily="34" charset="0"/>
                  <a:cs typeface="Segoe UI" pitchFamily="34" charset="0"/>
                </a:rPr>
                <a:t>Audio</a:t>
              </a:r>
              <a:endParaRPr lang="en-US" sz="1200" dirty="0">
                <a:latin typeface="Segoe UI" pitchFamily="34" charset="0"/>
                <a:ea typeface="Segoe UI" pitchFamily="34" charset="0"/>
                <a:cs typeface="Segoe UI" pitchFamily="34" charset="0"/>
              </a:endParaRPr>
            </a:p>
          </p:txBody>
        </p:sp>
        <p:sp>
          <p:nvSpPr>
            <p:cNvPr id="11" name="TextBox 10"/>
            <p:cNvSpPr txBox="1"/>
            <p:nvPr/>
          </p:nvSpPr>
          <p:spPr>
            <a:xfrm>
              <a:off x="4171231" y="3180958"/>
              <a:ext cx="657224" cy="276999"/>
            </a:xfrm>
            <a:prstGeom prst="rect">
              <a:avLst/>
            </a:prstGeom>
            <a:noFill/>
          </p:spPr>
          <p:txBody>
            <a:bodyPr wrap="square" rtlCol="0">
              <a:spAutoFit/>
            </a:bodyPr>
            <a:lstStyle/>
            <a:p>
              <a:r>
                <a:rPr lang="en-US" sz="1200" dirty="0" smtClean="0">
                  <a:latin typeface="Segoe UI" pitchFamily="34" charset="0"/>
                  <a:ea typeface="Segoe UI" pitchFamily="34" charset="0"/>
                  <a:cs typeface="Segoe UI" pitchFamily="34" charset="0"/>
                </a:rPr>
                <a:t>Video</a:t>
              </a:r>
              <a:endParaRPr lang="en-US" sz="1200" dirty="0">
                <a:latin typeface="Segoe UI" pitchFamily="34" charset="0"/>
                <a:ea typeface="Segoe UI" pitchFamily="34" charset="0"/>
                <a:cs typeface="Segoe UI" pitchFamily="34" charset="0"/>
              </a:endParaRPr>
            </a:p>
          </p:txBody>
        </p:sp>
        <p:pic>
          <p:nvPicPr>
            <p:cNvPr id="12" name="Picture 11"/>
            <p:cNvPicPr>
              <a:picLocks noChangeAspect="1"/>
            </p:cNvPicPr>
            <p:nvPr/>
          </p:nvPicPr>
          <p:blipFill>
            <a:blip r:embed="rId7" cstate="print"/>
            <a:stretch>
              <a:fillRect/>
            </a:stretch>
          </p:blipFill>
          <p:spPr>
            <a:xfrm>
              <a:off x="5581684" y="1710241"/>
              <a:ext cx="1789234" cy="1714683"/>
            </a:xfrm>
            <a:prstGeom prst="rect">
              <a:avLst/>
            </a:prstGeom>
          </p:spPr>
        </p:pic>
        <p:pic>
          <p:nvPicPr>
            <p:cNvPr id="13" name="Picture 12"/>
            <p:cNvPicPr>
              <a:picLocks noChangeAspect="1"/>
            </p:cNvPicPr>
            <p:nvPr/>
          </p:nvPicPr>
          <p:blipFill>
            <a:blip r:embed="rId8" cstate="print"/>
            <a:stretch>
              <a:fillRect/>
            </a:stretch>
          </p:blipFill>
          <p:spPr>
            <a:xfrm>
              <a:off x="7367303" y="1930630"/>
              <a:ext cx="1789234" cy="1622669"/>
            </a:xfrm>
            <a:prstGeom prst="rect">
              <a:avLst/>
            </a:prstGeom>
          </p:spPr>
        </p:pic>
        <p:sp>
          <p:nvSpPr>
            <p:cNvPr id="14" name="TextBox 13"/>
            <p:cNvSpPr txBox="1"/>
            <p:nvPr/>
          </p:nvSpPr>
          <p:spPr>
            <a:xfrm>
              <a:off x="5585193" y="3438996"/>
              <a:ext cx="1419764" cy="276999"/>
            </a:xfrm>
            <a:prstGeom prst="rect">
              <a:avLst/>
            </a:prstGeom>
            <a:noFill/>
          </p:spPr>
          <p:txBody>
            <a:bodyPr wrap="square" rtlCol="0">
              <a:spAutoFit/>
            </a:bodyPr>
            <a:lstStyle/>
            <a:p>
              <a:r>
                <a:rPr lang="en-US" sz="1200" dirty="0" smtClean="0">
                  <a:latin typeface="Segoe UI" pitchFamily="34" charset="0"/>
                  <a:ea typeface="Segoe UI" pitchFamily="34" charset="0"/>
                  <a:cs typeface="Segoe UI" pitchFamily="34" charset="0"/>
                </a:rPr>
                <a:t>Sharing</a:t>
              </a:r>
              <a:endParaRPr lang="en-US" sz="1200" dirty="0">
                <a:latin typeface="Segoe UI" pitchFamily="34" charset="0"/>
                <a:ea typeface="Segoe UI" pitchFamily="34" charset="0"/>
                <a:cs typeface="Segoe UI" pitchFamily="34" charset="0"/>
              </a:endParaRPr>
            </a:p>
          </p:txBody>
        </p:sp>
        <p:sp>
          <p:nvSpPr>
            <p:cNvPr id="15" name="TextBox 14"/>
            <p:cNvSpPr txBox="1"/>
            <p:nvPr/>
          </p:nvSpPr>
          <p:spPr>
            <a:xfrm>
              <a:off x="7700052" y="3602286"/>
              <a:ext cx="724347" cy="276999"/>
            </a:xfrm>
            <a:prstGeom prst="rect">
              <a:avLst/>
            </a:prstGeom>
            <a:noFill/>
          </p:spPr>
          <p:txBody>
            <a:bodyPr wrap="square" rtlCol="0">
              <a:spAutoFit/>
            </a:bodyPr>
            <a:lstStyle/>
            <a:p>
              <a:r>
                <a:rPr lang="en-US" sz="1200" dirty="0" smtClean="0">
                  <a:latin typeface="Segoe UI" pitchFamily="34" charset="0"/>
                  <a:ea typeface="Segoe UI" pitchFamily="34" charset="0"/>
                  <a:cs typeface="Segoe UI" pitchFamily="34" charset="0"/>
                </a:rPr>
                <a:t>Roster</a:t>
              </a:r>
              <a:endParaRPr lang="en-US" sz="1200" dirty="0">
                <a:latin typeface="Segoe UI" pitchFamily="34" charset="0"/>
                <a:ea typeface="Segoe UI" pitchFamily="34" charset="0"/>
                <a:cs typeface="Segoe UI" pitchFamily="34" charset="0"/>
              </a:endParaRPr>
            </a:p>
          </p:txBody>
        </p:sp>
      </p:grpSp>
      <p:pic>
        <p:nvPicPr>
          <p:cNvPr id="16" name="Picture 15" descr="lg.png"/>
          <p:cNvPicPr>
            <a:picLocks noChangeAspect="1"/>
          </p:cNvPicPr>
          <p:nvPr/>
        </p:nvPicPr>
        <p:blipFill>
          <a:blip r:embed="rId9" cstate="print">
            <a:extLst>
              <a:ext uri="{28A0092B-C50C-407E-A947-70E740481C1C}">
                <a14:useLocalDpi xmlns:a14="http://schemas.microsoft.com/office/drawing/2010/main" xmlns="" val="0"/>
              </a:ext>
            </a:extLst>
          </a:blip>
          <a:srcRect l="9611" t="24953" r="6289" b="16824"/>
          <a:stretch>
            <a:fillRect/>
          </a:stretch>
        </p:blipFill>
        <p:spPr>
          <a:xfrm>
            <a:off x="6477000" y="0"/>
            <a:ext cx="2667000" cy="533400"/>
          </a:xfrm>
          <a:prstGeom prst="rect">
            <a:avLst/>
          </a:prstGeom>
        </p:spPr>
      </p:pic>
    </p:spTree>
    <p:extLst>
      <p:ext uri="{BB962C8B-B14F-4D97-AF65-F5344CB8AC3E}">
        <p14:creationId xmlns:p14="http://schemas.microsoft.com/office/powerpoint/2010/main" xmlns="" val="271382845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0375" y="0"/>
            <a:ext cx="5864225" cy="609599"/>
          </a:xfrm>
        </p:spPr>
        <p:txBody>
          <a:bodyPr/>
          <a:lstStyle/>
          <a:p>
            <a:r>
              <a:rPr lang="en-US" dirty="0" smtClean="0"/>
              <a:t>Summary of improved video features</a:t>
            </a:r>
            <a:endParaRPr lang="en-US" dirty="0"/>
          </a:p>
        </p:txBody>
      </p:sp>
      <p:sp>
        <p:nvSpPr>
          <p:cNvPr id="3" name="Text Placeholder 2"/>
          <p:cNvSpPr>
            <a:spLocks noGrp="1"/>
          </p:cNvSpPr>
          <p:nvPr>
            <p:ph type="body" idx="1"/>
          </p:nvPr>
        </p:nvSpPr>
        <p:spPr>
          <a:xfrm>
            <a:off x="457200" y="838200"/>
            <a:ext cx="7751762" cy="5257800"/>
          </a:xfrm>
        </p:spPr>
        <p:txBody>
          <a:bodyPr/>
          <a:lstStyle/>
          <a:p>
            <a:pPr>
              <a:buFont typeface="Arial"/>
              <a:buChar char="•"/>
            </a:pPr>
            <a:r>
              <a:rPr lang="en-US" sz="1800" dirty="0" smtClean="0"/>
              <a:t>Video now has </a:t>
            </a:r>
            <a:r>
              <a:rPr lang="en-US" sz="1800" dirty="0"/>
              <a:t>face detection and smart framing, so that a participant’s video moves to help keep him or her centered in the frame.</a:t>
            </a:r>
          </a:p>
          <a:p>
            <a:pPr>
              <a:buFont typeface="Arial"/>
              <a:buChar char="•"/>
            </a:pPr>
            <a:r>
              <a:rPr lang="en-US" sz="1800" dirty="0" smtClean="0"/>
              <a:t>High-</a:t>
            </a:r>
            <a:r>
              <a:rPr lang="en-US" sz="1800" dirty="0" err="1" smtClean="0"/>
              <a:t>def</a:t>
            </a:r>
            <a:r>
              <a:rPr lang="en-US" sz="1800" dirty="0" smtClean="0"/>
              <a:t> </a:t>
            </a:r>
            <a:r>
              <a:rPr lang="en-US" sz="1800" dirty="0"/>
              <a:t>video </a:t>
            </a:r>
            <a:r>
              <a:rPr lang="en-US" sz="1800" dirty="0" smtClean="0"/>
              <a:t>( 1080p resolution (1280 </a:t>
            </a:r>
            <a:r>
              <a:rPr lang="en-US" sz="1800" dirty="0"/>
              <a:t>x </a:t>
            </a:r>
            <a:r>
              <a:rPr lang="en-US" sz="1800" dirty="0" smtClean="0"/>
              <a:t>720); 16:9 aspect ration) for all conferences.</a:t>
            </a:r>
            <a:endParaRPr lang="en-US" sz="1800" dirty="0"/>
          </a:p>
          <a:p>
            <a:pPr>
              <a:buFont typeface="Arial"/>
              <a:buChar char="•"/>
            </a:pPr>
            <a:r>
              <a:rPr lang="en-US" sz="1800" dirty="0" smtClean="0"/>
              <a:t>Lync meeting participants </a:t>
            </a:r>
            <a:r>
              <a:rPr lang="en-US" sz="1800" dirty="0"/>
              <a:t>can select from different meeting </a:t>
            </a:r>
            <a:r>
              <a:rPr lang="en-US" sz="1800" dirty="0" smtClean="0"/>
              <a:t>layouts:</a:t>
            </a:r>
          </a:p>
          <a:p>
            <a:pPr lvl="1">
              <a:buFont typeface="Arial"/>
              <a:buChar char="•"/>
            </a:pPr>
            <a:r>
              <a:rPr lang="en-US" sz="1600" dirty="0" smtClean="0"/>
              <a:t>Gallery </a:t>
            </a:r>
            <a:r>
              <a:rPr lang="en-US" sz="1600" dirty="0"/>
              <a:t>View shows all participants’ photos or </a:t>
            </a:r>
            <a:r>
              <a:rPr lang="en-US" sz="1600" dirty="0" smtClean="0"/>
              <a:t>video</a:t>
            </a:r>
          </a:p>
          <a:p>
            <a:pPr lvl="1">
              <a:buFont typeface="Arial"/>
              <a:buChar char="•"/>
            </a:pPr>
            <a:r>
              <a:rPr lang="en-US" sz="1600" dirty="0" smtClean="0"/>
              <a:t>Speaker </a:t>
            </a:r>
            <a:r>
              <a:rPr lang="en-US" sz="1600" dirty="0"/>
              <a:t>View shows the meeting content and only the presenter’s video or photo; </a:t>
            </a:r>
            <a:endParaRPr lang="en-US" sz="1600" dirty="0" smtClean="0"/>
          </a:p>
          <a:p>
            <a:pPr lvl="1">
              <a:buFont typeface="Arial"/>
              <a:buChar char="•"/>
            </a:pPr>
            <a:r>
              <a:rPr lang="en-US" sz="1600" dirty="0" smtClean="0"/>
              <a:t>Presentation </a:t>
            </a:r>
            <a:r>
              <a:rPr lang="en-US" sz="1600" dirty="0"/>
              <a:t>View shows meeting content only; Compact View shows just the meeting controls.</a:t>
            </a:r>
          </a:p>
          <a:p>
            <a:pPr>
              <a:buFont typeface="Arial"/>
              <a:buChar char="•"/>
            </a:pPr>
            <a:r>
              <a:rPr lang="en-US" sz="1800" dirty="0" smtClean="0"/>
              <a:t>Gallery feature: Conference members can now </a:t>
            </a:r>
            <a:r>
              <a:rPr lang="en-US" sz="1800" dirty="0"/>
              <a:t>see multiple video feeds at the same </a:t>
            </a:r>
            <a:r>
              <a:rPr lang="en-US" sz="1800" dirty="0" smtClean="0"/>
              <a:t>time</a:t>
            </a:r>
            <a:r>
              <a:rPr lang="en-US" sz="1800" dirty="0"/>
              <a:t>.</a:t>
            </a:r>
            <a:r>
              <a:rPr lang="en-US" sz="1800" dirty="0" smtClean="0"/>
              <a:t> The conference view </a:t>
            </a:r>
            <a:r>
              <a:rPr lang="en-US" sz="1800" dirty="0"/>
              <a:t>has </a:t>
            </a:r>
            <a:r>
              <a:rPr lang="en-US" sz="1800" dirty="0" smtClean="0"/>
              <a:t>a maximum of five live </a:t>
            </a:r>
            <a:r>
              <a:rPr lang="en-US" sz="1800" dirty="0"/>
              <a:t>participants, </a:t>
            </a:r>
            <a:r>
              <a:rPr lang="en-US" sz="1800" dirty="0" smtClean="0"/>
              <a:t>the video </a:t>
            </a:r>
            <a:r>
              <a:rPr lang="en-US" sz="1800" dirty="0"/>
              <a:t>feeds of only the most active participants appear in the top row, and photos appear for the other participants.</a:t>
            </a:r>
          </a:p>
          <a:p>
            <a:pPr marL="0" indent="0">
              <a:buNone/>
            </a:pPr>
            <a:endParaRPr lang="en-US" sz="1800" dirty="0"/>
          </a:p>
        </p:txBody>
      </p:sp>
      <p:pic>
        <p:nvPicPr>
          <p:cNvPr id="4" name="Picture 3" descr="lg.png"/>
          <p:cNvPicPr>
            <a:picLocks noChangeAspect="1"/>
          </p:cNvPicPr>
          <p:nvPr/>
        </p:nvPicPr>
        <p:blipFill>
          <a:blip r:embed="rId3" cstate="print">
            <a:extLst>
              <a:ext uri="{28A0092B-C50C-407E-A947-70E740481C1C}">
                <a14:useLocalDpi xmlns:a14="http://schemas.microsoft.com/office/drawing/2010/main" xmlns="" val="0"/>
              </a:ext>
            </a:extLst>
          </a:blip>
          <a:srcRect l="9611" t="24953" r="6289" b="16824"/>
          <a:stretch>
            <a:fillRect/>
          </a:stretch>
        </p:blipFill>
        <p:spPr>
          <a:xfrm>
            <a:off x="6477000" y="0"/>
            <a:ext cx="2667000" cy="533400"/>
          </a:xfrm>
          <a:prstGeom prst="rect">
            <a:avLst/>
          </a:prstGeom>
        </p:spPr>
      </p:pic>
    </p:spTree>
    <p:extLst>
      <p:ext uri="{BB962C8B-B14F-4D97-AF65-F5344CB8AC3E}">
        <p14:creationId xmlns:p14="http://schemas.microsoft.com/office/powerpoint/2010/main" xmlns="" val="25075290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0375" y="1"/>
            <a:ext cx="2511425" cy="609600"/>
          </a:xfrm>
        </p:spPr>
        <p:txBody>
          <a:bodyPr/>
          <a:lstStyle/>
          <a:p>
            <a:r>
              <a:rPr lang="en-US" dirty="0" smtClean="0"/>
              <a:t>Continuation</a:t>
            </a:r>
            <a:endParaRPr lang="en-US" dirty="0"/>
          </a:p>
        </p:txBody>
      </p:sp>
      <p:sp>
        <p:nvSpPr>
          <p:cNvPr id="3" name="Text Placeholder 2"/>
          <p:cNvSpPr>
            <a:spLocks noGrp="1"/>
          </p:cNvSpPr>
          <p:nvPr>
            <p:ph type="body" idx="1"/>
          </p:nvPr>
        </p:nvSpPr>
        <p:spPr>
          <a:xfrm>
            <a:off x="458788" y="990600"/>
            <a:ext cx="8685212" cy="5257800"/>
          </a:xfrm>
        </p:spPr>
        <p:txBody>
          <a:bodyPr/>
          <a:lstStyle/>
          <a:p>
            <a:pPr lvl="0">
              <a:buClr>
                <a:srgbClr val="006699"/>
              </a:buClr>
              <a:buFont typeface="Arial"/>
              <a:buChar char="•"/>
            </a:pPr>
            <a:r>
              <a:rPr lang="en-US" sz="1800" dirty="0">
                <a:solidFill>
                  <a:srgbClr val="000000"/>
                </a:solidFill>
              </a:rPr>
              <a:t>Participants can use video </a:t>
            </a:r>
            <a:r>
              <a:rPr lang="en-US" sz="1800" dirty="0" smtClean="0">
                <a:solidFill>
                  <a:srgbClr val="000000"/>
                </a:solidFill>
              </a:rPr>
              <a:t>pinning (think of pinning a desktop program and choose one </a:t>
            </a:r>
            <a:r>
              <a:rPr lang="en-US" sz="1800" dirty="0">
                <a:solidFill>
                  <a:srgbClr val="000000"/>
                </a:solidFill>
              </a:rPr>
              <a:t>or more of the available video feeds to be visible at all times.</a:t>
            </a:r>
          </a:p>
          <a:p>
            <a:pPr lvl="0">
              <a:buClr>
                <a:srgbClr val="006699"/>
              </a:buClr>
              <a:buFont typeface="Arial"/>
              <a:buChar char="•"/>
            </a:pPr>
            <a:r>
              <a:rPr lang="en-US" sz="1800" dirty="0">
                <a:solidFill>
                  <a:srgbClr val="000000"/>
                </a:solidFill>
              </a:rPr>
              <a:t>Presenters can use the “video spotlight” feature to select one </a:t>
            </a:r>
            <a:r>
              <a:rPr lang="en-US" sz="1800" dirty="0" smtClean="0">
                <a:solidFill>
                  <a:srgbClr val="000000"/>
                </a:solidFill>
              </a:rPr>
              <a:t>participant’s </a:t>
            </a:r>
            <a:r>
              <a:rPr lang="en-US" sz="1800" dirty="0">
                <a:solidFill>
                  <a:srgbClr val="000000"/>
                </a:solidFill>
              </a:rPr>
              <a:t>video feed so that </a:t>
            </a:r>
            <a:r>
              <a:rPr lang="en-US" sz="1800" dirty="0" smtClean="0">
                <a:solidFill>
                  <a:srgbClr val="000000"/>
                </a:solidFill>
              </a:rPr>
              <a:t>every other </a:t>
            </a:r>
            <a:r>
              <a:rPr lang="en-US" sz="1800" dirty="0">
                <a:solidFill>
                  <a:srgbClr val="000000"/>
                </a:solidFill>
              </a:rPr>
              <a:t>participant in the meeting sees that participant only.</a:t>
            </a:r>
          </a:p>
          <a:p>
            <a:pPr lvl="0">
              <a:buClr>
                <a:srgbClr val="006699"/>
              </a:buClr>
              <a:buFont typeface="Arial"/>
              <a:buChar char="•"/>
            </a:pPr>
            <a:r>
              <a:rPr lang="en-US" sz="1800" dirty="0" smtClean="0">
                <a:solidFill>
                  <a:srgbClr val="000000"/>
                </a:solidFill>
              </a:rPr>
              <a:t>Lync now has </a:t>
            </a:r>
            <a:r>
              <a:rPr lang="en-US" sz="1800" dirty="0">
                <a:solidFill>
                  <a:srgbClr val="000000"/>
                </a:solidFill>
              </a:rPr>
              <a:t>split audio &amp;</a:t>
            </a:r>
            <a:r>
              <a:rPr lang="en-US" sz="1800" dirty="0" smtClean="0">
                <a:solidFill>
                  <a:srgbClr val="000000"/>
                </a:solidFill>
              </a:rPr>
              <a:t> </a:t>
            </a:r>
            <a:r>
              <a:rPr lang="en-US" sz="1800" dirty="0">
                <a:solidFill>
                  <a:srgbClr val="000000"/>
                </a:solidFill>
              </a:rPr>
              <a:t>video</a:t>
            </a:r>
            <a:r>
              <a:rPr lang="en-US" sz="1800" dirty="0" smtClean="0">
                <a:solidFill>
                  <a:srgbClr val="000000"/>
                </a:solidFill>
              </a:rPr>
              <a:t>, where </a:t>
            </a:r>
            <a:r>
              <a:rPr lang="en-US" sz="1800" dirty="0">
                <a:solidFill>
                  <a:srgbClr val="000000"/>
                </a:solidFill>
              </a:rPr>
              <a:t>participants can add their video stream in a conference but dial into the meeting audio.</a:t>
            </a:r>
          </a:p>
          <a:p>
            <a:pPr lvl="0">
              <a:buClr>
                <a:srgbClr val="006699"/>
              </a:buClr>
              <a:buFont typeface="Arial"/>
              <a:buChar char="•"/>
            </a:pPr>
            <a:r>
              <a:rPr lang="en-US" sz="1800" dirty="0">
                <a:solidFill>
                  <a:srgbClr val="000000"/>
                </a:solidFill>
              </a:rPr>
              <a:t>The H.264 video codec is now the default for encoding video on Lync 2013 Preview clients. H.264 video supports a greater range of resolutions and frame rates, and improves video scalability.</a:t>
            </a:r>
          </a:p>
          <a:p>
            <a:r>
              <a:rPr lang="en-US" sz="1800" dirty="0" smtClean="0"/>
              <a:t> Lync now has over 100 keyboard shortcuts</a:t>
            </a:r>
          </a:p>
          <a:p>
            <a:r>
              <a:rPr lang="en-US" sz="1800" dirty="0"/>
              <a:t> </a:t>
            </a:r>
            <a:r>
              <a:rPr lang="en-US" sz="1800" dirty="0" smtClean="0"/>
              <a:t>Lync has integration with OneNote</a:t>
            </a:r>
          </a:p>
          <a:p>
            <a:r>
              <a:rPr lang="en-US" sz="1800" dirty="0"/>
              <a:t> </a:t>
            </a:r>
            <a:r>
              <a:rPr lang="en-US" sz="1800" dirty="0" smtClean="0"/>
              <a:t>Lync has clients for </a:t>
            </a:r>
            <a:r>
              <a:rPr lang="en-US" sz="1800" dirty="0" err="1" smtClean="0"/>
              <a:t>Iphone</a:t>
            </a:r>
            <a:r>
              <a:rPr lang="en-US" sz="1800" dirty="0" smtClean="0"/>
              <a:t>, </a:t>
            </a:r>
            <a:r>
              <a:rPr lang="en-US" sz="1800" dirty="0" err="1" smtClean="0"/>
              <a:t>Ipad</a:t>
            </a:r>
            <a:r>
              <a:rPr lang="en-US" sz="1800" dirty="0" smtClean="0"/>
              <a:t>, Android, and Nokia phones</a:t>
            </a:r>
            <a:endParaRPr lang="en-US" sz="1800" dirty="0"/>
          </a:p>
        </p:txBody>
      </p:sp>
      <p:pic>
        <p:nvPicPr>
          <p:cNvPr id="4" name="Picture 3" descr="lg.png"/>
          <p:cNvPicPr>
            <a:picLocks noChangeAspect="1"/>
          </p:cNvPicPr>
          <p:nvPr/>
        </p:nvPicPr>
        <p:blipFill>
          <a:blip r:embed="rId2" cstate="print">
            <a:extLst>
              <a:ext uri="{28A0092B-C50C-407E-A947-70E740481C1C}">
                <a14:useLocalDpi xmlns:a14="http://schemas.microsoft.com/office/drawing/2010/main" xmlns="" val="0"/>
              </a:ext>
            </a:extLst>
          </a:blip>
          <a:srcRect l="9611" t="24953" r="6289" b="16824"/>
          <a:stretch>
            <a:fillRect/>
          </a:stretch>
        </p:blipFill>
        <p:spPr>
          <a:xfrm>
            <a:off x="6477000" y="0"/>
            <a:ext cx="2667000" cy="533400"/>
          </a:xfrm>
          <a:prstGeom prst="rect">
            <a:avLst/>
          </a:prstGeom>
        </p:spPr>
      </p:pic>
    </p:spTree>
    <p:extLst>
      <p:ext uri="{BB962C8B-B14F-4D97-AF65-F5344CB8AC3E}">
        <p14:creationId xmlns:p14="http://schemas.microsoft.com/office/powerpoint/2010/main" xmlns="" val="401583414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0375" y="1"/>
            <a:ext cx="6169025" cy="609599"/>
          </a:xfrm>
        </p:spPr>
        <p:txBody>
          <a:bodyPr/>
          <a:lstStyle/>
          <a:p>
            <a:r>
              <a:rPr lang="en-US" sz="2000" dirty="0" smtClean="0"/>
              <a:t>Lync Server 2013 Administration Tools</a:t>
            </a:r>
            <a:endParaRPr lang="en-US" sz="2000" dirty="0"/>
          </a:p>
        </p:txBody>
      </p:sp>
      <p:sp>
        <p:nvSpPr>
          <p:cNvPr id="3" name="Text Placeholder 2"/>
          <p:cNvSpPr>
            <a:spLocks noGrp="1"/>
          </p:cNvSpPr>
          <p:nvPr>
            <p:ph type="body" idx="1"/>
          </p:nvPr>
        </p:nvSpPr>
        <p:spPr/>
        <p:txBody>
          <a:bodyPr/>
          <a:lstStyle/>
          <a:p>
            <a:pPr>
              <a:buFont typeface="Arial"/>
              <a:buChar char="•"/>
            </a:pPr>
            <a:r>
              <a:rPr lang="en-US" b="1" dirty="0"/>
              <a:t>Lync Server Deployment Wizard</a:t>
            </a:r>
            <a:r>
              <a:rPr lang="en-US" dirty="0"/>
              <a:t> Use to deploy Lync Server and to install all administrative tools.</a:t>
            </a:r>
            <a:br>
              <a:rPr lang="en-US" dirty="0"/>
            </a:br>
            <a:endParaRPr lang="en-US" dirty="0"/>
          </a:p>
          <a:p>
            <a:pPr>
              <a:buFont typeface="Arial"/>
              <a:buChar char="•"/>
            </a:pPr>
            <a:r>
              <a:rPr lang="en-US" b="1" dirty="0"/>
              <a:t>Lync Server Topology Builder</a:t>
            </a:r>
            <a:r>
              <a:rPr lang="en-US" dirty="0"/>
              <a:t> Use to define components in your deployment.</a:t>
            </a:r>
            <a:br>
              <a:rPr lang="en-US" dirty="0"/>
            </a:br>
            <a:endParaRPr lang="en-US" dirty="0"/>
          </a:p>
          <a:p>
            <a:pPr>
              <a:buFont typeface="Arial"/>
              <a:buChar char="•"/>
            </a:pPr>
            <a:r>
              <a:rPr lang="en-US" b="1" dirty="0"/>
              <a:t>Lync Server Control Panel</a:t>
            </a:r>
            <a:r>
              <a:rPr lang="en-US" dirty="0"/>
              <a:t> Use for ongoing management of your deployment by using a web-based interface.</a:t>
            </a:r>
            <a:br>
              <a:rPr lang="en-US" dirty="0"/>
            </a:br>
            <a:endParaRPr lang="en-US" dirty="0"/>
          </a:p>
          <a:p>
            <a:pPr>
              <a:buFont typeface="Arial"/>
              <a:buChar char="•"/>
            </a:pPr>
            <a:r>
              <a:rPr lang="en-US" b="1" dirty="0"/>
              <a:t>Lync Server Management Shell</a:t>
            </a:r>
            <a:r>
              <a:rPr lang="en-US" dirty="0"/>
              <a:t> Use for ongoing management of your deployment by using the command line.</a:t>
            </a:r>
            <a:br>
              <a:rPr lang="en-US" dirty="0"/>
            </a:br>
            <a:endParaRPr lang="en-US" dirty="0"/>
          </a:p>
          <a:p>
            <a:pPr>
              <a:buFont typeface="Arial"/>
              <a:buChar char="•"/>
            </a:pPr>
            <a:r>
              <a:rPr lang="en-US" b="1" dirty="0"/>
              <a:t>Lync Server Logging tool</a:t>
            </a:r>
            <a:r>
              <a:rPr lang="en-US" dirty="0"/>
              <a:t> Use to troubleshoot problems in your deployment.</a:t>
            </a:r>
          </a:p>
          <a:p>
            <a:endParaRPr lang="en-US" dirty="0"/>
          </a:p>
        </p:txBody>
      </p:sp>
      <p:pic>
        <p:nvPicPr>
          <p:cNvPr id="4" name="Picture 3" descr="lg.png"/>
          <p:cNvPicPr>
            <a:picLocks noChangeAspect="1"/>
          </p:cNvPicPr>
          <p:nvPr/>
        </p:nvPicPr>
        <p:blipFill>
          <a:blip r:embed="rId2" cstate="print">
            <a:extLst>
              <a:ext uri="{28A0092B-C50C-407E-A947-70E740481C1C}">
                <a14:useLocalDpi xmlns:a14="http://schemas.microsoft.com/office/drawing/2010/main" xmlns="" val="0"/>
              </a:ext>
            </a:extLst>
          </a:blip>
          <a:srcRect l="9611" t="24953" r="6289" b="16824"/>
          <a:stretch>
            <a:fillRect/>
          </a:stretch>
        </p:blipFill>
        <p:spPr>
          <a:xfrm>
            <a:off x="6477000" y="0"/>
            <a:ext cx="2667000" cy="533400"/>
          </a:xfrm>
          <a:prstGeom prst="rect">
            <a:avLst/>
          </a:prstGeom>
        </p:spPr>
      </p:pic>
    </p:spTree>
    <p:extLst>
      <p:ext uri="{BB962C8B-B14F-4D97-AF65-F5344CB8AC3E}">
        <p14:creationId xmlns:p14="http://schemas.microsoft.com/office/powerpoint/2010/main" xmlns="" val="265099379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name="6c48915a-ac21-4e5b-9f00-dfaf0cd65bf0">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773988" cy="609600"/>
          </a:xfrm>
        </p:spPr>
        <p:txBody>
          <a:bodyPr/>
          <a:lstStyle/>
          <a:p>
            <a:r>
              <a:rPr lang="en-US" sz="1800" dirty="0" smtClean="0"/>
              <a:t>Lesson 5: </a:t>
            </a:r>
            <a:br>
              <a:rPr lang="en-US" sz="1800" dirty="0" smtClean="0"/>
            </a:br>
            <a:r>
              <a:rPr lang="en-US" sz="1800" dirty="0" smtClean="0"/>
              <a:t>Virtual Desktop Infrastructure (VDI) Plug-in</a:t>
            </a:r>
            <a:endParaRPr lang="en-US" sz="1800" dirty="0"/>
          </a:p>
        </p:txBody>
      </p:sp>
      <p:sp>
        <p:nvSpPr>
          <p:cNvPr id="3" name="Text Placeholder 2"/>
          <p:cNvSpPr>
            <a:spLocks noGrp="1"/>
          </p:cNvSpPr>
          <p:nvPr>
            <p:ph type="body" idx="1"/>
          </p:nvPr>
        </p:nvSpPr>
        <p:spPr/>
        <p:txBody>
          <a:bodyPr/>
          <a:lstStyle/>
          <a:p>
            <a:r>
              <a:rPr lang="en-US" dirty="0" smtClean="0"/>
              <a:t>Virtual Desktop Infrastructure Plug-in Features</a:t>
            </a:r>
          </a:p>
          <a:p>
            <a:pPr lvl="1"/>
            <a:r>
              <a:rPr lang="en-US" dirty="0" smtClean="0"/>
              <a:t>Use your own physical client to connect your audio &amp; video feeds</a:t>
            </a:r>
            <a:endParaRPr lang="en-US" dirty="0"/>
          </a:p>
        </p:txBody>
      </p:sp>
      <p:pic>
        <p:nvPicPr>
          <p:cNvPr id="4" name="Picture 3" descr="lg.png"/>
          <p:cNvPicPr>
            <a:picLocks noChangeAspect="1"/>
          </p:cNvPicPr>
          <p:nvPr/>
        </p:nvPicPr>
        <p:blipFill>
          <a:blip r:embed="rId3" cstate="print">
            <a:extLst>
              <a:ext uri="{28A0092B-C50C-407E-A947-70E740481C1C}">
                <a14:useLocalDpi xmlns:a14="http://schemas.microsoft.com/office/drawing/2010/main" xmlns="" val="0"/>
              </a:ext>
            </a:extLst>
          </a:blip>
          <a:srcRect l="9611" t="24953" r="6289" b="16824"/>
          <a:stretch>
            <a:fillRect/>
          </a:stretch>
        </p:blipFill>
        <p:spPr>
          <a:xfrm>
            <a:off x="6477000" y="0"/>
            <a:ext cx="2667000" cy="533400"/>
          </a:xfrm>
          <a:prstGeom prst="rect">
            <a:avLst/>
          </a:prstGeom>
        </p:spPr>
      </p:pic>
    </p:spTree>
    <p:extLst>
      <p:ext uri="{BB962C8B-B14F-4D97-AF65-F5344CB8AC3E}">
        <p14:creationId xmlns:p14="http://schemas.microsoft.com/office/powerpoint/2010/main" xmlns="" val="38937420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name="5d1543a8-8adb-42da-b68c-2895381cef0d">
    <p:spTree>
      <p:nvGrpSpPr>
        <p:cNvPr id="1" name=""/>
        <p:cNvGrpSpPr/>
        <p:nvPr/>
      </p:nvGrpSpPr>
      <p:grpSpPr>
        <a:xfrm>
          <a:off x="0" y="0"/>
          <a:ext cx="0" cy="0"/>
          <a:chOff x="0" y="0"/>
          <a:chExt cx="0" cy="0"/>
        </a:xfrm>
      </p:grpSpPr>
      <p:sp>
        <p:nvSpPr>
          <p:cNvPr id="2" name="Title 1"/>
          <p:cNvSpPr>
            <a:spLocks noGrp="1"/>
          </p:cNvSpPr>
          <p:nvPr>
            <p:ph type="title"/>
          </p:nvPr>
        </p:nvSpPr>
        <p:spPr>
          <a:xfrm>
            <a:off x="460375" y="1"/>
            <a:ext cx="3273425" cy="609600"/>
          </a:xfrm>
        </p:spPr>
        <p:txBody>
          <a:bodyPr/>
          <a:lstStyle/>
          <a:p>
            <a:r>
              <a:rPr lang="en-US" dirty="0" smtClean="0"/>
              <a:t>VDI Plug-in Features</a:t>
            </a:r>
            <a:endParaRPr lang="en-US" dirty="0"/>
          </a:p>
        </p:txBody>
      </p:sp>
      <p:grpSp>
        <p:nvGrpSpPr>
          <p:cNvPr id="4" name="Group 3"/>
          <p:cNvGrpSpPr/>
          <p:nvPr/>
        </p:nvGrpSpPr>
        <p:grpSpPr>
          <a:xfrm>
            <a:off x="303743" y="1379525"/>
            <a:ext cx="8435696" cy="4376316"/>
            <a:chOff x="109193" y="1379525"/>
            <a:chExt cx="8435696" cy="4376316"/>
          </a:xfrm>
        </p:grpSpPr>
        <p:cxnSp>
          <p:nvCxnSpPr>
            <p:cNvPr id="5" name="Straight Connector 4"/>
            <p:cNvCxnSpPr/>
            <p:nvPr/>
          </p:nvCxnSpPr>
          <p:spPr>
            <a:xfrm flipH="1">
              <a:off x="6875113" y="1795557"/>
              <a:ext cx="1289139" cy="0"/>
            </a:xfrm>
            <a:prstGeom prst="line">
              <a:avLst/>
            </a:prstGeom>
            <a:ln w="38100">
              <a:solidFill>
                <a:srgbClr val="00B050"/>
              </a:solidFill>
              <a:prstDash val="sysDot"/>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H="1">
              <a:off x="6765928" y="2185040"/>
              <a:ext cx="1" cy="343952"/>
            </a:xfrm>
            <a:prstGeom prst="line">
              <a:avLst/>
            </a:prstGeom>
            <a:ln w="38100">
              <a:solidFill>
                <a:srgbClr val="00B050"/>
              </a:solidFill>
              <a:prstDash val="sysDot"/>
            </a:ln>
          </p:spPr>
          <p:style>
            <a:lnRef idx="1">
              <a:schemeClr val="accent1"/>
            </a:lnRef>
            <a:fillRef idx="0">
              <a:schemeClr val="accent1"/>
            </a:fillRef>
            <a:effectRef idx="0">
              <a:schemeClr val="accent1"/>
            </a:effectRef>
            <a:fontRef idx="minor">
              <a:schemeClr val="tx1"/>
            </a:fontRef>
          </p:style>
        </p:cxnSp>
        <p:pic>
          <p:nvPicPr>
            <p:cNvPr id="7" name="Picture 15" descr="Server-Physical-Single"/>
            <p:cNvPicPr>
              <a:picLocks noChangeAspect="1" noChangeArrowheads="1"/>
            </p:cNvPicPr>
            <p:nvPr/>
          </p:nvPicPr>
          <p:blipFill>
            <a:blip r:embed="rId3" cstate="email"/>
            <a:srcRect/>
            <a:stretch>
              <a:fillRect/>
            </a:stretch>
          </p:blipFill>
          <p:spPr bwMode="auto">
            <a:xfrm>
              <a:off x="5734791" y="3826795"/>
              <a:ext cx="1924665" cy="1526303"/>
            </a:xfrm>
            <a:prstGeom prst="rect">
              <a:avLst/>
            </a:prstGeom>
            <a:ln>
              <a:headEnd type="none" w="med" len="med"/>
              <a:tailEnd type="none" w="med" len="med"/>
            </a:ln>
          </p:spPr>
        </p:pic>
        <p:pic>
          <p:nvPicPr>
            <p:cNvPr id="8" name="Picture 16" descr="Servers-Virtual-Two"/>
            <p:cNvPicPr>
              <a:picLocks noChangeAspect="1" noChangeArrowheads="1"/>
            </p:cNvPicPr>
            <p:nvPr/>
          </p:nvPicPr>
          <p:blipFill>
            <a:blip r:embed="rId4" cstate="email"/>
            <a:srcRect/>
            <a:stretch>
              <a:fillRect/>
            </a:stretch>
          </p:blipFill>
          <p:spPr bwMode="auto">
            <a:xfrm>
              <a:off x="5734791" y="2991300"/>
              <a:ext cx="1924665" cy="1783671"/>
            </a:xfrm>
            <a:prstGeom prst="rect">
              <a:avLst/>
            </a:prstGeom>
            <a:noFill/>
            <a:ln w="9525">
              <a:noFill/>
              <a:miter lim="800000"/>
              <a:headEnd/>
              <a:tailEnd/>
            </a:ln>
            <a:effectLst/>
          </p:spPr>
        </p:pic>
        <p:sp>
          <p:nvSpPr>
            <p:cNvPr id="9" name="Flowchart: Magnetic Disk 8"/>
            <p:cNvSpPr/>
            <p:nvPr/>
          </p:nvSpPr>
          <p:spPr bwMode="auto">
            <a:xfrm>
              <a:off x="7626985" y="4288753"/>
              <a:ext cx="533400" cy="683345"/>
            </a:xfrm>
            <a:prstGeom prst="flowChartMagneticDisk">
              <a:avLst/>
            </a:prstGeom>
            <a:solidFill>
              <a:schemeClr val="tx1">
                <a:lumMod val="65000"/>
                <a:lumOff val="35000"/>
              </a:schemeClr>
            </a:solidFill>
            <a:ln>
              <a:gradFill>
                <a:gsLst>
                  <a:gs pos="0">
                    <a:schemeClr val="tx1">
                      <a:alpha val="30000"/>
                    </a:schemeClr>
                  </a:gs>
                  <a:gs pos="100000">
                    <a:schemeClr val="tx1">
                      <a:alpha val="90000"/>
                    </a:schemeClr>
                  </a:gs>
                </a:gsLst>
                <a:lin ang="5400000" scaled="0"/>
              </a:gradFill>
              <a:headEnd type="none" w="med" len="med"/>
              <a:tailEnd type="none" w="med" len="med"/>
            </a:ln>
            <a:effectLst>
              <a:outerShdw blurRad="127000" sx="102000" sy="102000" algn="ctr" rotWithShape="0">
                <a:schemeClr val="tx1">
                  <a:alpha val="25000"/>
                </a:schemeClr>
              </a:outerShdw>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pic>
          <p:nvPicPr>
            <p:cNvPr id="10" name="Picture 9" descr="C:\Program Files\Microsoft Resource DVD Artwork\DVD_ART\Artwork_Imagery\Shapes and Graphics\Connectors\connector stars - gold 2.png"/>
            <p:cNvPicPr>
              <a:picLocks noChangeAspect="1" noChangeArrowheads="1"/>
            </p:cNvPicPr>
            <p:nvPr/>
          </p:nvPicPr>
          <p:blipFill>
            <a:blip r:embed="rId5" cstate="print"/>
            <a:srcRect r="-14762"/>
            <a:stretch>
              <a:fillRect/>
            </a:stretch>
          </p:blipFill>
          <p:spPr bwMode="auto">
            <a:xfrm rot="5400000">
              <a:off x="3988930" y="907274"/>
              <a:ext cx="644871" cy="6729236"/>
            </a:xfrm>
            <a:prstGeom prst="rect">
              <a:avLst/>
            </a:prstGeom>
            <a:noFill/>
          </p:spPr>
        </p:pic>
        <p:sp>
          <p:nvSpPr>
            <p:cNvPr id="11" name="Text Placeholder 2"/>
            <p:cNvSpPr txBox="1">
              <a:spLocks/>
            </p:cNvSpPr>
            <p:nvPr/>
          </p:nvSpPr>
          <p:spPr>
            <a:xfrm>
              <a:off x="5986929" y="5324954"/>
              <a:ext cx="1592954" cy="430887"/>
            </a:xfrm>
            <a:prstGeom prst="rect">
              <a:avLst/>
            </a:prstGeom>
          </p:spPr>
          <p:txBody>
            <a:bodyPr vert="horz" wrap="square" lIns="0" tIns="0" rIns="0" bIns="0" rtlCol="0">
              <a:spAutoFit/>
            </a:bodyPr>
            <a:lstStyle/>
            <a:p>
              <a:pPr algn="ctr" defTabSz="914363" fontAlgn="auto">
                <a:spcBef>
                  <a:spcPts val="600"/>
                </a:spcBef>
                <a:spcAft>
                  <a:spcPts val="600"/>
                </a:spcAft>
                <a:defRPr/>
              </a:pPr>
              <a:r>
                <a:rPr lang="en-US" sz="1400" b="1" dirty="0" smtClean="0">
                  <a:latin typeface="Segoe UI" pitchFamily="34" charset="0"/>
                  <a:ea typeface="Segoe UI" pitchFamily="34" charset="0"/>
                  <a:cs typeface="Segoe UI" pitchFamily="34" charset="0"/>
                </a:rPr>
                <a:t>Remote Desktop Servers</a:t>
              </a:r>
            </a:p>
          </p:txBody>
        </p:sp>
        <p:pic>
          <p:nvPicPr>
            <p:cNvPr id="12" name="Picture 8" descr="C:\Users\Public\Pictures\Artwork_Imagery\Icons - Illustrations\_VIRTUALIZATION ICONS\Desktop Virtualization.png"/>
            <p:cNvPicPr>
              <a:picLocks noChangeAspect="1" noChangeArrowheads="1"/>
            </p:cNvPicPr>
            <p:nvPr/>
          </p:nvPicPr>
          <p:blipFill>
            <a:blip r:embed="rId6" cstate="print">
              <a:grayscl/>
            </a:blip>
            <a:srcRect/>
            <a:stretch>
              <a:fillRect/>
            </a:stretch>
          </p:blipFill>
          <p:spPr bwMode="auto">
            <a:xfrm>
              <a:off x="500529" y="3587026"/>
              <a:ext cx="1447800" cy="990916"/>
            </a:xfrm>
            <a:prstGeom prst="rect">
              <a:avLst/>
            </a:prstGeom>
            <a:noFill/>
          </p:spPr>
        </p:pic>
        <p:grpSp>
          <p:nvGrpSpPr>
            <p:cNvPr id="13" name="Group 12"/>
            <p:cNvGrpSpPr/>
            <p:nvPr/>
          </p:nvGrpSpPr>
          <p:grpSpPr>
            <a:xfrm>
              <a:off x="6127630" y="3468026"/>
              <a:ext cx="1208593" cy="764057"/>
              <a:chOff x="9688491" y="2885453"/>
              <a:chExt cx="1208593" cy="764057"/>
            </a:xfrm>
          </p:grpSpPr>
          <p:grpSp>
            <p:nvGrpSpPr>
              <p:cNvPr id="43" name="Group 42"/>
              <p:cNvGrpSpPr/>
              <p:nvPr/>
            </p:nvGrpSpPr>
            <p:grpSpPr>
              <a:xfrm>
                <a:off x="9688491" y="2885453"/>
                <a:ext cx="1208593" cy="316254"/>
                <a:chOff x="9688491" y="2885453"/>
                <a:chExt cx="1208593" cy="316254"/>
              </a:xfrm>
            </p:grpSpPr>
            <p:pic>
              <p:nvPicPr>
                <p:cNvPr id="45" name="Picture 1" descr="image001"/>
                <p:cNvPicPr>
                  <a:picLocks noChangeAspect="1" noChangeArrowheads="1"/>
                </p:cNvPicPr>
                <p:nvPr/>
              </p:nvPicPr>
              <p:blipFill>
                <a:blip r:embed="rId7" cstate="print"/>
                <a:stretch>
                  <a:fillRect/>
                </a:stretch>
              </p:blipFill>
              <p:spPr bwMode="auto">
                <a:xfrm>
                  <a:off x="9688491" y="2902892"/>
                  <a:ext cx="294167" cy="281376"/>
                </a:xfrm>
                <a:prstGeom prst="rect">
                  <a:avLst/>
                </a:prstGeom>
                <a:noFill/>
                <a:ln>
                  <a:noFill/>
                </a:ln>
              </p:spPr>
            </p:pic>
            <p:pic>
              <p:nvPicPr>
                <p:cNvPr id="46" name="Picture 2" descr="image002"/>
                <p:cNvPicPr>
                  <a:picLocks noChangeAspect="1" noChangeArrowheads="1"/>
                </p:cNvPicPr>
                <p:nvPr/>
              </p:nvPicPr>
              <p:blipFill>
                <a:blip r:embed="rId8" cstate="print"/>
                <a:stretch>
                  <a:fillRect/>
                </a:stretch>
              </p:blipFill>
              <p:spPr bwMode="auto">
                <a:xfrm>
                  <a:off x="10135058" y="2899664"/>
                  <a:ext cx="300916" cy="287833"/>
                </a:xfrm>
                <a:prstGeom prst="rect">
                  <a:avLst/>
                </a:prstGeom>
                <a:noFill/>
                <a:ln>
                  <a:noFill/>
                </a:ln>
              </p:spPr>
            </p:pic>
            <p:pic>
              <p:nvPicPr>
                <p:cNvPr id="47" name="Picture 3" descr="image003"/>
                <p:cNvPicPr>
                  <a:picLocks noChangeAspect="1" noChangeArrowheads="1"/>
                </p:cNvPicPr>
                <p:nvPr/>
              </p:nvPicPr>
              <p:blipFill>
                <a:blip r:embed="rId9" cstate="print"/>
                <a:stretch>
                  <a:fillRect/>
                </a:stretch>
              </p:blipFill>
              <p:spPr bwMode="auto">
                <a:xfrm>
                  <a:off x="9909761" y="2895780"/>
                  <a:ext cx="320159" cy="295601"/>
                </a:xfrm>
                <a:prstGeom prst="rect">
                  <a:avLst/>
                </a:prstGeom>
                <a:noFill/>
                <a:ln>
                  <a:noFill/>
                </a:ln>
              </p:spPr>
            </p:pic>
            <p:pic>
              <p:nvPicPr>
                <p:cNvPr id="48" name="Picture 4" descr="image004"/>
                <p:cNvPicPr>
                  <a:picLocks noChangeAspect="1" noChangeArrowheads="1"/>
                </p:cNvPicPr>
                <p:nvPr/>
              </p:nvPicPr>
              <p:blipFill>
                <a:blip r:embed="rId10" cstate="print"/>
                <a:stretch>
                  <a:fillRect/>
                </a:stretch>
              </p:blipFill>
              <p:spPr bwMode="auto">
                <a:xfrm>
                  <a:off x="10363658" y="2885453"/>
                  <a:ext cx="317939" cy="316254"/>
                </a:xfrm>
                <a:prstGeom prst="rect">
                  <a:avLst/>
                </a:prstGeom>
                <a:noFill/>
                <a:ln>
                  <a:noFill/>
                </a:ln>
              </p:spPr>
            </p:pic>
            <p:pic>
              <p:nvPicPr>
                <p:cNvPr id="49" name="Picture 4" descr="\\fsu\shares\oc3cd\products\wave_14\communicator\global\icons\_productIcon\Client_ProductIcon_20x_120dpi.png"/>
                <p:cNvPicPr>
                  <a:picLocks noChangeAspect="1" noChangeArrowheads="1"/>
                </p:cNvPicPr>
                <p:nvPr/>
              </p:nvPicPr>
              <p:blipFill>
                <a:blip r:embed="rId11" cstate="print">
                  <a:extLst>
                    <a:ext uri="{28A0092B-C50C-407E-A947-70E740481C1C}">
                      <a14:useLocalDpi xmlns:a14="http://schemas.microsoft.com/office/drawing/2010/main" xmlns="" val="0"/>
                    </a:ext>
                  </a:extLst>
                </a:blip>
                <a:srcRect/>
                <a:stretch>
                  <a:fillRect/>
                </a:stretch>
              </p:blipFill>
              <p:spPr bwMode="auto">
                <a:xfrm>
                  <a:off x="10592258" y="2891167"/>
                  <a:ext cx="304826" cy="304826"/>
                </a:xfrm>
                <a:prstGeom prst="rect">
                  <a:avLst/>
                </a:prstGeom>
                <a:noFill/>
                <a:extLst>
                  <a:ext uri="{909E8E84-426E-40DD-AFC4-6F175D3DCCD1}">
                    <a14:hiddenFill xmlns:a14="http://schemas.microsoft.com/office/drawing/2010/main" xmlns="">
                      <a:solidFill>
                        <a:srgbClr val="FFFFFF"/>
                      </a:solidFill>
                    </a14:hiddenFill>
                  </a:ext>
                </a:extLst>
              </p:spPr>
            </p:pic>
          </p:grpSp>
          <p:pic>
            <p:nvPicPr>
              <p:cNvPr id="44" name="Picture 4" descr="C:\Program Files\Microsoft Resource DVD Artwork\DVD_ART\Artwork_Imagery\HARDWARE_IMAGERY\Illustration - Misc Hardware\Windows Vista Illustration Icons\Windows Vista Start Button.png"/>
              <p:cNvPicPr>
                <a:picLocks noChangeAspect="1" noChangeArrowheads="1"/>
              </p:cNvPicPr>
              <p:nvPr/>
            </p:nvPicPr>
            <p:blipFill>
              <a:blip r:embed="rId12" cstate="email"/>
              <a:srcRect/>
              <a:stretch>
                <a:fillRect/>
              </a:stretch>
            </p:blipFill>
            <p:spPr bwMode="auto">
              <a:xfrm>
                <a:off x="10058858" y="3192310"/>
                <a:ext cx="458116" cy="457200"/>
              </a:xfrm>
              <a:prstGeom prst="rect">
                <a:avLst/>
              </a:prstGeom>
              <a:noFill/>
            </p:spPr>
          </p:pic>
        </p:grpSp>
        <p:sp>
          <p:nvSpPr>
            <p:cNvPr id="14" name="Text Placeholder 2"/>
            <p:cNvSpPr txBox="1">
              <a:spLocks/>
            </p:cNvSpPr>
            <p:nvPr/>
          </p:nvSpPr>
          <p:spPr>
            <a:xfrm>
              <a:off x="482542" y="4926338"/>
              <a:ext cx="1592954" cy="430887"/>
            </a:xfrm>
            <a:prstGeom prst="rect">
              <a:avLst/>
            </a:prstGeom>
          </p:spPr>
          <p:txBody>
            <a:bodyPr vert="horz" wrap="square" lIns="0" tIns="0" rIns="0" bIns="0" rtlCol="0">
              <a:spAutoFit/>
            </a:bodyPr>
            <a:lstStyle/>
            <a:p>
              <a:pPr algn="ctr" defTabSz="914363" fontAlgn="auto">
                <a:spcBef>
                  <a:spcPts val="600"/>
                </a:spcBef>
                <a:spcAft>
                  <a:spcPts val="600"/>
                </a:spcAft>
                <a:defRPr/>
              </a:pPr>
              <a:r>
                <a:rPr lang="en-US" sz="1400" b="1" dirty="0" smtClean="0">
                  <a:latin typeface="Segoe UI" pitchFamily="34" charset="0"/>
                  <a:ea typeface="Segoe UI" pitchFamily="34" charset="0"/>
                  <a:cs typeface="Segoe UI" pitchFamily="34" charset="0"/>
                </a:rPr>
                <a:t>Remote Desktop Client</a:t>
              </a:r>
            </a:p>
          </p:txBody>
        </p:sp>
        <p:pic>
          <p:nvPicPr>
            <p:cNvPr id="15" name="Picture 4" descr="C:\Program Files\Microsoft Resource DVD Artwork\DVD_ART\Artwork_Imagery\HARDWARE_IMAGERY\Illustration - Misc Hardware\Windows Vista Illustration Icons\Windows Vista Start Button.png"/>
            <p:cNvPicPr>
              <a:picLocks noChangeAspect="1" noChangeArrowheads="1"/>
            </p:cNvPicPr>
            <p:nvPr/>
          </p:nvPicPr>
          <p:blipFill>
            <a:blip r:embed="rId12" cstate="email"/>
            <a:srcRect/>
            <a:stretch>
              <a:fillRect/>
            </a:stretch>
          </p:blipFill>
          <p:spPr bwMode="auto">
            <a:xfrm>
              <a:off x="1415330" y="4044225"/>
              <a:ext cx="381763" cy="381000"/>
            </a:xfrm>
            <a:prstGeom prst="rect">
              <a:avLst/>
            </a:prstGeom>
            <a:noFill/>
          </p:spPr>
        </p:pic>
        <p:grpSp>
          <p:nvGrpSpPr>
            <p:cNvPr id="16" name="Group 15"/>
            <p:cNvGrpSpPr/>
            <p:nvPr/>
          </p:nvGrpSpPr>
          <p:grpSpPr>
            <a:xfrm>
              <a:off x="6127630" y="3468026"/>
              <a:ext cx="1208593" cy="764057"/>
              <a:chOff x="9688491" y="2885453"/>
              <a:chExt cx="1208593" cy="764057"/>
            </a:xfrm>
          </p:grpSpPr>
          <p:grpSp>
            <p:nvGrpSpPr>
              <p:cNvPr id="36" name="Group 35"/>
              <p:cNvGrpSpPr/>
              <p:nvPr/>
            </p:nvGrpSpPr>
            <p:grpSpPr>
              <a:xfrm>
                <a:off x="9688491" y="2885453"/>
                <a:ext cx="1208593" cy="316254"/>
                <a:chOff x="9688491" y="2885453"/>
                <a:chExt cx="1208593" cy="316254"/>
              </a:xfrm>
            </p:grpSpPr>
            <p:pic>
              <p:nvPicPr>
                <p:cNvPr id="38" name="Picture 1" descr="image001"/>
                <p:cNvPicPr>
                  <a:picLocks noChangeAspect="1" noChangeArrowheads="1"/>
                </p:cNvPicPr>
                <p:nvPr/>
              </p:nvPicPr>
              <p:blipFill>
                <a:blip r:embed="rId7" cstate="print"/>
                <a:stretch>
                  <a:fillRect/>
                </a:stretch>
              </p:blipFill>
              <p:spPr bwMode="auto">
                <a:xfrm>
                  <a:off x="9688491" y="2902892"/>
                  <a:ext cx="294167" cy="281376"/>
                </a:xfrm>
                <a:prstGeom prst="rect">
                  <a:avLst/>
                </a:prstGeom>
                <a:noFill/>
                <a:ln>
                  <a:noFill/>
                </a:ln>
              </p:spPr>
            </p:pic>
            <p:pic>
              <p:nvPicPr>
                <p:cNvPr id="39" name="Picture 2" descr="image002"/>
                <p:cNvPicPr>
                  <a:picLocks noChangeAspect="1" noChangeArrowheads="1"/>
                </p:cNvPicPr>
                <p:nvPr/>
              </p:nvPicPr>
              <p:blipFill>
                <a:blip r:embed="rId8" cstate="print"/>
                <a:stretch>
                  <a:fillRect/>
                </a:stretch>
              </p:blipFill>
              <p:spPr bwMode="auto">
                <a:xfrm>
                  <a:off x="10135058" y="2899664"/>
                  <a:ext cx="300916" cy="287833"/>
                </a:xfrm>
                <a:prstGeom prst="rect">
                  <a:avLst/>
                </a:prstGeom>
                <a:noFill/>
                <a:ln>
                  <a:noFill/>
                </a:ln>
              </p:spPr>
            </p:pic>
            <p:pic>
              <p:nvPicPr>
                <p:cNvPr id="40" name="Picture 3" descr="image003"/>
                <p:cNvPicPr>
                  <a:picLocks noChangeAspect="1" noChangeArrowheads="1"/>
                </p:cNvPicPr>
                <p:nvPr/>
              </p:nvPicPr>
              <p:blipFill>
                <a:blip r:embed="rId9" cstate="print"/>
                <a:stretch>
                  <a:fillRect/>
                </a:stretch>
              </p:blipFill>
              <p:spPr bwMode="auto">
                <a:xfrm>
                  <a:off x="9909761" y="2895780"/>
                  <a:ext cx="320159" cy="295601"/>
                </a:xfrm>
                <a:prstGeom prst="rect">
                  <a:avLst/>
                </a:prstGeom>
                <a:noFill/>
                <a:ln>
                  <a:noFill/>
                </a:ln>
              </p:spPr>
            </p:pic>
            <p:pic>
              <p:nvPicPr>
                <p:cNvPr id="41" name="Picture 4" descr="image004"/>
                <p:cNvPicPr>
                  <a:picLocks noChangeAspect="1" noChangeArrowheads="1"/>
                </p:cNvPicPr>
                <p:nvPr/>
              </p:nvPicPr>
              <p:blipFill>
                <a:blip r:embed="rId10" cstate="print"/>
                <a:stretch>
                  <a:fillRect/>
                </a:stretch>
              </p:blipFill>
              <p:spPr bwMode="auto">
                <a:xfrm>
                  <a:off x="10363658" y="2885453"/>
                  <a:ext cx="317939" cy="316254"/>
                </a:xfrm>
                <a:prstGeom prst="rect">
                  <a:avLst/>
                </a:prstGeom>
                <a:noFill/>
                <a:ln>
                  <a:noFill/>
                </a:ln>
              </p:spPr>
            </p:pic>
            <p:pic>
              <p:nvPicPr>
                <p:cNvPr id="42" name="Picture 4" descr="\\fsu\shares\oc3cd\products\wave_14\communicator\global\icons\_productIcon\Client_ProductIcon_20x_120dpi.png"/>
                <p:cNvPicPr>
                  <a:picLocks noChangeAspect="1" noChangeArrowheads="1"/>
                </p:cNvPicPr>
                <p:nvPr/>
              </p:nvPicPr>
              <p:blipFill>
                <a:blip r:embed="rId11" cstate="print">
                  <a:extLst>
                    <a:ext uri="{28A0092B-C50C-407E-A947-70E740481C1C}">
                      <a14:useLocalDpi xmlns:a14="http://schemas.microsoft.com/office/drawing/2010/main" xmlns="" val="0"/>
                    </a:ext>
                  </a:extLst>
                </a:blip>
                <a:srcRect/>
                <a:stretch>
                  <a:fillRect/>
                </a:stretch>
              </p:blipFill>
              <p:spPr bwMode="auto">
                <a:xfrm>
                  <a:off x="10592258" y="2891167"/>
                  <a:ext cx="304826" cy="304826"/>
                </a:xfrm>
                <a:prstGeom prst="rect">
                  <a:avLst/>
                </a:prstGeom>
                <a:noFill/>
                <a:extLst>
                  <a:ext uri="{909E8E84-426E-40DD-AFC4-6F175D3DCCD1}">
                    <a14:hiddenFill xmlns:a14="http://schemas.microsoft.com/office/drawing/2010/main" xmlns="">
                      <a:solidFill>
                        <a:srgbClr val="FFFFFF"/>
                      </a:solidFill>
                    </a14:hiddenFill>
                  </a:ext>
                </a:extLst>
              </p:spPr>
            </p:pic>
          </p:grpSp>
          <p:pic>
            <p:nvPicPr>
              <p:cNvPr id="37" name="Picture 4" descr="C:\Program Files\Microsoft Resource DVD Artwork\DVD_ART\Artwork_Imagery\HARDWARE_IMAGERY\Illustration - Misc Hardware\Windows Vista Illustration Icons\Windows Vista Start Button.png"/>
              <p:cNvPicPr>
                <a:picLocks noChangeAspect="1" noChangeArrowheads="1"/>
              </p:cNvPicPr>
              <p:nvPr/>
            </p:nvPicPr>
            <p:blipFill>
              <a:blip r:embed="rId12" cstate="email"/>
              <a:srcRect/>
              <a:stretch>
                <a:fillRect/>
              </a:stretch>
            </p:blipFill>
            <p:spPr bwMode="auto">
              <a:xfrm>
                <a:off x="10058858" y="3192310"/>
                <a:ext cx="458116" cy="457200"/>
              </a:xfrm>
              <a:prstGeom prst="rect">
                <a:avLst/>
              </a:prstGeom>
              <a:noFill/>
            </p:spPr>
          </p:pic>
        </p:grpSp>
        <p:cxnSp>
          <p:nvCxnSpPr>
            <p:cNvPr id="17" name="Straight Connector 16"/>
            <p:cNvCxnSpPr/>
            <p:nvPr/>
          </p:nvCxnSpPr>
          <p:spPr>
            <a:xfrm flipV="1">
              <a:off x="1941083" y="2528992"/>
              <a:ext cx="4084436" cy="1720193"/>
            </a:xfrm>
            <a:prstGeom prst="line">
              <a:avLst/>
            </a:prstGeom>
            <a:ln w="38100">
              <a:solidFill>
                <a:srgbClr val="00B050"/>
              </a:solidFill>
              <a:prstDash val="sysDot"/>
            </a:ln>
          </p:spPr>
          <p:style>
            <a:lnRef idx="1">
              <a:schemeClr val="accent1"/>
            </a:lnRef>
            <a:fillRef idx="0">
              <a:schemeClr val="accent1"/>
            </a:fillRef>
            <a:effectRef idx="0">
              <a:schemeClr val="accent1"/>
            </a:effectRef>
            <a:fontRef idx="minor">
              <a:schemeClr val="tx1"/>
            </a:fontRef>
          </p:style>
        </p:cxnSp>
        <p:pic>
          <p:nvPicPr>
            <p:cNvPr id="18" name="Picture 17" descr="clicktocall_mobile_24.png"/>
            <p:cNvPicPr>
              <a:picLocks noChangeAspect="1"/>
            </p:cNvPicPr>
            <p:nvPr/>
          </p:nvPicPr>
          <p:blipFill>
            <a:blip r:embed="rId13" cstate="print"/>
            <a:srcRect/>
            <a:stretch>
              <a:fillRect/>
            </a:stretch>
          </p:blipFill>
          <p:spPr bwMode="auto">
            <a:xfrm>
              <a:off x="8114665" y="1529793"/>
              <a:ext cx="430224" cy="430224"/>
            </a:xfrm>
            <a:prstGeom prst="rect">
              <a:avLst/>
            </a:prstGeom>
            <a:noFill/>
            <a:ln w="9525">
              <a:noFill/>
              <a:miter lim="800000"/>
              <a:headEnd/>
              <a:tailEnd/>
            </a:ln>
          </p:spPr>
        </p:pic>
        <p:grpSp>
          <p:nvGrpSpPr>
            <p:cNvPr id="19" name="Group 71"/>
            <p:cNvGrpSpPr/>
            <p:nvPr/>
          </p:nvGrpSpPr>
          <p:grpSpPr>
            <a:xfrm>
              <a:off x="6154741" y="1408421"/>
              <a:ext cx="1222375" cy="817563"/>
              <a:chOff x="2209800" y="3276600"/>
              <a:chExt cx="1222375" cy="817563"/>
            </a:xfrm>
          </p:grpSpPr>
          <p:pic>
            <p:nvPicPr>
              <p:cNvPr id="34" name="Picture 63" descr="cloud illustration icon"/>
              <p:cNvPicPr>
                <a:picLocks noChangeAspect="1" noChangeArrowheads="1"/>
              </p:cNvPicPr>
              <p:nvPr/>
            </p:nvPicPr>
            <p:blipFill>
              <a:blip r:embed="rId14" cstate="print"/>
              <a:srcRect/>
              <a:stretch>
                <a:fillRect/>
              </a:stretch>
            </p:blipFill>
            <p:spPr bwMode="auto">
              <a:xfrm>
                <a:off x="2209800" y="3276600"/>
                <a:ext cx="1222375" cy="817563"/>
              </a:xfrm>
              <a:prstGeom prst="rect">
                <a:avLst/>
              </a:prstGeom>
              <a:noFill/>
              <a:ln w="9525">
                <a:noFill/>
                <a:miter lim="800000"/>
                <a:headEnd/>
                <a:tailEnd/>
              </a:ln>
            </p:spPr>
          </p:pic>
          <p:sp>
            <p:nvSpPr>
              <p:cNvPr id="35" name="Text Box 66"/>
              <p:cNvSpPr txBox="1">
                <a:spLocks noChangeArrowheads="1"/>
              </p:cNvSpPr>
              <p:nvPr/>
            </p:nvSpPr>
            <p:spPr bwMode="auto">
              <a:xfrm>
                <a:off x="2438400" y="3505200"/>
                <a:ext cx="685800" cy="307756"/>
              </a:xfrm>
              <a:prstGeom prst="rect">
                <a:avLst/>
              </a:prstGeom>
              <a:noFill/>
              <a:ln w="9525" algn="ctr">
                <a:noFill/>
                <a:miter lim="800000"/>
                <a:headEnd/>
                <a:tailEnd/>
              </a:ln>
            </p:spPr>
            <p:txBody>
              <a:bodyPr wrap="square" lIns="91417" tIns="45710" rIns="91417" bIns="45710">
                <a:spAutoFit/>
              </a:bodyPr>
              <a:lstStyle/>
              <a:p>
                <a:pPr algn="ctr"/>
                <a:r>
                  <a:rPr lang="en-US" sz="1400" b="1" dirty="0" smtClean="0">
                    <a:solidFill>
                      <a:schemeClr val="tx1">
                        <a:lumMod val="95000"/>
                        <a:lumOff val="5000"/>
                      </a:schemeClr>
                    </a:solidFill>
                    <a:latin typeface="Arial" pitchFamily="34" charset="0"/>
                  </a:rPr>
                  <a:t>PSTN</a:t>
                </a:r>
                <a:endParaRPr lang="en-US" sz="1400" b="1" dirty="0">
                  <a:solidFill>
                    <a:schemeClr val="tx1">
                      <a:lumMod val="95000"/>
                      <a:lumOff val="5000"/>
                    </a:schemeClr>
                  </a:solidFill>
                  <a:latin typeface="Arial" pitchFamily="34" charset="0"/>
                </a:endParaRPr>
              </a:p>
            </p:txBody>
          </p:sp>
        </p:grpSp>
        <p:grpSp>
          <p:nvGrpSpPr>
            <p:cNvPr id="20" name="Group 19"/>
            <p:cNvGrpSpPr/>
            <p:nvPr/>
          </p:nvGrpSpPr>
          <p:grpSpPr>
            <a:xfrm>
              <a:off x="109193" y="3698995"/>
              <a:ext cx="251429" cy="706892"/>
              <a:chOff x="227828" y="2843738"/>
              <a:chExt cx="251429" cy="706892"/>
            </a:xfrm>
          </p:grpSpPr>
          <p:pic>
            <p:nvPicPr>
              <p:cNvPr id="31" name="Picture 3" descr="\\fsu\shares\oc3cd\products\wave_14\communicator\convo_window\icons\icon_cw_audioTB_mic.png"/>
              <p:cNvPicPr>
                <a:picLocks noChangeAspect="1" noChangeArrowheads="1"/>
              </p:cNvPicPr>
              <p:nvPr/>
            </p:nvPicPr>
            <p:blipFill>
              <a:blip r:embed="rId15" cstate="print">
                <a:extLst>
                  <a:ext uri="{28A0092B-C50C-407E-A947-70E740481C1C}">
                    <a14:useLocalDpi xmlns:a14="http://schemas.microsoft.com/office/drawing/2010/main" xmlns="" val="0"/>
                  </a:ext>
                </a:extLst>
              </a:blip>
              <a:srcRect/>
              <a:stretch>
                <a:fillRect/>
              </a:stretch>
            </p:blipFill>
            <p:spPr bwMode="auto">
              <a:xfrm>
                <a:off x="227828" y="3037183"/>
                <a:ext cx="251429" cy="251429"/>
              </a:xfrm>
              <a:prstGeom prst="rect">
                <a:avLst/>
              </a:prstGeom>
              <a:noFill/>
              <a:extLst>
                <a:ext uri="{909E8E84-426E-40DD-AFC4-6F175D3DCCD1}">
                  <a14:hiddenFill xmlns:a14="http://schemas.microsoft.com/office/drawing/2010/main" xmlns="">
                    <a:solidFill>
                      <a:srgbClr val="FFFFFF"/>
                    </a:solidFill>
                  </a14:hiddenFill>
                </a:ext>
              </a:extLst>
            </p:spPr>
          </p:pic>
          <p:pic>
            <p:nvPicPr>
              <p:cNvPr id="32" name="Picture 31" descr="\\fsu\shares\oc3cd\products\wave_14\communicator\convo_window\icons\icon_cw_audioTB_volume.png"/>
              <p:cNvPicPr>
                <a:picLocks noChangeAspect="1" noChangeArrowheads="1"/>
              </p:cNvPicPr>
              <p:nvPr/>
            </p:nvPicPr>
            <p:blipFill>
              <a:blip r:embed="rId16" cstate="print">
                <a:extLst>
                  <a:ext uri="{28A0092B-C50C-407E-A947-70E740481C1C}">
                    <a14:useLocalDpi xmlns:a14="http://schemas.microsoft.com/office/drawing/2010/main" xmlns="" val="0"/>
                  </a:ext>
                </a:extLst>
              </a:blip>
              <a:srcRect/>
              <a:stretch>
                <a:fillRect/>
              </a:stretch>
            </p:blipFill>
            <p:spPr bwMode="auto">
              <a:xfrm>
                <a:off x="227828" y="3299201"/>
                <a:ext cx="251429" cy="251429"/>
              </a:xfrm>
              <a:prstGeom prst="rect">
                <a:avLst/>
              </a:prstGeom>
              <a:noFill/>
              <a:extLst>
                <a:ext uri="{909E8E84-426E-40DD-AFC4-6F175D3DCCD1}">
                  <a14:hiddenFill xmlns:a14="http://schemas.microsoft.com/office/drawing/2010/main" xmlns="">
                    <a:solidFill>
                      <a:srgbClr val="FFFFFF"/>
                    </a:solidFill>
                  </a14:hiddenFill>
                </a:ext>
              </a:extLst>
            </p:spPr>
          </p:pic>
          <p:pic>
            <p:nvPicPr>
              <p:cNvPr id="33" name="Picture 32" descr="\\fsu\shares\oc3cd\products\wave_14\communicator\convo_window\icons\icon_conv_roster_video_active_16.png"/>
              <p:cNvPicPr>
                <a:picLocks noChangeAspect="1" noChangeArrowheads="1"/>
              </p:cNvPicPr>
              <p:nvPr/>
            </p:nvPicPr>
            <p:blipFill>
              <a:blip r:embed="rId17" cstate="print">
                <a:extLst>
                  <a:ext uri="{28A0092B-C50C-407E-A947-70E740481C1C}">
                    <a14:useLocalDpi xmlns:a14="http://schemas.microsoft.com/office/drawing/2010/main" xmlns="" val="0"/>
                  </a:ext>
                </a:extLst>
              </a:blip>
              <a:srcRect/>
              <a:stretch>
                <a:fillRect/>
              </a:stretch>
            </p:blipFill>
            <p:spPr bwMode="auto">
              <a:xfrm>
                <a:off x="262114" y="2843738"/>
                <a:ext cx="182857" cy="182857"/>
              </a:xfrm>
              <a:prstGeom prst="rect">
                <a:avLst/>
              </a:prstGeom>
              <a:noFill/>
              <a:extLst>
                <a:ext uri="{909E8E84-426E-40DD-AFC4-6F175D3DCCD1}">
                  <a14:hiddenFill xmlns:a14="http://schemas.microsoft.com/office/drawing/2010/main" xmlns="">
                    <a:solidFill>
                      <a:srgbClr val="FFFFFF"/>
                    </a:solidFill>
                  </a14:hiddenFill>
                </a:ext>
              </a:extLst>
            </p:spPr>
          </p:pic>
        </p:grpSp>
        <p:pic>
          <p:nvPicPr>
            <p:cNvPr id="21" name="Picture 4" descr="\\fsu\shares\oc3cd\products\wave_14\communicator\global\icons\_productIcon\Client_ProductIcon_20x_120dpi.png"/>
            <p:cNvPicPr>
              <a:picLocks noChangeAspect="1" noChangeArrowheads="1"/>
            </p:cNvPicPr>
            <p:nvPr/>
          </p:nvPicPr>
          <p:blipFill>
            <a:blip r:embed="rId11" cstate="print">
              <a:grayscl/>
              <a:extLst>
                <a:ext uri="{28A0092B-C50C-407E-A947-70E740481C1C}">
                  <a14:useLocalDpi xmlns:a14="http://schemas.microsoft.com/office/drawing/2010/main" xmlns="" val="0"/>
                </a:ext>
              </a:extLst>
            </a:blip>
            <a:srcRect/>
            <a:stretch>
              <a:fillRect/>
            </a:stretch>
          </p:blipFill>
          <p:spPr bwMode="auto">
            <a:xfrm>
              <a:off x="1609389" y="3929562"/>
              <a:ext cx="152413" cy="152413"/>
            </a:xfrm>
            <a:prstGeom prst="rect">
              <a:avLst/>
            </a:prstGeom>
            <a:noFill/>
            <a:extLst>
              <a:ext uri="{909E8E84-426E-40DD-AFC4-6F175D3DCCD1}">
                <a14:hiddenFill xmlns:a14="http://schemas.microsoft.com/office/drawing/2010/main" xmlns="">
                  <a:solidFill>
                    <a:srgbClr val="FFFFFF"/>
                  </a:solidFill>
                </a14:hiddenFill>
              </a:ext>
            </a:extLst>
          </p:spPr>
        </p:pic>
        <p:sp>
          <p:nvSpPr>
            <p:cNvPr id="22" name="Text Placeholder 2"/>
            <p:cNvSpPr txBox="1">
              <a:spLocks/>
            </p:cNvSpPr>
            <p:nvPr/>
          </p:nvSpPr>
          <p:spPr>
            <a:xfrm>
              <a:off x="527056" y="4645276"/>
              <a:ext cx="1592954" cy="215444"/>
            </a:xfrm>
            <a:prstGeom prst="rect">
              <a:avLst/>
            </a:prstGeom>
          </p:spPr>
          <p:txBody>
            <a:bodyPr vert="horz" wrap="square" lIns="0" tIns="0" rIns="0" bIns="0" rtlCol="0">
              <a:spAutoFit/>
            </a:bodyPr>
            <a:lstStyle/>
            <a:p>
              <a:pPr algn="ctr" defTabSz="914363" fontAlgn="auto">
                <a:spcBef>
                  <a:spcPts val="600"/>
                </a:spcBef>
                <a:spcAft>
                  <a:spcPts val="600"/>
                </a:spcAft>
                <a:defRPr/>
              </a:pPr>
              <a:r>
                <a:rPr lang="en-US" sz="1400" dirty="0" smtClean="0">
                  <a:solidFill>
                    <a:srgbClr val="00B0F0"/>
                  </a:solidFill>
                  <a:latin typeface="Segoe UI" pitchFamily="34" charset="0"/>
                  <a:ea typeface="Segoe UI" pitchFamily="34" charset="0"/>
                  <a:cs typeface="Segoe UI" pitchFamily="34" charset="0"/>
                </a:rPr>
                <a:t>Audio &amp; Video</a:t>
              </a:r>
            </a:p>
          </p:txBody>
        </p:sp>
        <p:sp>
          <p:nvSpPr>
            <p:cNvPr id="23" name="Text Placeholder 2"/>
            <p:cNvSpPr txBox="1">
              <a:spLocks/>
            </p:cNvSpPr>
            <p:nvPr/>
          </p:nvSpPr>
          <p:spPr>
            <a:xfrm>
              <a:off x="4371093" y="3602899"/>
              <a:ext cx="1592954" cy="1538883"/>
            </a:xfrm>
            <a:prstGeom prst="rect">
              <a:avLst/>
            </a:prstGeom>
          </p:spPr>
          <p:txBody>
            <a:bodyPr vert="horz" wrap="square" lIns="0" tIns="0" rIns="0" bIns="0" rtlCol="0">
              <a:spAutoFit/>
            </a:bodyPr>
            <a:lstStyle/>
            <a:p>
              <a:pPr algn="ctr" defTabSz="914363" fontAlgn="auto">
                <a:spcBef>
                  <a:spcPts val="600"/>
                </a:spcBef>
                <a:spcAft>
                  <a:spcPts val="600"/>
                </a:spcAft>
                <a:defRPr/>
              </a:pPr>
              <a:r>
                <a:rPr lang="en-US" sz="1400" dirty="0" smtClean="0">
                  <a:solidFill>
                    <a:srgbClr val="00B0F0"/>
                  </a:solidFill>
                  <a:latin typeface="Segoe UI" pitchFamily="34" charset="0"/>
                  <a:ea typeface="Segoe UI" pitchFamily="34" charset="0"/>
                  <a:cs typeface="Segoe UI" pitchFamily="34" charset="0"/>
                </a:rPr>
                <a:t>IM, </a:t>
              </a:r>
            </a:p>
            <a:p>
              <a:pPr algn="ctr" defTabSz="914363" fontAlgn="auto">
                <a:spcBef>
                  <a:spcPts val="600"/>
                </a:spcBef>
                <a:spcAft>
                  <a:spcPts val="600"/>
                </a:spcAft>
                <a:defRPr/>
              </a:pPr>
              <a:r>
                <a:rPr lang="en-US" sz="1400" dirty="0" smtClean="0">
                  <a:solidFill>
                    <a:srgbClr val="00B0F0"/>
                  </a:solidFill>
                  <a:latin typeface="Segoe UI" pitchFamily="34" charset="0"/>
                  <a:ea typeface="Segoe UI" pitchFamily="34" charset="0"/>
                  <a:cs typeface="Segoe UI" pitchFamily="34" charset="0"/>
                </a:rPr>
                <a:t>Presence, </a:t>
              </a:r>
            </a:p>
            <a:p>
              <a:pPr algn="ctr" defTabSz="914363" fontAlgn="auto">
                <a:spcBef>
                  <a:spcPts val="600"/>
                </a:spcBef>
                <a:spcAft>
                  <a:spcPts val="600"/>
                </a:spcAft>
                <a:defRPr/>
              </a:pPr>
              <a:r>
                <a:rPr lang="en-US" sz="1400" dirty="0" smtClean="0">
                  <a:solidFill>
                    <a:srgbClr val="00B0F0"/>
                  </a:solidFill>
                  <a:latin typeface="Segoe UI" pitchFamily="34" charset="0"/>
                  <a:ea typeface="Segoe UI" pitchFamily="34" charset="0"/>
                  <a:cs typeface="Segoe UI" pitchFamily="34" charset="0"/>
                </a:rPr>
                <a:t>Data </a:t>
              </a:r>
              <a:br>
                <a:rPr lang="en-US" sz="1400" dirty="0" smtClean="0">
                  <a:solidFill>
                    <a:srgbClr val="00B0F0"/>
                  </a:solidFill>
                  <a:latin typeface="Segoe UI" pitchFamily="34" charset="0"/>
                  <a:ea typeface="Segoe UI" pitchFamily="34" charset="0"/>
                  <a:cs typeface="Segoe UI" pitchFamily="34" charset="0"/>
                </a:rPr>
              </a:br>
              <a:r>
                <a:rPr lang="en-US" sz="1400" dirty="0">
                  <a:solidFill>
                    <a:srgbClr val="00B0F0"/>
                  </a:solidFill>
                  <a:latin typeface="Segoe UI" pitchFamily="34" charset="0"/>
                  <a:ea typeface="Segoe UI" pitchFamily="34" charset="0"/>
                  <a:cs typeface="Segoe UI" pitchFamily="34" charset="0"/>
                </a:rPr>
                <a:t>C</a:t>
              </a:r>
              <a:r>
                <a:rPr lang="en-US" sz="1400" dirty="0" smtClean="0">
                  <a:solidFill>
                    <a:srgbClr val="00B0F0"/>
                  </a:solidFill>
                  <a:latin typeface="Segoe UI" pitchFamily="34" charset="0"/>
                  <a:ea typeface="Segoe UI" pitchFamily="34" charset="0"/>
                  <a:cs typeface="Segoe UI" pitchFamily="34" charset="0"/>
                </a:rPr>
                <a:t>ollaboration, </a:t>
              </a:r>
            </a:p>
            <a:p>
              <a:pPr algn="ctr" defTabSz="914363" fontAlgn="auto">
                <a:spcBef>
                  <a:spcPts val="600"/>
                </a:spcBef>
                <a:spcAft>
                  <a:spcPts val="600"/>
                </a:spcAft>
                <a:defRPr/>
              </a:pPr>
              <a:r>
                <a:rPr lang="en-US" sz="1400" dirty="0" smtClean="0">
                  <a:solidFill>
                    <a:srgbClr val="00B0F0"/>
                  </a:solidFill>
                  <a:latin typeface="Segoe UI" pitchFamily="34" charset="0"/>
                  <a:ea typeface="Segoe UI" pitchFamily="34" charset="0"/>
                  <a:cs typeface="Segoe UI" pitchFamily="34" charset="0"/>
                </a:rPr>
                <a:t>App Integration</a:t>
              </a:r>
            </a:p>
          </p:txBody>
        </p:sp>
        <p:grpSp>
          <p:nvGrpSpPr>
            <p:cNvPr id="24" name="Group 23"/>
            <p:cNvGrpSpPr/>
            <p:nvPr/>
          </p:nvGrpSpPr>
          <p:grpSpPr>
            <a:xfrm>
              <a:off x="761278" y="1379525"/>
              <a:ext cx="1696221" cy="730759"/>
              <a:chOff x="1657733" y="1922732"/>
              <a:chExt cx="1881603" cy="730759"/>
            </a:xfrm>
          </p:grpSpPr>
          <p:sp>
            <p:nvSpPr>
              <p:cNvPr id="28" name="TextBox 27"/>
              <p:cNvSpPr txBox="1"/>
              <p:nvPr/>
            </p:nvSpPr>
            <p:spPr>
              <a:xfrm>
                <a:off x="1657733" y="1922732"/>
                <a:ext cx="1881603" cy="730759"/>
              </a:xfrm>
              <a:prstGeom prst="rect">
                <a:avLst/>
              </a:prstGeom>
              <a:noFill/>
              <a:ln>
                <a:solidFill>
                  <a:schemeClr val="tx1"/>
                </a:solidFill>
              </a:ln>
            </p:spPr>
            <p:txBody>
              <a:bodyPr wrap="square" lIns="0" tIns="0" rIns="0" bIns="0" rtlCol="0">
                <a:noAutofit/>
              </a:bodyPr>
              <a:lstStyle/>
              <a:p>
                <a:r>
                  <a:rPr lang="en-US" sz="1400" b="1" dirty="0" smtClean="0">
                    <a:gradFill>
                      <a:gsLst>
                        <a:gs pos="0">
                          <a:schemeClr val="tx1"/>
                        </a:gs>
                        <a:gs pos="86000">
                          <a:schemeClr val="tx1"/>
                        </a:gs>
                      </a:gsLst>
                      <a:lin ang="5400000" scaled="0"/>
                    </a:gradFill>
                    <a:latin typeface="Segoe UI Light" pitchFamily="34" charset="0"/>
                  </a:rPr>
                  <a:t> Legend:</a:t>
                </a:r>
              </a:p>
              <a:p>
                <a:r>
                  <a:rPr lang="en-US" sz="1400" dirty="0">
                    <a:gradFill>
                      <a:gsLst>
                        <a:gs pos="0">
                          <a:schemeClr val="tx1"/>
                        </a:gs>
                        <a:gs pos="86000">
                          <a:schemeClr val="tx1"/>
                        </a:gs>
                      </a:gsLst>
                      <a:lin ang="5400000" scaled="0"/>
                    </a:gradFill>
                    <a:latin typeface="Segoe UI Light" pitchFamily="34" charset="0"/>
                  </a:rPr>
                  <a:t>	</a:t>
                </a:r>
                <a:r>
                  <a:rPr lang="en-US" sz="1400" dirty="0" smtClean="0">
                    <a:gradFill>
                      <a:gsLst>
                        <a:gs pos="0">
                          <a:schemeClr val="tx1"/>
                        </a:gs>
                        <a:gs pos="86000">
                          <a:schemeClr val="tx1"/>
                        </a:gs>
                      </a:gsLst>
                      <a:lin ang="5400000" scaled="0"/>
                    </a:gradFill>
                    <a:latin typeface="Segoe UI Light" pitchFamily="34" charset="0"/>
                  </a:rPr>
                  <a:t>Signaling</a:t>
                </a:r>
              </a:p>
              <a:p>
                <a:r>
                  <a:rPr lang="en-US" sz="1400" dirty="0">
                    <a:gradFill>
                      <a:gsLst>
                        <a:gs pos="0">
                          <a:schemeClr val="tx1"/>
                        </a:gs>
                        <a:gs pos="86000">
                          <a:schemeClr val="tx1"/>
                        </a:gs>
                      </a:gsLst>
                      <a:lin ang="5400000" scaled="0"/>
                    </a:gradFill>
                    <a:latin typeface="Segoe UI Light" pitchFamily="34" charset="0"/>
                  </a:rPr>
                  <a:t>	</a:t>
                </a:r>
                <a:r>
                  <a:rPr lang="en-US" sz="1400" dirty="0" smtClean="0">
                    <a:gradFill>
                      <a:gsLst>
                        <a:gs pos="0">
                          <a:schemeClr val="tx1"/>
                        </a:gs>
                        <a:gs pos="86000">
                          <a:schemeClr val="tx1"/>
                        </a:gs>
                      </a:gsLst>
                      <a:lin ang="5400000" scaled="0"/>
                    </a:gradFill>
                    <a:latin typeface="Segoe UI Light" pitchFamily="34" charset="0"/>
                  </a:rPr>
                  <a:t>Media</a:t>
                </a:r>
              </a:p>
            </p:txBody>
          </p:sp>
          <p:cxnSp>
            <p:nvCxnSpPr>
              <p:cNvPr id="29" name="Straight Connector 28"/>
              <p:cNvCxnSpPr/>
              <p:nvPr/>
            </p:nvCxnSpPr>
            <p:spPr>
              <a:xfrm flipV="1">
                <a:off x="1835157" y="2284990"/>
                <a:ext cx="585066" cy="0"/>
              </a:xfrm>
              <a:prstGeom prst="line">
                <a:avLst/>
              </a:prstGeom>
              <a:ln>
                <a:solidFill>
                  <a:srgbClr val="F6AE1E"/>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V="1">
                <a:off x="1835157" y="2478334"/>
                <a:ext cx="585066"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grpSp>
          <p:nvGrpSpPr>
            <p:cNvPr id="25" name="Group 24"/>
            <p:cNvGrpSpPr/>
            <p:nvPr/>
          </p:nvGrpSpPr>
          <p:grpSpPr>
            <a:xfrm>
              <a:off x="6019000" y="2321515"/>
              <a:ext cx="1545445" cy="437580"/>
              <a:chOff x="0" y="8693"/>
              <a:chExt cx="1545445" cy="437580"/>
            </a:xfrm>
            <a:scene3d>
              <a:camera prst="orthographicFront"/>
              <a:lightRig rig="flat" dir="t"/>
            </a:scene3d>
          </p:grpSpPr>
          <p:sp>
            <p:nvSpPr>
              <p:cNvPr id="26" name="Rounded Rectangle 25"/>
              <p:cNvSpPr/>
              <p:nvPr/>
            </p:nvSpPr>
            <p:spPr>
              <a:xfrm>
                <a:off x="0" y="8693"/>
                <a:ext cx="1545445" cy="437580"/>
              </a:xfrm>
              <a:prstGeom prst="roundRect">
                <a:avLst/>
              </a:prstGeom>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27" name="Rounded Rectangle 4"/>
              <p:cNvSpPr/>
              <p:nvPr/>
            </p:nvSpPr>
            <p:spPr>
              <a:xfrm>
                <a:off x="21361" y="30054"/>
                <a:ext cx="1502723" cy="394858"/>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64770" tIns="64770" rIns="64770" bIns="64770" numCol="1" spcCol="1270" anchor="ctr" anchorCtr="0">
                <a:noAutofit/>
              </a:bodyPr>
              <a:lstStyle/>
              <a:p>
                <a:pPr lvl="0" algn="l" defTabSz="755650" rtl="0">
                  <a:lnSpc>
                    <a:spcPct val="90000"/>
                  </a:lnSpc>
                  <a:spcBef>
                    <a:spcPct val="0"/>
                  </a:spcBef>
                  <a:spcAft>
                    <a:spcPct val="35000"/>
                  </a:spcAft>
                </a:pPr>
                <a:r>
                  <a:rPr lang="en-US" sz="1400" kern="1200" dirty="0" smtClean="0">
                    <a:solidFill>
                      <a:schemeClr val="tx1"/>
                    </a:solidFill>
                    <a:latin typeface="Segoe UI Semibold" pitchFamily="34" charset="0"/>
                  </a:rPr>
                  <a:t>Lync Server 2013</a:t>
                </a:r>
                <a:endParaRPr lang="en-US" sz="1400" kern="1200" dirty="0">
                  <a:solidFill>
                    <a:schemeClr val="tx1"/>
                  </a:solidFill>
                  <a:latin typeface="Segoe UI Semibold" pitchFamily="34" charset="0"/>
                </a:endParaRPr>
              </a:p>
            </p:txBody>
          </p:sp>
        </p:grpSp>
      </p:grpSp>
      <p:pic>
        <p:nvPicPr>
          <p:cNvPr id="50" name="Picture 49" descr="lg.png"/>
          <p:cNvPicPr>
            <a:picLocks noChangeAspect="1"/>
          </p:cNvPicPr>
          <p:nvPr/>
        </p:nvPicPr>
        <p:blipFill>
          <a:blip r:embed="rId18" cstate="print">
            <a:extLst>
              <a:ext uri="{28A0092B-C50C-407E-A947-70E740481C1C}">
                <a14:useLocalDpi xmlns:a14="http://schemas.microsoft.com/office/drawing/2010/main" xmlns="" val="0"/>
              </a:ext>
            </a:extLst>
          </a:blip>
          <a:srcRect l="9611" t="24953" r="6289" b="16824"/>
          <a:stretch>
            <a:fillRect/>
          </a:stretch>
        </p:blipFill>
        <p:spPr>
          <a:xfrm>
            <a:off x="6477000" y="0"/>
            <a:ext cx="2667000" cy="533400"/>
          </a:xfrm>
          <a:prstGeom prst="rect">
            <a:avLst/>
          </a:prstGeom>
        </p:spPr>
      </p:pic>
    </p:spTree>
    <p:extLst>
      <p:ext uri="{BB962C8B-B14F-4D97-AF65-F5344CB8AC3E}">
        <p14:creationId xmlns:p14="http://schemas.microsoft.com/office/powerpoint/2010/main" xmlns="" val="7599523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0375" y="1"/>
            <a:ext cx="3273425" cy="609600"/>
          </a:xfrm>
        </p:spPr>
        <p:txBody>
          <a:bodyPr/>
          <a:lstStyle/>
          <a:p>
            <a:r>
              <a:rPr lang="en-US" dirty="0" smtClean="0"/>
              <a:t>Lync 2013 URL links</a:t>
            </a:r>
            <a:endParaRPr lang="en-US" dirty="0"/>
          </a:p>
        </p:txBody>
      </p:sp>
      <p:sp>
        <p:nvSpPr>
          <p:cNvPr id="3" name="Text Placeholder 2"/>
          <p:cNvSpPr>
            <a:spLocks noGrp="1"/>
          </p:cNvSpPr>
          <p:nvPr>
            <p:ph type="body" idx="1"/>
          </p:nvPr>
        </p:nvSpPr>
        <p:spPr>
          <a:xfrm>
            <a:off x="458788" y="992188"/>
            <a:ext cx="8685212" cy="4951412"/>
          </a:xfrm>
        </p:spPr>
        <p:txBody>
          <a:bodyPr/>
          <a:lstStyle/>
          <a:p>
            <a:r>
              <a:rPr lang="en-US" sz="1800" b="1" dirty="0" smtClean="0">
                <a:hlinkClick r:id="rId3"/>
              </a:rPr>
              <a:t>Clients: </a:t>
            </a:r>
            <a:r>
              <a:rPr lang="en-US" sz="1800" dirty="0" smtClean="0">
                <a:hlinkClick r:id="rId3"/>
              </a:rPr>
              <a:t>http</a:t>
            </a:r>
            <a:r>
              <a:rPr lang="en-US" sz="1800" dirty="0">
                <a:hlinkClick r:id="rId3"/>
              </a:rPr>
              <a:t>://</a:t>
            </a:r>
            <a:r>
              <a:rPr lang="en-US" sz="1800" dirty="0" smtClean="0">
                <a:hlinkClick r:id="rId3"/>
              </a:rPr>
              <a:t>office.microsoft.com/en-us/lync-help/whats-new-in-lync-2013-HA102927099.aspx</a:t>
            </a:r>
            <a:endParaRPr lang="en-US" sz="1800" dirty="0" smtClean="0"/>
          </a:p>
          <a:p>
            <a:r>
              <a:rPr lang="en-US" sz="1800" dirty="0">
                <a:hlinkClick r:id="rId4"/>
              </a:rPr>
              <a:t>http://</a:t>
            </a:r>
            <a:r>
              <a:rPr lang="en-US" sz="1800" dirty="0" smtClean="0">
                <a:hlinkClick r:id="rId4"/>
              </a:rPr>
              <a:t>office.microsoft.com/en-us/whats-new-in-lync-2013-HA102927099.aspx</a:t>
            </a:r>
            <a:endParaRPr lang="en-US" sz="1800" dirty="0" smtClean="0"/>
          </a:p>
          <a:p>
            <a:r>
              <a:rPr lang="en-US" sz="1800" b="1" dirty="0" smtClean="0">
                <a:hlinkClick r:id="rId5"/>
              </a:rPr>
              <a:t>Reference Cards: </a:t>
            </a:r>
            <a:r>
              <a:rPr lang="en-US" sz="1800" dirty="0" smtClean="0">
                <a:hlinkClick r:id="rId5"/>
              </a:rPr>
              <a:t>http</a:t>
            </a:r>
            <a:r>
              <a:rPr lang="en-US" sz="1800" dirty="0">
                <a:hlinkClick r:id="rId5"/>
              </a:rPr>
              <a:t>://</a:t>
            </a:r>
            <a:r>
              <a:rPr lang="en-US" sz="1800" dirty="0" smtClean="0">
                <a:hlinkClick r:id="rId5"/>
              </a:rPr>
              <a:t>office.microsoft.com/en-us/quick-reference-cards-about-lync-HA103433496.aspx</a:t>
            </a:r>
            <a:endParaRPr lang="en-US" sz="1800" dirty="0" smtClean="0"/>
          </a:p>
          <a:p>
            <a:r>
              <a:rPr lang="en-US" sz="1800" b="1" dirty="0">
                <a:hlinkClick r:id="rId6"/>
              </a:rPr>
              <a:t>TechNet:</a:t>
            </a:r>
            <a:r>
              <a:rPr lang="en-US" sz="1800" dirty="0" smtClean="0">
                <a:hlinkClick r:id="rId6"/>
              </a:rPr>
              <a:t>  http</a:t>
            </a:r>
            <a:r>
              <a:rPr lang="en-US" sz="1800" dirty="0">
                <a:hlinkClick r:id="rId6"/>
              </a:rPr>
              <a:t>://technet.microsoft.com/library/gg398616(v=ocs.15</a:t>
            </a:r>
            <a:r>
              <a:rPr lang="en-US" sz="1800" dirty="0" smtClean="0">
                <a:hlinkClick r:id="rId6"/>
              </a:rPr>
              <a:t>)</a:t>
            </a:r>
            <a:endParaRPr lang="en-US" sz="1800" dirty="0" smtClean="0"/>
          </a:p>
          <a:p>
            <a:r>
              <a:rPr lang="en-US" sz="1800" b="1" dirty="0"/>
              <a:t>Lync Server 2013 for IT pros </a:t>
            </a:r>
            <a:r>
              <a:rPr lang="en-US" sz="1800" dirty="0">
                <a:hlinkClick r:id="rId7"/>
              </a:rPr>
              <a:t>http://</a:t>
            </a:r>
            <a:r>
              <a:rPr lang="en-US" sz="1800" dirty="0" smtClean="0">
                <a:hlinkClick r:id="rId7"/>
              </a:rPr>
              <a:t>technet.microsoft.com/en-us/lync/fp123621</a:t>
            </a:r>
            <a:endParaRPr lang="en-US" sz="1800" dirty="0" smtClean="0"/>
          </a:p>
          <a:p>
            <a:r>
              <a:rPr lang="en-US" sz="1800" b="1" dirty="0"/>
              <a:t>What is Lync </a:t>
            </a:r>
            <a:r>
              <a:rPr lang="en-US" sz="1800" dirty="0">
                <a:hlinkClick r:id="rId8"/>
              </a:rPr>
              <a:t>http://</a:t>
            </a:r>
            <a:r>
              <a:rPr lang="en-US" sz="1800" dirty="0" smtClean="0">
                <a:hlinkClick r:id="rId8"/>
              </a:rPr>
              <a:t>lync.microsoft.com/en-us/what-is-lync/Pages/what-is-lync.aspx?Title=partner-solutions&amp;tabID=5&amp;itemID=7</a:t>
            </a:r>
            <a:endParaRPr lang="en-US" sz="1800" dirty="0" smtClean="0"/>
          </a:p>
          <a:p>
            <a:endParaRPr lang="en-US" sz="1800" dirty="0" smtClean="0"/>
          </a:p>
          <a:p>
            <a:endParaRPr lang="en-US" sz="1800" dirty="0"/>
          </a:p>
        </p:txBody>
      </p:sp>
      <p:pic>
        <p:nvPicPr>
          <p:cNvPr id="4" name="Picture 3" descr="lg.png"/>
          <p:cNvPicPr>
            <a:picLocks noChangeAspect="1"/>
          </p:cNvPicPr>
          <p:nvPr/>
        </p:nvPicPr>
        <p:blipFill>
          <a:blip r:embed="rId9" cstate="print">
            <a:extLst>
              <a:ext uri="{28A0092B-C50C-407E-A947-70E740481C1C}">
                <a14:useLocalDpi xmlns:a14="http://schemas.microsoft.com/office/drawing/2010/main" xmlns="" val="0"/>
              </a:ext>
            </a:extLst>
          </a:blip>
          <a:srcRect l="9611" t="24953" r="6289" b="16824"/>
          <a:stretch>
            <a:fillRect/>
          </a:stretch>
        </p:blipFill>
        <p:spPr>
          <a:xfrm>
            <a:off x="6477000" y="0"/>
            <a:ext cx="2667000" cy="533400"/>
          </a:xfrm>
          <a:prstGeom prst="rect">
            <a:avLst/>
          </a:prstGeom>
        </p:spPr>
      </p:pic>
    </p:spTree>
    <p:extLst>
      <p:ext uri="{BB962C8B-B14F-4D97-AF65-F5344CB8AC3E}">
        <p14:creationId xmlns:p14="http://schemas.microsoft.com/office/powerpoint/2010/main" xmlns="" val="424006623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381000"/>
          </a:xfrm>
        </p:spPr>
        <p:txBody>
          <a:bodyPr>
            <a:normAutofit fontScale="90000"/>
          </a:bodyPr>
          <a:lstStyle/>
          <a:p>
            <a:r>
              <a:rPr lang="en-US" sz="2800" dirty="0" smtClean="0"/>
              <a:t>Upcoming Webinars </a:t>
            </a:r>
            <a:endParaRPr lang="en-US" sz="2800" dirty="0"/>
          </a:p>
        </p:txBody>
      </p:sp>
      <p:sp>
        <p:nvSpPr>
          <p:cNvPr id="3" name="Content Placeholder 2"/>
          <p:cNvSpPr>
            <a:spLocks noGrp="1"/>
          </p:cNvSpPr>
          <p:nvPr>
            <p:ph idx="1"/>
          </p:nvPr>
        </p:nvSpPr>
        <p:spPr>
          <a:xfrm>
            <a:off x="457200" y="1524000"/>
            <a:ext cx="8229600" cy="4525963"/>
          </a:xfrm>
        </p:spPr>
        <p:txBody>
          <a:bodyPr>
            <a:normAutofit fontScale="85000" lnSpcReduction="10000"/>
          </a:bodyPr>
          <a:lstStyle/>
          <a:p>
            <a:r>
              <a:rPr lang="en-US" sz="2000" dirty="0" smtClean="0"/>
              <a:t>Free </a:t>
            </a:r>
            <a:r>
              <a:rPr lang="en-US" sz="2000" dirty="0" smtClean="0"/>
              <a:t>Webinar: Windows 8 Virtualization</a:t>
            </a:r>
          </a:p>
          <a:p>
            <a:r>
              <a:rPr lang="en-US" sz="2000" dirty="0" smtClean="0"/>
              <a:t>Free Webinar: Extending Configuration Manager 2012 SP1 via </a:t>
            </a:r>
            <a:r>
              <a:rPr lang="en-US" sz="2000" dirty="0" err="1" smtClean="0"/>
              <a:t>PowerShell</a:t>
            </a:r>
            <a:r>
              <a:rPr lang="en-US" sz="2000" dirty="0" smtClean="0"/>
              <a:t> 3.0</a:t>
            </a:r>
          </a:p>
          <a:p>
            <a:r>
              <a:rPr lang="en-US" sz="2000" dirty="0" smtClean="0"/>
              <a:t>Free Webinar: SharePoint 2010 Review | Courses &amp; Certifications </a:t>
            </a:r>
          </a:p>
          <a:p>
            <a:r>
              <a:rPr lang="en-US" sz="2000" dirty="0" smtClean="0"/>
              <a:t>Free Webinar: Windows 8 Development </a:t>
            </a:r>
            <a:r>
              <a:rPr lang="en-US" sz="2000" dirty="0" smtClean="0"/>
              <a:t>| </a:t>
            </a:r>
            <a:r>
              <a:rPr lang="en-US" sz="2000" dirty="0" smtClean="0"/>
              <a:t>HTML5 with Live Demo</a:t>
            </a:r>
          </a:p>
          <a:p>
            <a:r>
              <a:rPr lang="en-US" sz="2000" dirty="0" smtClean="0"/>
              <a:t>Free Webinar: Microsoft SQL Server 2012 | EIM </a:t>
            </a:r>
            <a:r>
              <a:rPr lang="en-US" sz="2000" dirty="0" smtClean="0"/>
              <a:t>Capabilities</a:t>
            </a:r>
            <a:endParaRPr lang="en-US" sz="2000" dirty="0" smtClean="0"/>
          </a:p>
          <a:p>
            <a:r>
              <a:rPr lang="en-US" sz="2000" dirty="0" smtClean="0"/>
              <a:t>Free Webinar: </a:t>
            </a:r>
            <a:r>
              <a:rPr lang="en-US" sz="2000" dirty="0" err="1" smtClean="0"/>
              <a:t>Lync</a:t>
            </a:r>
            <a:r>
              <a:rPr lang="en-US" sz="2000" dirty="0" smtClean="0"/>
              <a:t> Server 2013 Part 2 | Architecture and Deployment Changes</a:t>
            </a:r>
          </a:p>
          <a:p>
            <a:r>
              <a:rPr lang="en-US" sz="2000" dirty="0" smtClean="0"/>
              <a:t>Free Webinar: Microsoft SQL Server 2012 | Business Intelligence &amp; Cloud Solutions</a:t>
            </a:r>
          </a:p>
          <a:p>
            <a:r>
              <a:rPr lang="en-US" sz="2000" dirty="0" smtClean="0"/>
              <a:t>Free Webinar: </a:t>
            </a:r>
            <a:r>
              <a:rPr lang="en-US" sz="2000" dirty="0" err="1" smtClean="0"/>
              <a:t>Lync</a:t>
            </a:r>
            <a:r>
              <a:rPr lang="en-US" sz="2000" dirty="0" smtClean="0"/>
              <a:t> Server 2013 Part 3 | Integration and Extensibility</a:t>
            </a:r>
            <a:endParaRPr lang="en-US" sz="2000" dirty="0" smtClean="0"/>
          </a:p>
          <a:p>
            <a:pPr>
              <a:buNone/>
            </a:pPr>
            <a:endParaRPr lang="en-US" sz="2000" dirty="0" smtClean="0"/>
          </a:p>
          <a:p>
            <a:pPr>
              <a:buNone/>
            </a:pPr>
            <a:r>
              <a:rPr lang="en-US" sz="2000" dirty="0" smtClean="0"/>
              <a:t>Sign up for free at: </a:t>
            </a:r>
            <a:r>
              <a:rPr lang="en-US" sz="2000" dirty="0" smtClean="0">
                <a:hlinkClick r:id="rId2"/>
              </a:rPr>
              <a:t>www.netcomlearning.com/webinars</a:t>
            </a:r>
            <a:endParaRPr lang="en-US" sz="2000" dirty="0" smtClean="0"/>
          </a:p>
          <a:p>
            <a:pPr>
              <a:buNone/>
            </a:pPr>
            <a:endParaRPr lang="en-US" sz="2000" dirty="0" smtClean="0"/>
          </a:p>
        </p:txBody>
      </p:sp>
      <p:pic>
        <p:nvPicPr>
          <p:cNvPr id="6" name="Picture 5" descr="C:\Users\rinchen\Documents\Tools\logos\2.NetCom_Learning_Web.jpg"/>
          <p:cNvPicPr>
            <a:picLocks noChangeAspect="1" noChangeArrowheads="1"/>
          </p:cNvPicPr>
          <p:nvPr/>
        </p:nvPicPr>
        <p:blipFill>
          <a:blip r:embed="rId3" cstate="print"/>
          <a:srcRect/>
          <a:stretch>
            <a:fillRect/>
          </a:stretch>
        </p:blipFill>
        <p:spPr bwMode="auto">
          <a:xfrm>
            <a:off x="8382000" y="5638800"/>
            <a:ext cx="762000" cy="802640"/>
          </a:xfrm>
          <a:prstGeom prst="rect">
            <a:avLst/>
          </a:prstGeom>
          <a:noFill/>
        </p:spPr>
      </p:pic>
      <p:sp>
        <p:nvSpPr>
          <p:cNvPr id="8" name="Footer Placeholder 5"/>
          <p:cNvSpPr>
            <a:spLocks noGrp="1"/>
          </p:cNvSpPr>
          <p:nvPr>
            <p:ph type="ftr" sz="quarter" idx="4294967295"/>
          </p:nvPr>
        </p:nvSpPr>
        <p:spPr>
          <a:xfrm>
            <a:off x="3244970" y="6492875"/>
            <a:ext cx="2895600" cy="365125"/>
          </a:xfrm>
          <a:prstGeom prst="rect">
            <a:avLst/>
          </a:prstGeom>
        </p:spPr>
        <p:txBody>
          <a:bodyPr/>
          <a:lstStyle/>
          <a:p>
            <a:pPr algn="ctr"/>
            <a:r>
              <a:rPr lang="en-US" sz="1400" dirty="0" smtClean="0">
                <a:solidFill>
                  <a:schemeClr val="tx1">
                    <a:lumMod val="75000"/>
                    <a:lumOff val="25000"/>
                  </a:schemeClr>
                </a:solidFill>
              </a:rPr>
              <a:t>www.netcomlearning.com</a:t>
            </a:r>
            <a:endParaRPr lang="en-US" sz="1400" dirty="0">
              <a:solidFill>
                <a:schemeClr val="tx1">
                  <a:lumMod val="75000"/>
                  <a:lumOff val="25000"/>
                </a:schemeClr>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8229600" cy="639762"/>
          </a:xfrm>
        </p:spPr>
        <p:txBody>
          <a:bodyPr/>
          <a:lstStyle/>
          <a:p>
            <a:pPr algn="ctr"/>
            <a:r>
              <a:rPr lang="en-US" sz="2400" b="1" dirty="0" smtClean="0">
                <a:latin typeface="Arial"/>
                <a:ea typeface="+mn-ea"/>
                <a:cs typeface="Arial"/>
              </a:rPr>
              <a:t>MCSA: Windows Server 2012</a:t>
            </a:r>
          </a:p>
        </p:txBody>
      </p:sp>
      <p:sp>
        <p:nvSpPr>
          <p:cNvPr id="4" name="Footer Placeholder 5"/>
          <p:cNvSpPr>
            <a:spLocks noGrp="1"/>
          </p:cNvSpPr>
          <p:nvPr>
            <p:ph type="ftr" sz="quarter" idx="4294967295"/>
          </p:nvPr>
        </p:nvSpPr>
        <p:spPr>
          <a:xfrm>
            <a:off x="3244970" y="6492875"/>
            <a:ext cx="2895600" cy="365125"/>
          </a:xfrm>
          <a:prstGeom prst="rect">
            <a:avLst/>
          </a:prstGeom>
        </p:spPr>
        <p:txBody>
          <a:bodyPr/>
          <a:lstStyle/>
          <a:p>
            <a:pPr algn="ctr"/>
            <a:r>
              <a:rPr lang="en-US" sz="1400" dirty="0" smtClean="0">
                <a:solidFill>
                  <a:schemeClr val="tx1">
                    <a:lumMod val="75000"/>
                    <a:lumOff val="25000"/>
                  </a:schemeClr>
                </a:solidFill>
              </a:rPr>
              <a:t>www.netcomlearning.com</a:t>
            </a:r>
            <a:endParaRPr lang="en-US" sz="1400" dirty="0">
              <a:solidFill>
                <a:schemeClr val="tx1">
                  <a:lumMod val="75000"/>
                  <a:lumOff val="25000"/>
                </a:schemeClr>
              </a:solidFill>
            </a:endParaRPr>
          </a:p>
        </p:txBody>
      </p:sp>
      <p:pic>
        <p:nvPicPr>
          <p:cNvPr id="5" name="Picture 2"/>
          <p:cNvPicPr>
            <a:picLocks noGrp="1" noChangeAspect="1" noChangeArrowheads="1"/>
          </p:cNvPicPr>
          <p:nvPr>
            <p:ph idx="1"/>
          </p:nvPr>
        </p:nvPicPr>
        <p:blipFill>
          <a:blip r:embed="rId2" cstate="print"/>
          <a:srcRect l="23660" t="37114" r="24074" b="21278"/>
          <a:stretch>
            <a:fillRect/>
          </a:stretch>
        </p:blipFill>
        <p:spPr>
          <a:xfrm>
            <a:off x="457200" y="1666141"/>
            <a:ext cx="8229600" cy="3548692"/>
          </a:xfrm>
          <a:noFill/>
        </p:spPr>
      </p:pic>
      <p:pic>
        <p:nvPicPr>
          <p:cNvPr id="6" name="Picture 5" descr="C:\Users\rinchen\Documents\Tools\logos\microsoft partner LOGO black.jpg"/>
          <p:cNvPicPr>
            <a:picLocks noChangeAspect="1" noChangeArrowheads="1"/>
          </p:cNvPicPr>
          <p:nvPr/>
        </p:nvPicPr>
        <p:blipFill>
          <a:blip r:embed="rId3" cstate="print"/>
          <a:srcRect/>
          <a:stretch>
            <a:fillRect/>
          </a:stretch>
        </p:blipFill>
        <p:spPr bwMode="auto">
          <a:xfrm>
            <a:off x="152400" y="5638800"/>
            <a:ext cx="1434860" cy="677573"/>
          </a:xfrm>
          <a:prstGeom prst="rect">
            <a:avLst/>
          </a:prstGeom>
          <a:noFill/>
          <a:ln w="9525">
            <a:noFill/>
            <a:miter lim="800000"/>
            <a:headEnd/>
            <a:tailEnd/>
          </a:ln>
        </p:spPr>
      </p:pic>
      <p:pic>
        <p:nvPicPr>
          <p:cNvPr id="7" name="Picture 2" descr="C:\Users\rinchen\Desktop\MCSA Windows_Server.jpg"/>
          <p:cNvPicPr>
            <a:picLocks noChangeAspect="1" noChangeArrowheads="1"/>
          </p:cNvPicPr>
          <p:nvPr/>
        </p:nvPicPr>
        <p:blipFill>
          <a:blip r:embed="rId4" cstate="print"/>
          <a:srcRect/>
          <a:stretch>
            <a:fillRect/>
          </a:stretch>
        </p:blipFill>
        <p:spPr bwMode="auto">
          <a:xfrm>
            <a:off x="8153400" y="5638800"/>
            <a:ext cx="821198" cy="825230"/>
          </a:xfrm>
          <a:prstGeom prst="rect">
            <a:avLst/>
          </a:prstGeom>
          <a:noFill/>
        </p:spPr>
      </p:pic>
      <p:sp>
        <p:nvSpPr>
          <p:cNvPr id="8" name="Oval 7"/>
          <p:cNvSpPr/>
          <p:nvPr/>
        </p:nvSpPr>
        <p:spPr>
          <a:xfrm>
            <a:off x="4286249" y="1352550"/>
            <a:ext cx="1447801" cy="3003045"/>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name="d47472f6-5778-4ac9-b097-40973242b69b">
    <p:spTree>
      <p:nvGrpSpPr>
        <p:cNvPr id="1" name=""/>
        <p:cNvGrpSpPr/>
        <p:nvPr/>
      </p:nvGrpSpPr>
      <p:grpSpPr>
        <a:xfrm>
          <a:off x="0" y="0"/>
          <a:ext cx="0" cy="0"/>
          <a:chOff x="0" y="0"/>
          <a:chExt cx="0" cy="0"/>
        </a:xfrm>
      </p:grpSpPr>
      <p:sp>
        <p:nvSpPr>
          <p:cNvPr id="2" name="Title 1"/>
          <p:cNvSpPr>
            <a:spLocks noGrp="1"/>
          </p:cNvSpPr>
          <p:nvPr>
            <p:ph type="title"/>
          </p:nvPr>
        </p:nvSpPr>
        <p:spPr>
          <a:xfrm>
            <a:off x="460375" y="1"/>
            <a:ext cx="7773988" cy="609600"/>
          </a:xfrm>
        </p:spPr>
        <p:txBody>
          <a:bodyPr/>
          <a:lstStyle/>
          <a:p>
            <a:r>
              <a:rPr lang="en-US" dirty="0" smtClean="0"/>
              <a:t>What’s New in </a:t>
            </a:r>
            <a:r>
              <a:rPr lang="en-US" dirty="0" err="1" smtClean="0"/>
              <a:t>Lync</a:t>
            </a:r>
            <a:r>
              <a:rPr lang="en-US" dirty="0" smtClean="0"/>
              <a:t> Client</a:t>
            </a:r>
            <a:endParaRPr lang="en-US" dirty="0"/>
          </a:p>
        </p:txBody>
      </p:sp>
      <p:sp>
        <p:nvSpPr>
          <p:cNvPr id="4" name="Title 1"/>
          <p:cNvSpPr txBox="1">
            <a:spLocks/>
          </p:cNvSpPr>
          <p:nvPr/>
        </p:nvSpPr>
        <p:spPr>
          <a:xfrm>
            <a:off x="149288" y="817418"/>
            <a:ext cx="3042319" cy="1057162"/>
          </a:xfrm>
          <a:prstGeom prst="rect">
            <a:avLst/>
          </a:prstGeom>
          <a:noFill/>
        </p:spPr>
        <p:txBody>
          <a:bodyPr vert="horz" lIns="0" tIns="0" rIns="0" bIns="0" rtlCol="0" anchor="t" anchorCtr="0">
            <a:noAutofit/>
          </a:bodyPr>
          <a:lstStyle>
            <a:lvl1pPr algn="l" defTabSz="457200" rtl="0" eaLnBrk="1" latinLnBrk="0" hangingPunct="1">
              <a:spcBef>
                <a:spcPct val="0"/>
              </a:spcBef>
              <a:buNone/>
              <a:defRPr sz="3200" b="0" i="0" kern="1200">
                <a:solidFill>
                  <a:schemeClr val="tx2"/>
                </a:solidFill>
                <a:latin typeface="Humanst521 BT"/>
                <a:ea typeface="+mj-ea"/>
                <a:cs typeface="Humanst521 BT"/>
              </a:defRPr>
            </a:lvl1pPr>
          </a:lstStyle>
          <a:p>
            <a:r>
              <a:rPr lang="en-US" sz="1800" b="1" dirty="0" smtClean="0">
                <a:solidFill>
                  <a:schemeClr val="tx1"/>
                </a:solidFill>
                <a:latin typeface="Segoe UI Light" pitchFamily="34" charset="0"/>
              </a:rPr>
              <a:t>Communicating and connecting in Lync</a:t>
            </a:r>
            <a:endParaRPr lang="en-US" sz="1800" b="1" dirty="0">
              <a:solidFill>
                <a:schemeClr val="tx1"/>
              </a:solidFill>
              <a:latin typeface="Segoe UI Light" pitchFamily="34" charset="0"/>
            </a:endParaRPr>
          </a:p>
        </p:txBody>
      </p:sp>
      <p:sp>
        <p:nvSpPr>
          <p:cNvPr id="5" name="Title 1"/>
          <p:cNvSpPr txBox="1">
            <a:spLocks/>
          </p:cNvSpPr>
          <p:nvPr/>
        </p:nvSpPr>
        <p:spPr>
          <a:xfrm>
            <a:off x="2799626" y="817418"/>
            <a:ext cx="2812609" cy="618835"/>
          </a:xfrm>
          <a:prstGeom prst="rect">
            <a:avLst/>
          </a:prstGeom>
          <a:noFill/>
        </p:spPr>
        <p:txBody>
          <a:bodyPr vert="horz" lIns="0" tIns="0" rIns="0" bIns="0" rtlCol="0" anchor="t" anchorCtr="0">
            <a:noAutofit/>
          </a:bodyPr>
          <a:lstStyle>
            <a:defPPr>
              <a:defRPr lang="en-US"/>
            </a:defPPr>
            <a:lvl1pPr>
              <a:spcBef>
                <a:spcPct val="0"/>
              </a:spcBef>
              <a:buNone/>
              <a:defRPr sz="2400" b="1" i="0">
                <a:solidFill>
                  <a:srgbClr val="00B0F0"/>
                </a:solidFill>
                <a:latin typeface="Segoe UI Light" pitchFamily="34" charset="0"/>
                <a:ea typeface="+mj-ea"/>
                <a:cs typeface="Humanst521 BT"/>
              </a:defRPr>
            </a:lvl1pPr>
          </a:lstStyle>
          <a:p>
            <a:r>
              <a:rPr lang="en-US" sz="1800" dirty="0">
                <a:solidFill>
                  <a:schemeClr val="tx1"/>
                </a:solidFill>
              </a:rPr>
              <a:t>Collaborating using v</a:t>
            </a:r>
            <a:r>
              <a:rPr lang="en-US" sz="1800" dirty="0" smtClean="0">
                <a:solidFill>
                  <a:schemeClr val="tx1"/>
                </a:solidFill>
              </a:rPr>
              <a:t>oice and video </a:t>
            </a:r>
            <a:r>
              <a:rPr lang="en-US" sz="1800" dirty="0">
                <a:solidFill>
                  <a:schemeClr val="tx1"/>
                </a:solidFill>
              </a:rPr>
              <a:t>in Lync</a:t>
            </a:r>
          </a:p>
        </p:txBody>
      </p:sp>
      <p:sp>
        <p:nvSpPr>
          <p:cNvPr id="6" name="Title 1"/>
          <p:cNvSpPr txBox="1">
            <a:spLocks/>
          </p:cNvSpPr>
          <p:nvPr/>
        </p:nvSpPr>
        <p:spPr>
          <a:xfrm>
            <a:off x="5933101" y="817418"/>
            <a:ext cx="2891530" cy="1262108"/>
          </a:xfrm>
          <a:prstGeom prst="rect">
            <a:avLst/>
          </a:prstGeom>
          <a:noFill/>
        </p:spPr>
        <p:txBody>
          <a:bodyPr vert="horz" lIns="0" tIns="0" rIns="0" bIns="0" rtlCol="0" anchor="t" anchorCtr="0">
            <a:noAutofit/>
          </a:bodyPr>
          <a:lstStyle>
            <a:defPPr>
              <a:defRPr lang="en-US"/>
            </a:defPPr>
            <a:lvl1pPr>
              <a:spcBef>
                <a:spcPct val="0"/>
              </a:spcBef>
              <a:buNone/>
              <a:defRPr sz="2400" b="1" i="0">
                <a:solidFill>
                  <a:srgbClr val="00B0F0"/>
                </a:solidFill>
                <a:latin typeface="Segoe UI Light" pitchFamily="34" charset="0"/>
                <a:ea typeface="+mj-ea"/>
                <a:cs typeface="Humanst521 BT"/>
              </a:defRPr>
            </a:lvl1pPr>
          </a:lstStyle>
          <a:p>
            <a:r>
              <a:rPr lang="en-US" sz="1800" dirty="0">
                <a:solidFill>
                  <a:schemeClr val="tx1"/>
                </a:solidFill>
              </a:rPr>
              <a:t>Lync is available </a:t>
            </a:r>
            <a:r>
              <a:rPr lang="en-US" sz="1800" dirty="0" smtClean="0">
                <a:solidFill>
                  <a:schemeClr val="tx1"/>
                </a:solidFill>
              </a:rPr>
              <a:t>virtually anytime</a:t>
            </a:r>
            <a:r>
              <a:rPr lang="en-US" sz="1800" dirty="0">
                <a:solidFill>
                  <a:schemeClr val="tx1"/>
                </a:solidFill>
              </a:rPr>
              <a:t>, anywhere on </a:t>
            </a:r>
            <a:r>
              <a:rPr lang="en-US" sz="1800" dirty="0" smtClean="0">
                <a:solidFill>
                  <a:schemeClr val="tx1"/>
                </a:solidFill>
              </a:rPr>
              <a:t>almost any </a:t>
            </a:r>
            <a:r>
              <a:rPr lang="en-US" sz="1800" dirty="0">
                <a:solidFill>
                  <a:schemeClr val="tx1"/>
                </a:solidFill>
              </a:rPr>
              <a:t>device</a:t>
            </a:r>
          </a:p>
        </p:txBody>
      </p:sp>
      <p:sp>
        <p:nvSpPr>
          <p:cNvPr id="7" name="Rectangle 6"/>
          <p:cNvSpPr/>
          <p:nvPr/>
        </p:nvSpPr>
        <p:spPr>
          <a:xfrm>
            <a:off x="177663" y="3468479"/>
            <a:ext cx="2424157" cy="2548390"/>
          </a:xfrm>
          <a:prstGeom prst="rect">
            <a:avLst/>
          </a:prstGeom>
        </p:spPr>
        <p:txBody>
          <a:bodyPr wrap="square">
            <a:spAutoFit/>
          </a:bodyPr>
          <a:lstStyle/>
          <a:p>
            <a:pPr marL="342900" lvl="0" indent="-342900">
              <a:spcBef>
                <a:spcPct val="20000"/>
              </a:spcBef>
              <a:buClr>
                <a:schemeClr val="accent2"/>
              </a:buClr>
              <a:buFont typeface="Wingdings" pitchFamily="2" charset="2"/>
              <a:buChar char="§"/>
            </a:pPr>
            <a:r>
              <a:rPr lang="en-US" sz="1400" b="0" dirty="0"/>
              <a:t>Find, connect, and  communicate with Microsoft Office users</a:t>
            </a:r>
          </a:p>
          <a:p>
            <a:pPr marL="342900" lvl="0" indent="-342900">
              <a:spcBef>
                <a:spcPct val="20000"/>
              </a:spcBef>
              <a:buClr>
                <a:schemeClr val="accent2"/>
              </a:buClr>
              <a:buFont typeface="Wingdings" pitchFamily="2" charset="2"/>
              <a:buChar char="§"/>
            </a:pPr>
            <a:r>
              <a:rPr lang="en-US" sz="1400" b="0" dirty="0"/>
              <a:t>Connect and communicate with external users</a:t>
            </a:r>
          </a:p>
          <a:p>
            <a:pPr marL="342900" lvl="0" indent="-342900">
              <a:spcBef>
                <a:spcPct val="20000"/>
              </a:spcBef>
              <a:buClr>
                <a:schemeClr val="accent2"/>
              </a:buClr>
              <a:buFont typeface="Wingdings" pitchFamily="2" charset="2"/>
              <a:buChar char="§"/>
            </a:pPr>
            <a:r>
              <a:rPr lang="en-US" sz="1400" b="0" dirty="0"/>
              <a:t>Manage Lync IM &amp; </a:t>
            </a:r>
            <a:r>
              <a:rPr lang="en-US" sz="1400" b="0" dirty="0" smtClean="0"/>
              <a:t>presence </a:t>
            </a:r>
            <a:r>
              <a:rPr lang="en-US" sz="1400" b="0" dirty="0"/>
              <a:t>and </a:t>
            </a:r>
            <a:r>
              <a:rPr lang="en-US" sz="1400" b="0" dirty="0" smtClean="0"/>
              <a:t>persistent </a:t>
            </a:r>
            <a:r>
              <a:rPr lang="en-US" sz="1400" b="0" dirty="0"/>
              <a:t>c</a:t>
            </a:r>
            <a:r>
              <a:rPr lang="en-US" sz="1400" b="0" dirty="0" smtClean="0"/>
              <a:t>hat features</a:t>
            </a:r>
            <a:endParaRPr lang="en-US" sz="1400" b="0" dirty="0"/>
          </a:p>
        </p:txBody>
      </p:sp>
      <p:pic>
        <p:nvPicPr>
          <p:cNvPr id="8" name="Picture 1" descr="image00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065069" y="1720225"/>
            <a:ext cx="2110022" cy="15700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8"/>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004944" y="1942966"/>
            <a:ext cx="374091" cy="486318"/>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5004944" y="2593378"/>
            <a:ext cx="374091" cy="457222"/>
          </a:xfrm>
          <a:prstGeom prst="rect">
            <a:avLst/>
          </a:prstGeom>
        </p:spPr>
      </p:pic>
      <p:sp>
        <p:nvSpPr>
          <p:cNvPr id="11" name="Rectangle 10"/>
          <p:cNvSpPr/>
          <p:nvPr/>
        </p:nvSpPr>
        <p:spPr>
          <a:xfrm>
            <a:off x="2799625" y="3465744"/>
            <a:ext cx="2812609" cy="1514261"/>
          </a:xfrm>
          <a:prstGeom prst="rect">
            <a:avLst/>
          </a:prstGeom>
        </p:spPr>
        <p:txBody>
          <a:bodyPr wrap="square">
            <a:spAutoFit/>
          </a:bodyPr>
          <a:lstStyle/>
          <a:p>
            <a:pPr marL="342900" indent="-342900">
              <a:spcBef>
                <a:spcPct val="20000"/>
              </a:spcBef>
              <a:buClr>
                <a:schemeClr val="accent2"/>
              </a:buClr>
              <a:buFont typeface="Wingdings" pitchFamily="2" charset="2"/>
              <a:buChar char="§"/>
            </a:pPr>
            <a:r>
              <a:rPr lang="en-US" sz="1400" b="0" dirty="0"/>
              <a:t>Lifelike video </a:t>
            </a:r>
            <a:r>
              <a:rPr lang="en-US" sz="1400" b="0" dirty="0" smtClean="0"/>
              <a:t>experience with multi-view video and higher resolutions</a:t>
            </a:r>
            <a:endParaRPr lang="en-US" sz="1400" b="0" dirty="0"/>
          </a:p>
          <a:p>
            <a:pPr marL="342900" indent="-342900">
              <a:spcBef>
                <a:spcPct val="20000"/>
              </a:spcBef>
              <a:buClr>
                <a:schemeClr val="accent2"/>
              </a:buClr>
              <a:buFont typeface="Wingdings" pitchFamily="2" charset="2"/>
              <a:buChar char="§"/>
            </a:pPr>
            <a:r>
              <a:rPr lang="en-US" sz="1400" b="0" dirty="0"/>
              <a:t>Web conferencing </a:t>
            </a:r>
            <a:endParaRPr lang="en-US" sz="1400" b="0" dirty="0" smtClean="0"/>
          </a:p>
          <a:p>
            <a:pPr marL="342900" indent="-342900">
              <a:spcBef>
                <a:spcPct val="20000"/>
              </a:spcBef>
              <a:buClr>
                <a:schemeClr val="accent2"/>
              </a:buClr>
              <a:buFont typeface="Wingdings" pitchFamily="2" charset="2"/>
              <a:buChar char="§"/>
            </a:pPr>
            <a:r>
              <a:rPr lang="en-US" sz="1400" b="0" dirty="0" smtClean="0"/>
              <a:t>Voice conferencing</a:t>
            </a:r>
            <a:endParaRPr lang="en-US" sz="1400" b="0" dirty="0"/>
          </a:p>
          <a:p>
            <a:pPr marL="342900" indent="-342900">
              <a:spcBef>
                <a:spcPct val="20000"/>
              </a:spcBef>
              <a:buClr>
                <a:schemeClr val="accent2"/>
              </a:buClr>
              <a:buFont typeface="Wingdings" pitchFamily="2" charset="2"/>
              <a:buChar char="§"/>
            </a:pPr>
            <a:r>
              <a:rPr lang="en-US" sz="1400" b="0" dirty="0"/>
              <a:t>Office integration</a:t>
            </a:r>
          </a:p>
        </p:txBody>
      </p:sp>
      <p:pic>
        <p:nvPicPr>
          <p:cNvPr id="12" name="Picture 2"/>
          <p:cNvPicPr>
            <a:picLocks noChangeAspect="1" noChangeArrowheads="1"/>
          </p:cNvPicPr>
          <p:nvPr/>
        </p:nvPicPr>
        <p:blipFill>
          <a:blip r:embed="rId6" cstate="print">
            <a:extLst>
              <a:ext uri="{28A0092B-C50C-407E-A947-70E740481C1C}">
                <a14:useLocalDpi xmlns:a14="http://schemas.microsoft.com/office/drawing/2010/main" xmlns="" val="0"/>
              </a:ext>
            </a:extLst>
          </a:blip>
          <a:stretch>
            <a:fillRect/>
          </a:stretch>
        </p:blipFill>
        <p:spPr bwMode="auto">
          <a:xfrm>
            <a:off x="5948984" y="1720225"/>
            <a:ext cx="2099065" cy="14880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3" name="Picture 2"/>
          <p:cNvPicPr>
            <a:picLocks noChangeAspect="1" noChangeArrowheads="1"/>
          </p:cNvPicPr>
          <p:nvPr/>
        </p:nvPicPr>
        <p:blipFill>
          <a:blip r:embed="rId7" cstate="print">
            <a:extLst>
              <a:ext uri="{28A0092B-C50C-407E-A947-70E740481C1C}">
                <a14:useLocalDpi xmlns:a14="http://schemas.microsoft.com/office/drawing/2010/main" xmlns="" val="0"/>
              </a:ext>
            </a:extLst>
          </a:blip>
          <a:stretch>
            <a:fillRect/>
          </a:stretch>
        </p:blipFill>
        <p:spPr bwMode="auto">
          <a:xfrm>
            <a:off x="7866206" y="1974992"/>
            <a:ext cx="798060" cy="145064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4" name="Picture 4"/>
          <p:cNvPicPr>
            <a:picLocks noChangeAspect="1" noChangeArrowheads="1"/>
          </p:cNvPicPr>
          <p:nvPr/>
        </p:nvPicPr>
        <p:blipFill>
          <a:blip r:embed="rId8" cstate="print">
            <a:extLst>
              <a:ext uri="{28A0092B-C50C-407E-A947-70E740481C1C}">
                <a14:useLocalDpi xmlns:a14="http://schemas.microsoft.com/office/drawing/2010/main" xmlns="" val="0"/>
              </a:ext>
            </a:extLst>
          </a:blip>
          <a:stretch>
            <a:fillRect/>
          </a:stretch>
        </p:blipFill>
        <p:spPr bwMode="auto">
          <a:xfrm>
            <a:off x="149288" y="1450863"/>
            <a:ext cx="728000" cy="143363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5" name="Rectangle 14"/>
          <p:cNvSpPr/>
          <p:nvPr/>
        </p:nvSpPr>
        <p:spPr>
          <a:xfrm>
            <a:off x="5821120" y="3521935"/>
            <a:ext cx="3003511" cy="1729704"/>
          </a:xfrm>
          <a:prstGeom prst="rect">
            <a:avLst/>
          </a:prstGeom>
        </p:spPr>
        <p:txBody>
          <a:bodyPr wrap="square">
            <a:spAutoFit/>
          </a:bodyPr>
          <a:lstStyle/>
          <a:p>
            <a:pPr marL="342900" indent="-342900">
              <a:spcBef>
                <a:spcPct val="20000"/>
              </a:spcBef>
              <a:buClr>
                <a:schemeClr val="accent2"/>
              </a:buClr>
              <a:buFont typeface="Wingdings" pitchFamily="2" charset="2"/>
              <a:buChar char="§"/>
            </a:pPr>
            <a:r>
              <a:rPr lang="en-US" sz="1400" b="0" dirty="0"/>
              <a:t>Lync </a:t>
            </a:r>
            <a:r>
              <a:rPr lang="en-US" sz="1400" b="0" dirty="0" smtClean="0"/>
              <a:t>is available </a:t>
            </a:r>
            <a:r>
              <a:rPr lang="en-US" sz="1400" b="0" dirty="0"/>
              <a:t>on </a:t>
            </a:r>
            <a:r>
              <a:rPr lang="en-US" sz="1400" b="0" dirty="0" smtClean="0"/>
              <a:t>a variety of mobile </a:t>
            </a:r>
            <a:r>
              <a:rPr lang="en-US" sz="1400" b="0" dirty="0"/>
              <a:t>devices</a:t>
            </a:r>
          </a:p>
          <a:p>
            <a:pPr marL="342900" indent="-342900">
              <a:spcBef>
                <a:spcPct val="20000"/>
              </a:spcBef>
              <a:buClr>
                <a:schemeClr val="accent2"/>
              </a:buClr>
              <a:buFont typeface="Wingdings" pitchFamily="2" charset="2"/>
              <a:buChar char="§"/>
            </a:pPr>
            <a:r>
              <a:rPr lang="en-US" sz="1400" b="0" dirty="0"/>
              <a:t>Lync </a:t>
            </a:r>
            <a:r>
              <a:rPr lang="en-US" sz="1400" b="0" dirty="0" smtClean="0"/>
              <a:t>is available </a:t>
            </a:r>
            <a:r>
              <a:rPr lang="en-US" sz="1400" b="0" dirty="0"/>
              <a:t>on the web</a:t>
            </a:r>
          </a:p>
          <a:p>
            <a:pPr marL="342900" indent="-342900">
              <a:spcBef>
                <a:spcPct val="20000"/>
              </a:spcBef>
              <a:buClr>
                <a:schemeClr val="accent2"/>
              </a:buClr>
              <a:buFont typeface="Wingdings" pitchFamily="2" charset="2"/>
              <a:buChar char="§"/>
            </a:pPr>
            <a:r>
              <a:rPr lang="en-US" sz="1400" b="0" dirty="0"/>
              <a:t>Lync </a:t>
            </a:r>
            <a:r>
              <a:rPr lang="en-US" sz="1400" b="0" dirty="0" smtClean="0"/>
              <a:t>is available </a:t>
            </a:r>
            <a:r>
              <a:rPr lang="en-US" sz="1400" b="0" dirty="0"/>
              <a:t>on room systems</a:t>
            </a:r>
          </a:p>
          <a:p>
            <a:pPr marL="342900" indent="-342900">
              <a:spcBef>
                <a:spcPct val="20000"/>
              </a:spcBef>
              <a:buClr>
                <a:schemeClr val="accent2"/>
              </a:buClr>
              <a:buFont typeface="Wingdings" pitchFamily="2" charset="2"/>
              <a:buChar char="§"/>
            </a:pPr>
            <a:r>
              <a:rPr lang="en-US" sz="1400" b="0" dirty="0"/>
              <a:t>Lync as a Hosted Service</a:t>
            </a:r>
          </a:p>
        </p:txBody>
      </p:sp>
      <p:pic>
        <p:nvPicPr>
          <p:cNvPr id="16" name="Picture 4"/>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546741" y="1689242"/>
            <a:ext cx="1899101" cy="166996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7" name="Picture 3"/>
          <p:cNvPicPr>
            <a:picLocks noChangeAspect="1"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1838473" y="2574593"/>
            <a:ext cx="925656" cy="85104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8" name="Picture 17" descr="lg.png"/>
          <p:cNvPicPr>
            <a:picLocks noChangeAspect="1"/>
          </p:cNvPicPr>
          <p:nvPr/>
        </p:nvPicPr>
        <p:blipFill>
          <a:blip r:embed="rId11" cstate="print">
            <a:extLst>
              <a:ext uri="{28A0092B-C50C-407E-A947-70E740481C1C}">
                <a14:useLocalDpi xmlns:a14="http://schemas.microsoft.com/office/drawing/2010/main" xmlns="" val="0"/>
              </a:ext>
            </a:extLst>
          </a:blip>
          <a:srcRect l="9611" t="24953" r="6289" b="16824"/>
          <a:stretch>
            <a:fillRect/>
          </a:stretch>
        </p:blipFill>
        <p:spPr>
          <a:xfrm>
            <a:off x="6477000" y="0"/>
            <a:ext cx="2667000" cy="533400"/>
          </a:xfrm>
          <a:prstGeom prst="rect">
            <a:avLst/>
          </a:prstGeom>
        </p:spPr>
      </p:pic>
    </p:spTree>
    <p:extLst>
      <p:ext uri="{BB962C8B-B14F-4D97-AF65-F5344CB8AC3E}">
        <p14:creationId xmlns:p14="http://schemas.microsoft.com/office/powerpoint/2010/main" xmlns="" val="103956469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57200" y="228600"/>
            <a:ext cx="8229600" cy="639762"/>
          </a:xfrm>
          <a:prstGeom prst="rect">
            <a:avLst/>
          </a:prstGeom>
        </p:spPr>
        <p:txBody>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smtClean="0">
                <a:ln>
                  <a:noFill/>
                </a:ln>
                <a:effectLst/>
                <a:uLnTx/>
                <a:uFillTx/>
                <a:latin typeface="Arial"/>
                <a:ea typeface="+mn-ea"/>
                <a:cs typeface="Arial"/>
              </a:rPr>
              <a:t>MCSE:</a:t>
            </a:r>
            <a:r>
              <a:rPr kumimoji="0" lang="en-US" sz="2400" b="1" i="0" u="none" strike="noStrike" kern="1200" cap="none" spc="0" normalizeH="0" noProof="0" dirty="0" smtClean="0">
                <a:ln>
                  <a:noFill/>
                </a:ln>
                <a:effectLst/>
                <a:uLnTx/>
                <a:uFillTx/>
                <a:latin typeface="Arial"/>
                <a:ea typeface="+mn-ea"/>
                <a:cs typeface="Arial"/>
              </a:rPr>
              <a:t> Communication</a:t>
            </a:r>
            <a:endParaRPr kumimoji="0" lang="en-US" sz="2400" b="1" i="0" u="none" strike="noStrike" kern="1200" cap="none" spc="0" normalizeH="0" baseline="0" noProof="0" dirty="0" smtClean="0">
              <a:ln>
                <a:noFill/>
              </a:ln>
              <a:effectLst/>
              <a:uLnTx/>
              <a:uFillTx/>
              <a:latin typeface="Arial"/>
              <a:ea typeface="+mn-ea"/>
              <a:cs typeface="Arial"/>
            </a:endParaRPr>
          </a:p>
        </p:txBody>
      </p:sp>
      <p:sp>
        <p:nvSpPr>
          <p:cNvPr id="6" name="Footer Placeholder 5"/>
          <p:cNvSpPr>
            <a:spLocks noGrp="1"/>
          </p:cNvSpPr>
          <p:nvPr>
            <p:ph type="ftr" sz="quarter" idx="4294967295"/>
          </p:nvPr>
        </p:nvSpPr>
        <p:spPr>
          <a:xfrm>
            <a:off x="3244970" y="6492875"/>
            <a:ext cx="2895600" cy="365125"/>
          </a:xfrm>
          <a:prstGeom prst="rect">
            <a:avLst/>
          </a:prstGeom>
        </p:spPr>
        <p:txBody>
          <a:bodyPr/>
          <a:lstStyle/>
          <a:p>
            <a:pPr algn="ctr"/>
            <a:r>
              <a:rPr lang="en-US" sz="1400" dirty="0" smtClean="0">
                <a:solidFill>
                  <a:schemeClr val="tx1">
                    <a:lumMod val="75000"/>
                    <a:lumOff val="25000"/>
                  </a:schemeClr>
                </a:solidFill>
              </a:rPr>
              <a:t>www.netcomlearning.com</a:t>
            </a:r>
            <a:endParaRPr lang="en-US" sz="1400" dirty="0">
              <a:solidFill>
                <a:schemeClr val="tx1">
                  <a:lumMod val="75000"/>
                  <a:lumOff val="25000"/>
                </a:schemeClr>
              </a:solidFill>
            </a:endParaRPr>
          </a:p>
        </p:txBody>
      </p:sp>
      <p:pic>
        <p:nvPicPr>
          <p:cNvPr id="7" name="Picture 6" descr="C:\Users\rinchen\Documents\Tools\logos\microsoft partner LOGO black.jpg"/>
          <p:cNvPicPr>
            <a:picLocks noChangeAspect="1" noChangeArrowheads="1"/>
          </p:cNvPicPr>
          <p:nvPr/>
        </p:nvPicPr>
        <p:blipFill>
          <a:blip r:embed="rId2" cstate="print"/>
          <a:srcRect/>
          <a:stretch>
            <a:fillRect/>
          </a:stretch>
        </p:blipFill>
        <p:spPr bwMode="auto">
          <a:xfrm>
            <a:off x="228600" y="5715000"/>
            <a:ext cx="1434860" cy="677573"/>
          </a:xfrm>
          <a:prstGeom prst="rect">
            <a:avLst/>
          </a:prstGeom>
          <a:noFill/>
          <a:ln w="9525">
            <a:noFill/>
            <a:miter lim="800000"/>
            <a:headEnd/>
            <a:tailEnd/>
          </a:ln>
        </p:spPr>
      </p:pic>
      <p:pic>
        <p:nvPicPr>
          <p:cNvPr id="2" name="Picture 2"/>
          <p:cNvPicPr>
            <a:picLocks noChangeAspect="1" noChangeArrowheads="1"/>
          </p:cNvPicPr>
          <p:nvPr/>
        </p:nvPicPr>
        <p:blipFill>
          <a:blip r:embed="rId3" cstate="print"/>
          <a:srcRect l="25313" t="15673" r="27760" b="39038"/>
          <a:stretch>
            <a:fillRect/>
          </a:stretch>
        </p:blipFill>
        <p:spPr bwMode="auto">
          <a:xfrm>
            <a:off x="457200" y="1219200"/>
            <a:ext cx="7907853" cy="4133850"/>
          </a:xfrm>
          <a:prstGeom prst="rect">
            <a:avLst/>
          </a:prstGeom>
          <a:noFill/>
          <a:ln w="9525">
            <a:noFill/>
            <a:miter lim="800000"/>
            <a:headEnd/>
            <a:tailEnd/>
          </a:ln>
        </p:spPr>
      </p:pic>
      <p:pic>
        <p:nvPicPr>
          <p:cNvPr id="1027" name="Picture 3" descr="C:\Users\rinchen\Desktop\Logos\MCSE.jpg"/>
          <p:cNvPicPr>
            <a:picLocks noChangeAspect="1" noChangeArrowheads="1"/>
          </p:cNvPicPr>
          <p:nvPr/>
        </p:nvPicPr>
        <p:blipFill>
          <a:blip r:embed="rId4" cstate="print"/>
          <a:srcRect/>
          <a:stretch>
            <a:fillRect/>
          </a:stretch>
        </p:blipFill>
        <p:spPr bwMode="auto">
          <a:xfrm>
            <a:off x="8153400" y="5562600"/>
            <a:ext cx="825230" cy="825230"/>
          </a:xfrm>
          <a:prstGeom prst="rect">
            <a:avLst/>
          </a:prstGeom>
          <a:noFill/>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8229600" cy="609600"/>
          </a:xfrm>
        </p:spPr>
        <p:txBody>
          <a:bodyPr>
            <a:normAutofit/>
          </a:bodyPr>
          <a:lstStyle/>
          <a:p>
            <a:r>
              <a:rPr lang="en-US" sz="2000" dirty="0" smtClean="0"/>
              <a:t>MCSE: Communication</a:t>
            </a:r>
            <a:endParaRPr lang="en-US" dirty="0"/>
          </a:p>
        </p:txBody>
      </p:sp>
      <p:sp>
        <p:nvSpPr>
          <p:cNvPr id="3" name="Content Placeholder 2"/>
          <p:cNvSpPr>
            <a:spLocks noGrp="1"/>
          </p:cNvSpPr>
          <p:nvPr>
            <p:ph idx="1"/>
          </p:nvPr>
        </p:nvSpPr>
        <p:spPr>
          <a:xfrm>
            <a:off x="457200" y="1371600"/>
            <a:ext cx="8229600" cy="4754563"/>
          </a:xfrm>
        </p:spPr>
        <p:txBody>
          <a:bodyPr>
            <a:normAutofit fontScale="85000" lnSpcReduction="20000"/>
          </a:bodyPr>
          <a:lstStyle/>
          <a:p>
            <a:pPr>
              <a:buNone/>
            </a:pPr>
            <a:r>
              <a:rPr lang="en-US" sz="2400" dirty="0" smtClean="0"/>
              <a:t>MCSE: Communication</a:t>
            </a:r>
            <a:endParaRPr lang="en-US" sz="2400" dirty="0" smtClean="0"/>
          </a:p>
          <a:p>
            <a:pPr lvl="1">
              <a:buFont typeface="Arial" pitchFamily="34" charset="0"/>
              <a:buChar char="•"/>
            </a:pPr>
            <a:r>
              <a:rPr lang="en-US" sz="1800" dirty="0" smtClean="0"/>
              <a:t>20336: Core Solutions of Microsoft </a:t>
            </a:r>
            <a:r>
              <a:rPr lang="en-US" sz="1800" dirty="0" err="1" smtClean="0"/>
              <a:t>Lync</a:t>
            </a:r>
            <a:r>
              <a:rPr lang="en-US" sz="1800" dirty="0" smtClean="0"/>
              <a:t> Server 2013</a:t>
            </a:r>
          </a:p>
          <a:p>
            <a:pPr lvl="1">
              <a:buFont typeface="Arial" pitchFamily="34" charset="0"/>
              <a:buChar char="•"/>
            </a:pPr>
            <a:r>
              <a:rPr lang="en-US" sz="1800" dirty="0" smtClean="0"/>
              <a:t>20337: Enterprise Voice and Online Services with Microsoft </a:t>
            </a:r>
            <a:r>
              <a:rPr lang="en-US" sz="1800" dirty="0" err="1" smtClean="0"/>
              <a:t>Lync</a:t>
            </a:r>
            <a:r>
              <a:rPr lang="en-US" sz="1800" dirty="0" smtClean="0"/>
              <a:t> Server 2013</a:t>
            </a:r>
            <a:endParaRPr lang="en-US" sz="2000" dirty="0" smtClean="0"/>
          </a:p>
          <a:p>
            <a:pPr>
              <a:buNone/>
            </a:pPr>
            <a:endParaRPr lang="en-US" sz="1900" dirty="0" smtClean="0"/>
          </a:p>
          <a:p>
            <a:pPr>
              <a:buNone/>
            </a:pPr>
            <a:endParaRPr lang="en-US" sz="2000" dirty="0" smtClean="0"/>
          </a:p>
          <a:p>
            <a:pPr>
              <a:buNone/>
            </a:pPr>
            <a:r>
              <a:rPr lang="en-US" sz="2000" dirty="0" smtClean="0"/>
              <a:t>Upcoming Class:</a:t>
            </a:r>
            <a:endParaRPr lang="en-US" sz="2000" dirty="0" smtClean="0"/>
          </a:p>
          <a:p>
            <a:pPr lvl="1">
              <a:buFont typeface="Arial" pitchFamily="34" charset="0"/>
              <a:buChar char="•"/>
            </a:pPr>
            <a:r>
              <a:rPr lang="en-US" sz="1600" dirty="0" smtClean="0"/>
              <a:t>March 18</a:t>
            </a:r>
            <a:r>
              <a:rPr lang="en-US" sz="1600" baseline="30000" dirty="0" smtClean="0"/>
              <a:t>th</a:t>
            </a:r>
            <a:r>
              <a:rPr lang="en-US" sz="1600" dirty="0" smtClean="0"/>
              <a:t> in </a:t>
            </a:r>
            <a:r>
              <a:rPr lang="en-US" sz="1600" dirty="0" smtClean="0"/>
              <a:t>New York City &amp; Live </a:t>
            </a:r>
            <a:r>
              <a:rPr lang="en-US" sz="1600" dirty="0" smtClean="0"/>
              <a:t>Online (course 20336 only)</a:t>
            </a:r>
            <a:endParaRPr lang="en-US" sz="1600" dirty="0" smtClean="0"/>
          </a:p>
          <a:p>
            <a:pPr>
              <a:buNone/>
            </a:pPr>
            <a:endParaRPr lang="en-US" sz="1800" dirty="0" smtClean="0"/>
          </a:p>
          <a:p>
            <a:pPr>
              <a:buNone/>
            </a:pPr>
            <a:r>
              <a:rPr lang="en-US" sz="1800" dirty="0" smtClean="0"/>
              <a:t>** Contact us for </a:t>
            </a:r>
            <a:r>
              <a:rPr lang="en-US" sz="1800" dirty="0" err="1" smtClean="0"/>
              <a:t>Lync</a:t>
            </a:r>
            <a:r>
              <a:rPr lang="en-US" sz="1800" dirty="0" smtClean="0"/>
              <a:t> Server 2010 Certification Schedules</a:t>
            </a:r>
            <a:endParaRPr lang="en-US" sz="1800" dirty="0" smtClean="0"/>
          </a:p>
          <a:p>
            <a:pPr>
              <a:buNone/>
            </a:pPr>
            <a:endParaRPr lang="en-US" sz="1800" dirty="0" smtClean="0"/>
          </a:p>
          <a:p>
            <a:pPr>
              <a:buNone/>
            </a:pPr>
            <a:r>
              <a:rPr lang="en-US" sz="2000" dirty="0" smtClean="0"/>
              <a:t>Locations: </a:t>
            </a:r>
            <a:r>
              <a:rPr lang="en-US" sz="1600" dirty="0" smtClean="0"/>
              <a:t>Attend in-class </a:t>
            </a:r>
            <a:r>
              <a:rPr lang="en-US" sz="1600" dirty="0" smtClean="0">
                <a:solidFill>
                  <a:srgbClr val="C00000"/>
                </a:solidFill>
              </a:rPr>
              <a:t>or</a:t>
            </a:r>
            <a:r>
              <a:rPr lang="en-US" sz="1600" dirty="0" smtClean="0"/>
              <a:t> Live Online Instructor-led</a:t>
            </a:r>
          </a:p>
          <a:p>
            <a:pPr lvl="1">
              <a:buFont typeface="Arial" pitchFamily="34" charset="0"/>
              <a:buChar char="•"/>
            </a:pPr>
            <a:r>
              <a:rPr lang="en-US" sz="1600" dirty="0" smtClean="0"/>
              <a:t>New York</a:t>
            </a:r>
          </a:p>
          <a:p>
            <a:pPr lvl="1">
              <a:buFont typeface="Arial" pitchFamily="34" charset="0"/>
              <a:buChar char="•"/>
            </a:pPr>
            <a:r>
              <a:rPr lang="en-US" sz="1600" dirty="0" smtClean="0"/>
              <a:t>Las Vegas </a:t>
            </a:r>
            <a:r>
              <a:rPr lang="en-US" sz="1600" i="1" dirty="0" smtClean="0">
                <a:solidFill>
                  <a:srgbClr val="C00000"/>
                </a:solidFill>
              </a:rPr>
              <a:t>(All Inclusive Travel Package)</a:t>
            </a:r>
          </a:p>
          <a:p>
            <a:pPr lvl="1">
              <a:buFont typeface="Arial" pitchFamily="34" charset="0"/>
              <a:buChar char="•"/>
            </a:pPr>
            <a:r>
              <a:rPr lang="en-US" sz="1600" dirty="0" smtClean="0"/>
              <a:t>Arlington VA</a:t>
            </a:r>
          </a:p>
          <a:p>
            <a:pPr lvl="1">
              <a:buFont typeface="Arial" pitchFamily="34" charset="0"/>
              <a:buChar char="•"/>
            </a:pPr>
            <a:r>
              <a:rPr lang="en-US" sz="1600" dirty="0" smtClean="0"/>
              <a:t>Philadelphia, PA</a:t>
            </a:r>
            <a:endParaRPr lang="en-US" sz="1600" dirty="0"/>
          </a:p>
        </p:txBody>
      </p:sp>
      <p:sp>
        <p:nvSpPr>
          <p:cNvPr id="11" name="Footer Placeholder 5"/>
          <p:cNvSpPr>
            <a:spLocks noGrp="1"/>
          </p:cNvSpPr>
          <p:nvPr>
            <p:ph type="ftr" sz="quarter" idx="4294967295"/>
          </p:nvPr>
        </p:nvSpPr>
        <p:spPr>
          <a:xfrm>
            <a:off x="3244970" y="6492875"/>
            <a:ext cx="2895600" cy="365125"/>
          </a:xfrm>
          <a:prstGeom prst="rect">
            <a:avLst/>
          </a:prstGeom>
        </p:spPr>
        <p:txBody>
          <a:bodyPr/>
          <a:lstStyle/>
          <a:p>
            <a:pPr algn="ctr"/>
            <a:r>
              <a:rPr lang="en-US" sz="1400" dirty="0" smtClean="0">
                <a:solidFill>
                  <a:schemeClr val="tx1">
                    <a:lumMod val="75000"/>
                    <a:lumOff val="25000"/>
                  </a:schemeClr>
                </a:solidFill>
              </a:rPr>
              <a:t>www.netcomlearning.com</a:t>
            </a:r>
            <a:endParaRPr lang="en-US" sz="1400" dirty="0">
              <a:solidFill>
                <a:schemeClr val="tx1">
                  <a:lumMod val="75000"/>
                  <a:lumOff val="25000"/>
                </a:schemeClr>
              </a:solidFill>
            </a:endParaRPr>
          </a:p>
        </p:txBody>
      </p:sp>
      <p:sp>
        <p:nvSpPr>
          <p:cNvPr id="14" name="Rectangle 13"/>
          <p:cNvSpPr/>
          <p:nvPr/>
        </p:nvSpPr>
        <p:spPr>
          <a:xfrm>
            <a:off x="357391" y="2367171"/>
            <a:ext cx="2817310" cy="338554"/>
          </a:xfrm>
          <a:prstGeom prst="rect">
            <a:avLst/>
          </a:prstGeom>
        </p:spPr>
        <p:txBody>
          <a:bodyPr wrap="none">
            <a:spAutoFit/>
          </a:bodyPr>
          <a:lstStyle/>
          <a:p>
            <a:pPr>
              <a:buNone/>
            </a:pPr>
            <a:r>
              <a:rPr lang="en-US" sz="1600" dirty="0" smtClean="0"/>
              <a:t>*</a:t>
            </a:r>
            <a:r>
              <a:rPr lang="en-US" sz="1600" i="1" dirty="0" smtClean="0">
                <a:solidFill>
                  <a:srgbClr val="C00000"/>
                </a:solidFill>
              </a:rPr>
              <a:t>Free Second Shot Exam is Back</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lg.png"/>
          <p:cNvPicPr>
            <a:picLocks noChangeAspect="1"/>
          </p:cNvPicPr>
          <p:nvPr/>
        </p:nvPicPr>
        <p:blipFill>
          <a:blip r:embed="rId3" cstate="print">
            <a:extLst>
              <a:ext uri="{28A0092B-C50C-407E-A947-70E740481C1C}">
                <a14:useLocalDpi xmlns:a14="http://schemas.microsoft.com/office/drawing/2010/main" xmlns="" val="0"/>
              </a:ext>
            </a:extLst>
          </a:blip>
          <a:srcRect l="9695" t="23515" r="9425" b="18193"/>
          <a:stretch>
            <a:fillRect/>
          </a:stretch>
        </p:blipFill>
        <p:spPr>
          <a:xfrm>
            <a:off x="5089585" y="3372928"/>
            <a:ext cx="2941607" cy="612476"/>
          </a:xfrm>
          <a:prstGeom prst="rect">
            <a:avLst/>
          </a:prstGeom>
        </p:spPr>
      </p:pic>
      <p:pic>
        <p:nvPicPr>
          <p:cNvPr id="3" name="Picture 2" descr="ms.png"/>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979794" y="1741983"/>
            <a:ext cx="3442673" cy="2434575"/>
          </a:xfrm>
          <a:prstGeom prst="rect">
            <a:avLst/>
          </a:prstGeom>
        </p:spPr>
      </p:pic>
      <p:pic>
        <p:nvPicPr>
          <p:cNvPr id="4" name="Picture 3" descr="logo.jpg"/>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5089585" y="2093946"/>
            <a:ext cx="3116842" cy="1099200"/>
          </a:xfrm>
          <a:prstGeom prst="rect">
            <a:avLst/>
          </a:prstGeom>
        </p:spPr>
      </p:pic>
      <p:sp>
        <p:nvSpPr>
          <p:cNvPr id="5" name="TextBox 4"/>
          <p:cNvSpPr txBox="1"/>
          <p:nvPr/>
        </p:nvSpPr>
        <p:spPr>
          <a:xfrm>
            <a:off x="1752600" y="1219200"/>
            <a:ext cx="6019800" cy="369332"/>
          </a:xfrm>
          <a:prstGeom prst="rect">
            <a:avLst/>
          </a:prstGeom>
          <a:noFill/>
        </p:spPr>
        <p:txBody>
          <a:bodyPr wrap="square" rtlCol="0">
            <a:spAutoFit/>
          </a:bodyPr>
          <a:lstStyle/>
          <a:p>
            <a:pPr algn="ctr"/>
            <a:r>
              <a:rPr lang="en-US" dirty="0" smtClean="0"/>
              <a:t>Stick Around for Q&amp;As</a:t>
            </a:r>
            <a:endParaRPr lang="en-US" dirty="0"/>
          </a:p>
        </p:txBody>
      </p:sp>
      <p:sp>
        <p:nvSpPr>
          <p:cNvPr id="6" name="TextBox 5"/>
          <p:cNvSpPr txBox="1"/>
          <p:nvPr/>
        </p:nvSpPr>
        <p:spPr>
          <a:xfrm>
            <a:off x="381000" y="228600"/>
            <a:ext cx="4191000" cy="369332"/>
          </a:xfrm>
          <a:prstGeom prst="rect">
            <a:avLst/>
          </a:prstGeom>
          <a:noFill/>
        </p:spPr>
        <p:txBody>
          <a:bodyPr wrap="square" rtlCol="0">
            <a:spAutoFit/>
          </a:bodyPr>
          <a:lstStyle/>
          <a:p>
            <a:r>
              <a:rPr lang="en-US" dirty="0" smtClean="0"/>
              <a:t>Thank You!</a:t>
            </a:r>
            <a:endParaRPr lang="en-US" dirty="0"/>
          </a:p>
        </p:txBody>
      </p:sp>
    </p:spTree>
    <p:extLst>
      <p:ext uri="{BB962C8B-B14F-4D97-AF65-F5344CB8AC3E}">
        <p14:creationId xmlns:p14="http://schemas.microsoft.com/office/powerpoint/2010/main" xmlns="" val="25185387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name="928a0490-1281-45c5-84fe-a78eda3c30df">
    <p:spTree>
      <p:nvGrpSpPr>
        <p:cNvPr id="1" name=""/>
        <p:cNvGrpSpPr/>
        <p:nvPr/>
      </p:nvGrpSpPr>
      <p:grpSpPr>
        <a:xfrm>
          <a:off x="0" y="0"/>
          <a:ext cx="0" cy="0"/>
          <a:chOff x="0" y="0"/>
          <a:chExt cx="0" cy="0"/>
        </a:xfrm>
      </p:grpSpPr>
      <p:sp>
        <p:nvSpPr>
          <p:cNvPr id="2" name="Title 1"/>
          <p:cNvSpPr>
            <a:spLocks noGrp="1"/>
          </p:cNvSpPr>
          <p:nvPr>
            <p:ph type="title"/>
          </p:nvPr>
        </p:nvSpPr>
        <p:spPr>
          <a:xfrm>
            <a:off x="460375" y="1"/>
            <a:ext cx="7773988" cy="609600"/>
          </a:xfrm>
        </p:spPr>
        <p:txBody>
          <a:bodyPr/>
          <a:lstStyle/>
          <a:p>
            <a:r>
              <a:rPr lang="en-US" sz="2000" dirty="0" smtClean="0"/>
              <a:t>Lesson 1: Communicate and Connect</a:t>
            </a:r>
            <a:endParaRPr lang="en-US" sz="2000" dirty="0"/>
          </a:p>
        </p:txBody>
      </p:sp>
      <p:sp>
        <p:nvSpPr>
          <p:cNvPr id="3" name="Text Placeholder 2"/>
          <p:cNvSpPr>
            <a:spLocks noGrp="1"/>
          </p:cNvSpPr>
          <p:nvPr>
            <p:ph type="body" idx="1"/>
          </p:nvPr>
        </p:nvSpPr>
        <p:spPr/>
        <p:txBody>
          <a:bodyPr/>
          <a:lstStyle/>
          <a:p>
            <a:r>
              <a:rPr lang="en-US" sz="1800" dirty="0" smtClean="0"/>
              <a:t>One Experience Across Computers, the Web, Your Devices, and Your Phone
Connect Anywhere in Office
</a:t>
            </a:r>
            <a:r>
              <a:rPr lang="en-US" sz="1800" dirty="0" err="1" smtClean="0"/>
              <a:t>Lync</a:t>
            </a:r>
            <a:r>
              <a:rPr lang="en-US" sz="1800" dirty="0" smtClean="0"/>
              <a:t> Main Window
Contacts View
Contact Card
Persistent Chat Rooms
Instant Messaging and Presence
The Conversation Window</a:t>
            </a:r>
            <a:endParaRPr lang="en-US" sz="1800" dirty="0"/>
          </a:p>
        </p:txBody>
      </p:sp>
      <p:pic>
        <p:nvPicPr>
          <p:cNvPr id="5" name="Picture 4" descr="lg.png"/>
          <p:cNvPicPr>
            <a:picLocks noChangeAspect="1"/>
          </p:cNvPicPr>
          <p:nvPr/>
        </p:nvPicPr>
        <p:blipFill>
          <a:blip r:embed="rId3" cstate="print">
            <a:extLst>
              <a:ext uri="{28A0092B-C50C-407E-A947-70E740481C1C}">
                <a14:useLocalDpi xmlns:a14="http://schemas.microsoft.com/office/drawing/2010/main" xmlns="" val="0"/>
              </a:ext>
            </a:extLst>
          </a:blip>
          <a:srcRect l="9611" t="24953" r="6289" b="16824"/>
          <a:stretch>
            <a:fillRect/>
          </a:stretch>
        </p:blipFill>
        <p:spPr>
          <a:xfrm>
            <a:off x="6477000" y="0"/>
            <a:ext cx="2667000" cy="533400"/>
          </a:xfrm>
          <a:prstGeom prst="rect">
            <a:avLst/>
          </a:prstGeom>
        </p:spPr>
      </p:pic>
    </p:spTree>
    <p:extLst>
      <p:ext uri="{BB962C8B-B14F-4D97-AF65-F5344CB8AC3E}">
        <p14:creationId xmlns:p14="http://schemas.microsoft.com/office/powerpoint/2010/main" xmlns="" val="33776922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name="43b9b31c-9c37-4739-aeb6-485c0ad5ec15">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smtClean="0"/>
              <a:t>One Experience Across Computers, </a:t>
            </a:r>
            <a:br>
              <a:rPr lang="en-US" sz="1800" dirty="0" smtClean="0"/>
            </a:br>
            <a:r>
              <a:rPr lang="en-US" sz="1800" dirty="0" smtClean="0"/>
              <a:t>the Web, Your Devices, and Your Phone</a:t>
            </a:r>
            <a:endParaRPr lang="en-US" sz="1800" dirty="0"/>
          </a:p>
        </p:txBody>
      </p:sp>
      <p:pic>
        <p:nvPicPr>
          <p:cNvPr id="4" name="Picture 2" descr="\\fsu\Shares\oc3ux\presentations\group_presentations\Aug_26_2009_Gurdeep_Review\images\meetingview_noalert.png"/>
          <p:cNvPicPr preferRelativeResize="0">
            <a:picLocks noChangeArrowheads="1"/>
          </p:cNvPicPr>
          <p:nvPr/>
        </p:nvPicPr>
        <p:blipFill>
          <a:blip r:embed="rId3" cstate="email">
            <a:extLst>
              <a:ext uri="{28A0092B-C50C-407E-A947-70E740481C1C}">
                <a14:useLocalDpi xmlns:a14="http://schemas.microsoft.com/office/drawing/2010/main" xmlns=""/>
              </a:ext>
            </a:extLst>
          </a:blip>
          <a:stretch>
            <a:fillRect/>
          </a:stretch>
        </p:blipFill>
        <p:spPr bwMode="auto">
          <a:xfrm>
            <a:off x="2133600" y="2064642"/>
            <a:ext cx="3580312" cy="2050158"/>
          </a:xfrm>
          <a:prstGeom prst="rect">
            <a:avLst/>
          </a:prstGeom>
          <a:noFill/>
          <a:ln>
            <a:noFill/>
          </a:ln>
          <a:effectLst/>
          <a:extLst/>
        </p:spPr>
      </p:pic>
      <p:pic>
        <p:nvPicPr>
          <p:cNvPr id="5" name="Picture 4"/>
          <p:cNvPicPr>
            <a:picLocks noChangeArrowheads="1"/>
          </p:cNvPicPr>
          <p:nvPr/>
        </p:nvPicPr>
        <p:blipFill rotWithShape="1">
          <a:blip r:embed="rId4" cstate="email">
            <a:extLst>
              <a:ext uri="{28A0092B-C50C-407E-A947-70E740481C1C}">
                <a14:useLocalDpi xmlns:a14="http://schemas.microsoft.com/office/drawing/2010/main" xmlns=""/>
              </a:ext>
            </a:extLst>
          </a:blip>
          <a:stretch/>
        </p:blipFill>
        <p:spPr bwMode="auto">
          <a:xfrm>
            <a:off x="1634148" y="2915465"/>
            <a:ext cx="1201519" cy="1966612"/>
          </a:xfrm>
          <a:prstGeom prst="roundRect">
            <a:avLst>
              <a:gd name="adj" fmla="val 1066"/>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6" name="Picture 6" descr="http://sharepoint/sites/CS2010CONTENT/Shared%20Documents/Screenshot%20Library/Aries/callribbon.bmp"/>
          <p:cNvPicPr>
            <a:picLocks noChangeAspect="1" noChangeArrowheads="1"/>
          </p:cNvPicPr>
          <p:nvPr/>
        </p:nvPicPr>
        <p:blipFill>
          <a:blip r:embed="rId5" cstate="email">
            <a:extLst>
              <a:ext uri="{28A0092B-C50C-407E-A947-70E740481C1C}">
                <a14:useLocalDpi xmlns:a14="http://schemas.microsoft.com/office/drawing/2010/main" xmlns=""/>
              </a:ext>
            </a:extLst>
          </a:blip>
          <a:stretch>
            <a:fillRect/>
          </a:stretch>
        </p:blipFill>
        <p:spPr bwMode="auto">
          <a:xfrm>
            <a:off x="7208638" y="1824373"/>
            <a:ext cx="1773618" cy="996801"/>
          </a:xfrm>
          <a:prstGeom prst="rect">
            <a:avLst/>
          </a:prstGeom>
          <a:noFill/>
          <a:ln>
            <a:noFill/>
          </a:ln>
          <a:extLst>
            <a:ext uri="{909E8E84-426E-40DD-AFC4-6F175D3DCCD1}">
              <a14:hiddenFill xmlns:a14="http://schemas.microsoft.com/office/drawing/2010/main" xmlns="">
                <a:solidFill>
                  <a:srgbClr val="FFFFFF"/>
                </a:solidFill>
              </a14:hiddenFill>
            </a:ext>
          </a:extLst>
        </p:spPr>
      </p:pic>
      <p:pic>
        <p:nvPicPr>
          <p:cNvPr id="7" name="Picture 4" descr="http://sharepoint/sites/CS2010CONTENT/Shared%20Documents/Screenshot%20Library/Aries/Calendar%20Entry%20-%20W14.bmp"/>
          <p:cNvPicPr>
            <a:picLocks noChangeAspect="1" noChangeArrowheads="1"/>
          </p:cNvPicPr>
          <p:nvPr/>
        </p:nvPicPr>
        <p:blipFill>
          <a:blip r:embed="rId6" cstate="email">
            <a:extLst>
              <a:ext uri="{28A0092B-C50C-407E-A947-70E740481C1C}">
                <a14:useLocalDpi xmlns:a14="http://schemas.microsoft.com/office/drawing/2010/main" xmlns=""/>
              </a:ext>
            </a:extLst>
          </a:blip>
          <a:stretch>
            <a:fillRect/>
          </a:stretch>
        </p:blipFill>
        <p:spPr bwMode="auto">
          <a:xfrm>
            <a:off x="7216932" y="2954775"/>
            <a:ext cx="1757030" cy="989194"/>
          </a:xfrm>
          <a:prstGeom prst="roundRect">
            <a:avLst>
              <a:gd name="adj" fmla="val 1066"/>
            </a:avLst>
          </a:prstGeom>
          <a:noFill/>
          <a:ln>
            <a:noFill/>
          </a:ln>
          <a:effectLst/>
          <a:extLst>
            <a:ext uri="{909E8E84-426E-40DD-AFC4-6F175D3DCCD1}">
              <a14:hiddenFill xmlns:a14="http://schemas.microsoft.com/office/drawing/2010/main" xmlns="">
                <a:solidFill>
                  <a:srgbClr val="FFFFFF"/>
                </a:solidFill>
              </a14:hiddenFill>
            </a:ext>
          </a:extLst>
        </p:spPr>
      </p:pic>
      <p:pic>
        <p:nvPicPr>
          <p:cNvPr id="8" name="Picture 7" descr="cs500.png"/>
          <p:cNvPicPr>
            <a:picLocks noChangeAspect="1"/>
          </p:cNvPicPr>
          <p:nvPr/>
        </p:nvPicPr>
        <p:blipFill>
          <a:blip r:embed="rId7" cstate="email">
            <a:extLst>
              <a:ext uri="{28A0092B-C50C-407E-A947-70E740481C1C}">
                <a14:useLocalDpi xmlns:a14="http://schemas.microsoft.com/office/drawing/2010/main" xmlns=""/>
              </a:ext>
            </a:extLst>
          </a:blip>
          <a:stretch>
            <a:fillRect/>
          </a:stretch>
        </p:blipFill>
        <p:spPr>
          <a:xfrm>
            <a:off x="7421473" y="4008297"/>
            <a:ext cx="1347948" cy="733377"/>
          </a:xfrm>
          <a:prstGeom prst="rect">
            <a:avLst/>
          </a:prstGeom>
          <a:noFill/>
          <a:ln>
            <a:noFill/>
          </a:ln>
          <a:effectLst/>
        </p:spPr>
      </p:pic>
      <p:pic>
        <p:nvPicPr>
          <p:cNvPr id="9" name="Picture 8" descr="C:\Users\Claudette\Documents\2010 jobs\amaxra\Missy-budget 2weeks\graphics\phone-with-screen.png"/>
          <p:cNvPicPr>
            <a:picLocks noChangeAspect="1" noChangeArrowheads="1"/>
          </p:cNvPicPr>
          <p:nvPr/>
        </p:nvPicPr>
        <p:blipFill>
          <a:blip r:embed="rId8" cstate="email">
            <a:extLst>
              <a:ext uri="{28A0092B-C50C-407E-A947-70E740481C1C}">
                <a14:useLocalDpi xmlns:a14="http://schemas.microsoft.com/office/drawing/2010/main" xmlns=""/>
              </a:ext>
            </a:extLst>
          </a:blip>
          <a:stretch>
            <a:fillRect/>
          </a:stretch>
        </p:blipFill>
        <p:spPr bwMode="auto">
          <a:xfrm>
            <a:off x="6294476" y="1752455"/>
            <a:ext cx="914162" cy="1130402"/>
          </a:xfrm>
          <a:prstGeom prst="rect">
            <a:avLst/>
          </a:prstGeom>
          <a:noFill/>
          <a:ln>
            <a:noFill/>
          </a:ln>
          <a:effectLst/>
        </p:spPr>
      </p:pic>
      <p:pic>
        <p:nvPicPr>
          <p:cNvPr id="10" name="Picture 9"/>
          <p:cNvPicPr>
            <a:picLocks noChangeAspect="1"/>
          </p:cNvPicPr>
          <p:nvPr/>
        </p:nvPicPr>
        <p:blipFill>
          <a:blip r:embed="rId9" cstate="email">
            <a:extLst>
              <a:ext uri="{28A0092B-C50C-407E-A947-70E740481C1C}">
                <a14:useLocalDpi xmlns:a14="http://schemas.microsoft.com/office/drawing/2010/main" xmlns=""/>
              </a:ext>
            </a:extLst>
          </a:blip>
          <a:stretch>
            <a:fillRect/>
          </a:stretch>
        </p:blipFill>
        <p:spPr>
          <a:xfrm>
            <a:off x="5446936" y="1436925"/>
            <a:ext cx="722905" cy="1255433"/>
          </a:xfrm>
          <a:prstGeom prst="rect">
            <a:avLst/>
          </a:prstGeom>
          <a:noFill/>
          <a:ln>
            <a:noFill/>
          </a:ln>
          <a:effectLst/>
        </p:spPr>
      </p:pic>
      <p:grpSp>
        <p:nvGrpSpPr>
          <p:cNvPr id="11" name="Group 10"/>
          <p:cNvGrpSpPr/>
          <p:nvPr/>
        </p:nvGrpSpPr>
        <p:grpSpPr>
          <a:xfrm>
            <a:off x="5532764" y="2954775"/>
            <a:ext cx="1100253" cy="1927302"/>
            <a:chOff x="4446378" y="2915375"/>
            <a:chExt cx="1267002" cy="1829055"/>
          </a:xfrm>
        </p:grpSpPr>
        <p:pic>
          <p:nvPicPr>
            <p:cNvPr id="12" name="Picture 2" descr="\\SFP\Work\White_Whale\2-20365_Lees_Holland\art\Phones\HTC_Surround_ATT_1_print.png"/>
            <p:cNvPicPr>
              <a:picLocks noChangeAspect="1" noChangeArrowheads="1"/>
            </p:cNvPicPr>
            <p:nvPr/>
          </p:nvPicPr>
          <p:blipFill>
            <a:blip r:embed="rId10" cstate="email">
              <a:extLst>
                <a:ext uri="{28A0092B-C50C-407E-A947-70E740481C1C}">
                  <a14:useLocalDpi xmlns:a14="http://schemas.microsoft.com/office/drawing/2010/main" xmlns=""/>
                </a:ext>
              </a:extLst>
            </a:blip>
            <a:stretch>
              <a:fillRect/>
            </a:stretch>
          </p:blipFill>
          <p:spPr bwMode="auto">
            <a:xfrm>
              <a:off x="4446378" y="2915375"/>
              <a:ext cx="1267002" cy="1829055"/>
            </a:xfrm>
            <a:prstGeom prst="rect">
              <a:avLst/>
            </a:prstGeom>
            <a:noFill/>
            <a:ln>
              <a:noFill/>
            </a:ln>
            <a:effectLst/>
            <a:extLst>
              <a:ext uri="{909E8E84-426E-40DD-AFC4-6F175D3DCCD1}">
                <a14:hiddenFill xmlns:a14="http://schemas.microsoft.com/office/drawing/2010/main" xmlns="">
                  <a:solidFill>
                    <a:srgbClr val="FFFFFF"/>
                  </a:solidFill>
                </a14:hiddenFill>
              </a:ext>
            </a:extLst>
          </p:spPr>
        </p:pic>
        <p:pic>
          <p:nvPicPr>
            <p:cNvPr id="13" name="Picture 12"/>
            <p:cNvPicPr>
              <a:picLocks noChangeAspect="1"/>
            </p:cNvPicPr>
            <p:nvPr/>
          </p:nvPicPr>
          <p:blipFill>
            <a:blip r:embed="rId11" cstate="email">
              <a:extLst>
                <a:ext uri="{28A0092B-C50C-407E-A947-70E740481C1C}">
                  <a14:useLocalDpi xmlns:a14="http://schemas.microsoft.com/office/drawing/2010/main" xmlns=""/>
                </a:ext>
              </a:extLst>
            </a:blip>
            <a:stretch>
              <a:fillRect/>
            </a:stretch>
          </p:blipFill>
          <p:spPr>
            <a:xfrm>
              <a:off x="4567734" y="3141476"/>
              <a:ext cx="1028844" cy="1286055"/>
            </a:xfrm>
            <a:prstGeom prst="rect">
              <a:avLst/>
            </a:prstGeom>
            <a:noFill/>
            <a:ln>
              <a:noFill/>
            </a:ln>
            <a:effectLst/>
          </p:spPr>
        </p:pic>
      </p:grpSp>
      <p:sp>
        <p:nvSpPr>
          <p:cNvPr id="14" name="text 1 - white"/>
          <p:cNvSpPr txBox="1"/>
          <p:nvPr/>
        </p:nvSpPr>
        <p:spPr>
          <a:xfrm>
            <a:off x="1998966" y="5000569"/>
            <a:ext cx="500136" cy="276999"/>
          </a:xfrm>
          <a:prstGeom prst="rect">
            <a:avLst/>
          </a:prstGeom>
          <a:noFill/>
        </p:spPr>
        <p:txBody>
          <a:bodyPr wrap="square" lIns="0" tIns="0" rIns="0" bIns="0" rtlCol="0" anchor="ctr" anchorCtr="0">
            <a:spAutoFit/>
          </a:bodyPr>
          <a:lstStyle/>
          <a:p>
            <a:pPr algn="ctr" defTabSz="914400">
              <a:defRPr/>
            </a:pPr>
            <a:r>
              <a:rPr lang="en-US" b="1" spc="-150" dirty="0">
                <a:solidFill>
                  <a:srgbClr val="000000"/>
                </a:solidFill>
              </a:rPr>
              <a:t>PC</a:t>
            </a:r>
          </a:p>
        </p:txBody>
      </p:sp>
      <p:sp>
        <p:nvSpPr>
          <p:cNvPr id="15" name="text 1 - white"/>
          <p:cNvSpPr txBox="1"/>
          <p:nvPr/>
        </p:nvSpPr>
        <p:spPr>
          <a:xfrm>
            <a:off x="381351" y="5000569"/>
            <a:ext cx="759823" cy="276999"/>
          </a:xfrm>
          <a:prstGeom prst="rect">
            <a:avLst/>
          </a:prstGeom>
          <a:noFill/>
        </p:spPr>
        <p:txBody>
          <a:bodyPr wrap="square" lIns="0" tIns="0" rIns="0" bIns="0" rtlCol="0" anchor="ctr" anchorCtr="0">
            <a:spAutoFit/>
          </a:bodyPr>
          <a:lstStyle/>
          <a:p>
            <a:pPr algn="ctr" defTabSz="914400">
              <a:defRPr/>
            </a:pPr>
            <a:r>
              <a:rPr lang="en-US" b="1" spc="-150" dirty="0" smtClean="0">
                <a:solidFill>
                  <a:srgbClr val="000000"/>
                </a:solidFill>
              </a:rPr>
              <a:t>Mac</a:t>
            </a:r>
            <a:endParaRPr lang="en-US" b="1" spc="-150" dirty="0">
              <a:solidFill>
                <a:srgbClr val="000000"/>
              </a:solidFill>
            </a:endParaRPr>
          </a:p>
        </p:txBody>
      </p:sp>
      <p:sp>
        <p:nvSpPr>
          <p:cNvPr id="16" name="text 1 - white"/>
          <p:cNvSpPr txBox="1"/>
          <p:nvPr/>
        </p:nvSpPr>
        <p:spPr>
          <a:xfrm>
            <a:off x="3127990" y="5000569"/>
            <a:ext cx="1398204" cy="276999"/>
          </a:xfrm>
          <a:prstGeom prst="rect">
            <a:avLst/>
          </a:prstGeom>
          <a:noFill/>
        </p:spPr>
        <p:txBody>
          <a:bodyPr wrap="square" lIns="0" tIns="0" rIns="0" bIns="0" rtlCol="0" anchor="ctr" anchorCtr="0">
            <a:spAutoFit/>
          </a:bodyPr>
          <a:lstStyle/>
          <a:p>
            <a:pPr algn="ctr" defTabSz="914400">
              <a:defRPr/>
            </a:pPr>
            <a:r>
              <a:rPr lang="en-US" b="1" spc="-150" dirty="0">
                <a:solidFill>
                  <a:srgbClr val="000000"/>
                </a:solidFill>
              </a:rPr>
              <a:t>Browser</a:t>
            </a:r>
          </a:p>
        </p:txBody>
      </p:sp>
      <p:sp>
        <p:nvSpPr>
          <p:cNvPr id="17" name="text 1 - white"/>
          <p:cNvSpPr txBox="1"/>
          <p:nvPr/>
        </p:nvSpPr>
        <p:spPr>
          <a:xfrm>
            <a:off x="5446936" y="5000569"/>
            <a:ext cx="1210267" cy="276999"/>
          </a:xfrm>
          <a:prstGeom prst="rect">
            <a:avLst/>
          </a:prstGeom>
          <a:noFill/>
        </p:spPr>
        <p:txBody>
          <a:bodyPr wrap="square" lIns="0" tIns="0" rIns="0" bIns="0" rtlCol="0" anchor="ctr" anchorCtr="0">
            <a:spAutoFit/>
          </a:bodyPr>
          <a:lstStyle/>
          <a:p>
            <a:pPr algn="ctr" defTabSz="914400">
              <a:defRPr/>
            </a:pPr>
            <a:r>
              <a:rPr lang="en-US" b="1" spc="-150" dirty="0">
                <a:solidFill>
                  <a:srgbClr val="000000"/>
                </a:solidFill>
              </a:rPr>
              <a:t>Mobile</a:t>
            </a:r>
          </a:p>
        </p:txBody>
      </p:sp>
      <p:sp>
        <p:nvSpPr>
          <p:cNvPr id="18" name="text 1 - white"/>
          <p:cNvSpPr txBox="1"/>
          <p:nvPr/>
        </p:nvSpPr>
        <p:spPr>
          <a:xfrm>
            <a:off x="6880560" y="5007494"/>
            <a:ext cx="2263440" cy="276999"/>
          </a:xfrm>
          <a:prstGeom prst="rect">
            <a:avLst/>
          </a:prstGeom>
          <a:noFill/>
        </p:spPr>
        <p:txBody>
          <a:bodyPr wrap="square" lIns="0" tIns="0" rIns="0" bIns="0" rtlCol="0" anchor="ctr" anchorCtr="0">
            <a:spAutoFit/>
          </a:bodyPr>
          <a:lstStyle/>
          <a:p>
            <a:pPr algn="ctr" defTabSz="914400">
              <a:defRPr/>
            </a:pPr>
            <a:r>
              <a:rPr lang="en-US" b="1" spc="-150" dirty="0">
                <a:solidFill>
                  <a:srgbClr val="000000"/>
                </a:solidFill>
              </a:rPr>
              <a:t>Desk Phones</a:t>
            </a:r>
          </a:p>
        </p:txBody>
      </p:sp>
      <p:pic>
        <p:nvPicPr>
          <p:cNvPr id="19" name="Picture 2" descr="C:\Users\dakong\Pictures\Lync\Lync for Mac 2011 - Contact List.png"/>
          <p:cNvPicPr preferRelativeResize="0">
            <a:picLocks noChangeAspect="1" noChangeArrowheads="1"/>
          </p:cNvPicPr>
          <p:nvPr/>
        </p:nvPicPr>
        <p:blipFill>
          <a:blip r:embed="rId12" cstate="email">
            <a:extLst>
              <a:ext uri="{28A0092B-C50C-407E-A947-70E740481C1C}">
                <a14:useLocalDpi xmlns:a14="http://schemas.microsoft.com/office/drawing/2010/main" xmlns=""/>
              </a:ext>
            </a:extLst>
          </a:blip>
          <a:stretch>
            <a:fillRect/>
          </a:stretch>
        </p:blipFill>
        <p:spPr bwMode="auto">
          <a:xfrm>
            <a:off x="91037" y="2026885"/>
            <a:ext cx="1430042" cy="2383413"/>
          </a:xfrm>
          <a:prstGeom prst="rect">
            <a:avLst/>
          </a:prstGeom>
          <a:noFill/>
          <a:extLst>
            <a:ext uri="{909E8E84-426E-40DD-AFC4-6F175D3DCCD1}">
              <a14:hiddenFill xmlns:a14="http://schemas.microsoft.com/office/drawing/2010/main" xmlns="">
                <a:solidFill>
                  <a:srgbClr val="FFFFFF"/>
                </a:solidFill>
              </a14:hiddenFill>
            </a:ext>
          </a:extLst>
        </p:spPr>
      </p:pic>
      <p:pic>
        <p:nvPicPr>
          <p:cNvPr id="20" name="Picture 19" descr="lg.png"/>
          <p:cNvPicPr>
            <a:picLocks noChangeAspect="1"/>
          </p:cNvPicPr>
          <p:nvPr/>
        </p:nvPicPr>
        <p:blipFill>
          <a:blip r:embed="rId13" cstate="print">
            <a:extLst>
              <a:ext uri="{28A0092B-C50C-407E-A947-70E740481C1C}">
                <a14:useLocalDpi xmlns:a14="http://schemas.microsoft.com/office/drawing/2010/main" xmlns="" val="0"/>
              </a:ext>
            </a:extLst>
          </a:blip>
          <a:srcRect l="9611" t="24953" r="6289" b="16824"/>
          <a:stretch>
            <a:fillRect/>
          </a:stretch>
        </p:blipFill>
        <p:spPr>
          <a:xfrm>
            <a:off x="6477000" y="0"/>
            <a:ext cx="2667000" cy="533400"/>
          </a:xfrm>
          <a:prstGeom prst="rect">
            <a:avLst/>
          </a:prstGeom>
        </p:spPr>
      </p:pic>
    </p:spTree>
    <p:extLst>
      <p:ext uri="{BB962C8B-B14F-4D97-AF65-F5344CB8AC3E}">
        <p14:creationId xmlns:p14="http://schemas.microsoft.com/office/powerpoint/2010/main" xmlns="" val="15304433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name="316387d9-09b8-4036-9228-9909282c8da3">
    <p:spTree>
      <p:nvGrpSpPr>
        <p:cNvPr id="1" name=""/>
        <p:cNvGrpSpPr/>
        <p:nvPr/>
      </p:nvGrpSpPr>
      <p:grpSpPr>
        <a:xfrm>
          <a:off x="0" y="0"/>
          <a:ext cx="0" cy="0"/>
          <a:chOff x="0" y="0"/>
          <a:chExt cx="0" cy="0"/>
        </a:xfrm>
      </p:grpSpPr>
      <p:sp>
        <p:nvSpPr>
          <p:cNvPr id="2" name="Title 1"/>
          <p:cNvSpPr>
            <a:spLocks noGrp="1"/>
          </p:cNvSpPr>
          <p:nvPr>
            <p:ph type="title"/>
          </p:nvPr>
        </p:nvSpPr>
        <p:spPr>
          <a:xfrm>
            <a:off x="460375" y="1"/>
            <a:ext cx="4340225" cy="533399"/>
          </a:xfrm>
        </p:spPr>
        <p:txBody>
          <a:bodyPr/>
          <a:lstStyle/>
          <a:p>
            <a:r>
              <a:rPr lang="en-US" sz="2000" dirty="0" smtClean="0"/>
              <a:t>Connect Anywhere in Office</a:t>
            </a:r>
            <a:endParaRPr lang="en-US" sz="2000" dirty="0"/>
          </a:p>
        </p:txBody>
      </p:sp>
      <p:grpSp>
        <p:nvGrpSpPr>
          <p:cNvPr id="4" name="Group 3"/>
          <p:cNvGrpSpPr/>
          <p:nvPr/>
        </p:nvGrpSpPr>
        <p:grpSpPr>
          <a:xfrm>
            <a:off x="-247658" y="902894"/>
            <a:ext cx="5911856" cy="4541930"/>
            <a:chOff x="-247658" y="902894"/>
            <a:chExt cx="5911856" cy="4541930"/>
          </a:xfrm>
        </p:grpSpPr>
        <p:pic>
          <p:nvPicPr>
            <p:cNvPr id="5" name="Picture 4"/>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a:off x="360678" y="902894"/>
              <a:ext cx="5303520" cy="3977640"/>
            </a:xfrm>
            <a:prstGeom prst="rect">
              <a:avLst/>
            </a:prstGeom>
            <a:ln w="3175">
              <a:solidFill>
                <a:schemeClr val="tx1">
                  <a:lumMod val="75000"/>
                </a:schemeClr>
              </a:solidFill>
            </a:ln>
          </p:spPr>
        </p:pic>
        <p:sp>
          <p:nvSpPr>
            <p:cNvPr id="6" name="Rectangle 5"/>
            <p:cNvSpPr/>
            <p:nvPr/>
          </p:nvSpPr>
          <p:spPr bwMode="auto">
            <a:xfrm>
              <a:off x="360678" y="908569"/>
              <a:ext cx="5303520" cy="3968496"/>
            </a:xfrm>
            <a:prstGeom prst="rect">
              <a:avLst/>
            </a:prstGeom>
            <a:solidFill>
              <a:srgbClr val="F2F2F2">
                <a:alpha val="50196"/>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82880" tIns="182880" rIns="182880" bIns="45718" numCol="1" rtlCol="0" anchor="t"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latin typeface="Segoe Condensed" pitchFamily="34" charset="0"/>
              </a:endParaRPr>
            </a:p>
          </p:txBody>
        </p:sp>
        <p:pic>
          <p:nvPicPr>
            <p:cNvPr id="7" name="Picture 6"/>
            <p:cNvPicPr>
              <a:picLocks noChangeAspect="1"/>
            </p:cNvPicPr>
            <p:nvPr/>
          </p:nvPicPr>
          <p:blipFill>
            <a:blip r:embed="rId4" cstate="print"/>
            <a:stretch>
              <a:fillRect/>
            </a:stretch>
          </p:blipFill>
          <p:spPr>
            <a:xfrm>
              <a:off x="119040" y="1966128"/>
              <a:ext cx="3200400" cy="2363598"/>
            </a:xfrm>
            <a:prstGeom prst="rect">
              <a:avLst/>
            </a:prstGeom>
          </p:spPr>
        </p:pic>
        <p:pic>
          <p:nvPicPr>
            <p:cNvPr id="8" name="Picture 7"/>
            <p:cNvPicPr>
              <a:picLocks noChangeAspect="1"/>
            </p:cNvPicPr>
            <p:nvPr/>
          </p:nvPicPr>
          <p:blipFill>
            <a:blip r:embed="rId5" cstate="print"/>
            <a:stretch>
              <a:fillRect/>
            </a:stretch>
          </p:blipFill>
          <p:spPr>
            <a:xfrm>
              <a:off x="485739" y="2816213"/>
              <a:ext cx="3200400" cy="2380160"/>
            </a:xfrm>
            <a:prstGeom prst="rect">
              <a:avLst/>
            </a:prstGeom>
          </p:spPr>
        </p:pic>
        <p:sp>
          <p:nvSpPr>
            <p:cNvPr id="9" name="Freeform 8"/>
            <p:cNvSpPr/>
            <p:nvPr/>
          </p:nvSpPr>
          <p:spPr bwMode="auto">
            <a:xfrm>
              <a:off x="-247658" y="1087586"/>
              <a:ext cx="3933797" cy="4070993"/>
            </a:xfrm>
            <a:custGeom>
              <a:avLst/>
              <a:gdLst>
                <a:gd name="connsiteX0" fmla="*/ 0 w 3933797"/>
                <a:gd name="connsiteY0" fmla="*/ 0 h 4070993"/>
                <a:gd name="connsiteX1" fmla="*/ 3200399 w 3933797"/>
                <a:gd name="connsiteY1" fmla="*/ 0 h 4070993"/>
                <a:gd name="connsiteX2" fmla="*/ 3200399 w 3933797"/>
                <a:gd name="connsiteY2" fmla="*/ 878542 h 4070993"/>
                <a:gd name="connsiteX3" fmla="*/ 3567098 w 3933797"/>
                <a:gd name="connsiteY3" fmla="*/ 878542 h 4070993"/>
                <a:gd name="connsiteX4" fmla="*/ 3567098 w 3933797"/>
                <a:gd name="connsiteY4" fmla="*/ 1702974 h 4070993"/>
                <a:gd name="connsiteX5" fmla="*/ 3933797 w 3933797"/>
                <a:gd name="connsiteY5" fmla="*/ 1702974 h 4070993"/>
                <a:gd name="connsiteX6" fmla="*/ 3933797 w 3933797"/>
                <a:gd name="connsiteY6" fmla="*/ 4070993 h 4070993"/>
                <a:gd name="connsiteX7" fmla="*/ 733398 w 3933797"/>
                <a:gd name="connsiteY7" fmla="*/ 4070993 h 4070993"/>
                <a:gd name="connsiteX8" fmla="*/ 733398 w 3933797"/>
                <a:gd name="connsiteY8" fmla="*/ 3246561 h 4070993"/>
                <a:gd name="connsiteX9" fmla="*/ 366699 w 3933797"/>
                <a:gd name="connsiteY9" fmla="*/ 3246561 h 4070993"/>
                <a:gd name="connsiteX10" fmla="*/ 366699 w 3933797"/>
                <a:gd name="connsiteY10" fmla="*/ 2368019 h 4070993"/>
                <a:gd name="connsiteX11" fmla="*/ 0 w 3933797"/>
                <a:gd name="connsiteY11" fmla="*/ 2368019 h 4070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933797" h="4070993">
                  <a:moveTo>
                    <a:pt x="0" y="0"/>
                  </a:moveTo>
                  <a:lnTo>
                    <a:pt x="3200399" y="0"/>
                  </a:lnTo>
                  <a:lnTo>
                    <a:pt x="3200399" y="878542"/>
                  </a:lnTo>
                  <a:lnTo>
                    <a:pt x="3567098" y="878542"/>
                  </a:lnTo>
                  <a:lnTo>
                    <a:pt x="3567098" y="1702974"/>
                  </a:lnTo>
                  <a:lnTo>
                    <a:pt x="3933797" y="1702974"/>
                  </a:lnTo>
                  <a:lnTo>
                    <a:pt x="3933797" y="4070993"/>
                  </a:lnTo>
                  <a:lnTo>
                    <a:pt x="733398" y="4070993"/>
                  </a:lnTo>
                  <a:lnTo>
                    <a:pt x="733398" y="3246561"/>
                  </a:lnTo>
                  <a:lnTo>
                    <a:pt x="366699" y="3246561"/>
                  </a:lnTo>
                  <a:lnTo>
                    <a:pt x="366699" y="2368019"/>
                  </a:lnTo>
                  <a:lnTo>
                    <a:pt x="0" y="2368019"/>
                  </a:lnTo>
                  <a:close/>
                </a:path>
              </a:pathLst>
            </a:custGeom>
            <a:solidFill>
              <a:srgbClr val="F2F2F2">
                <a:alpha val="50196"/>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82880" tIns="182880" rIns="182880" bIns="45718" numCol="1" rtlCol="0" anchor="t"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latin typeface="Segoe Condensed" pitchFamily="34" charset="0"/>
              </a:endParaRPr>
            </a:p>
          </p:txBody>
        </p:sp>
        <p:pic>
          <p:nvPicPr>
            <p:cNvPr id="10" name="Picture 9"/>
            <p:cNvPicPr>
              <a:picLocks noChangeAspect="1"/>
            </p:cNvPicPr>
            <p:nvPr/>
          </p:nvPicPr>
          <p:blipFill>
            <a:blip r:embed="rId6" cstate="print">
              <a:extLst>
                <a:ext uri="{28A0092B-C50C-407E-A947-70E740481C1C}">
                  <a14:useLocalDpi xmlns:a14="http://schemas.microsoft.com/office/drawing/2010/main" xmlns=""/>
                </a:ext>
              </a:extLst>
            </a:blip>
            <a:stretch>
              <a:fillRect/>
            </a:stretch>
          </p:blipFill>
          <p:spPr>
            <a:xfrm>
              <a:off x="1467252" y="1369315"/>
              <a:ext cx="2651760" cy="2379007"/>
            </a:xfrm>
            <a:prstGeom prst="rect">
              <a:avLst/>
            </a:prstGeom>
          </p:spPr>
        </p:pic>
        <p:pic>
          <p:nvPicPr>
            <p:cNvPr id="11" name="Picture 10"/>
            <p:cNvPicPr>
              <a:picLocks noChangeAspect="1"/>
            </p:cNvPicPr>
            <p:nvPr/>
          </p:nvPicPr>
          <p:blipFill>
            <a:blip r:embed="rId7" cstate="print"/>
            <a:stretch>
              <a:fillRect/>
            </a:stretch>
          </p:blipFill>
          <p:spPr>
            <a:xfrm>
              <a:off x="2085939" y="2504950"/>
              <a:ext cx="3200400" cy="2372115"/>
            </a:xfrm>
            <a:prstGeom prst="rect">
              <a:avLst/>
            </a:prstGeom>
          </p:spPr>
        </p:pic>
        <p:sp>
          <p:nvSpPr>
            <p:cNvPr id="12" name="Freeform 11"/>
            <p:cNvSpPr/>
            <p:nvPr/>
          </p:nvSpPr>
          <p:spPr bwMode="auto">
            <a:xfrm>
              <a:off x="1467252" y="1369314"/>
              <a:ext cx="3819086" cy="3507750"/>
            </a:xfrm>
            <a:custGeom>
              <a:avLst/>
              <a:gdLst>
                <a:gd name="connsiteX0" fmla="*/ 0 w 3819086"/>
                <a:gd name="connsiteY0" fmla="*/ 0 h 3507750"/>
                <a:gd name="connsiteX1" fmla="*/ 2651760 w 3819086"/>
                <a:gd name="connsiteY1" fmla="*/ 0 h 3507750"/>
                <a:gd name="connsiteX2" fmla="*/ 2651760 w 3819086"/>
                <a:gd name="connsiteY2" fmla="*/ 1139454 h 3507750"/>
                <a:gd name="connsiteX3" fmla="*/ 3819086 w 3819086"/>
                <a:gd name="connsiteY3" fmla="*/ 1139454 h 3507750"/>
                <a:gd name="connsiteX4" fmla="*/ 3819086 w 3819086"/>
                <a:gd name="connsiteY4" fmla="*/ 3507750 h 3507750"/>
                <a:gd name="connsiteX5" fmla="*/ 618686 w 3819086"/>
                <a:gd name="connsiteY5" fmla="*/ 3507750 h 3507750"/>
                <a:gd name="connsiteX6" fmla="*/ 618686 w 3819086"/>
                <a:gd name="connsiteY6" fmla="*/ 2380093 h 3507750"/>
                <a:gd name="connsiteX7" fmla="*/ 0 w 3819086"/>
                <a:gd name="connsiteY7" fmla="*/ 2380093 h 3507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9086" h="3507750">
                  <a:moveTo>
                    <a:pt x="0" y="0"/>
                  </a:moveTo>
                  <a:lnTo>
                    <a:pt x="2651760" y="0"/>
                  </a:lnTo>
                  <a:lnTo>
                    <a:pt x="2651760" y="1139454"/>
                  </a:lnTo>
                  <a:lnTo>
                    <a:pt x="3819086" y="1139454"/>
                  </a:lnTo>
                  <a:lnTo>
                    <a:pt x="3819086" y="3507750"/>
                  </a:lnTo>
                  <a:lnTo>
                    <a:pt x="618686" y="3507750"/>
                  </a:lnTo>
                  <a:lnTo>
                    <a:pt x="618686" y="2380093"/>
                  </a:lnTo>
                  <a:lnTo>
                    <a:pt x="0" y="2380093"/>
                  </a:lnTo>
                  <a:close/>
                </a:path>
              </a:pathLst>
            </a:custGeom>
            <a:solidFill>
              <a:srgbClr val="F2F2F2">
                <a:alpha val="50196"/>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82880" tIns="182880" rIns="182880" bIns="45718" numCol="1" rtlCol="0" anchor="t"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latin typeface="Segoe Condensed" pitchFamily="34" charset="0"/>
              </a:endParaRPr>
            </a:p>
          </p:txBody>
        </p:sp>
        <p:pic>
          <p:nvPicPr>
            <p:cNvPr id="13" name="Picture 12"/>
            <p:cNvPicPr>
              <a:picLocks noChangeAspect="1"/>
            </p:cNvPicPr>
            <p:nvPr/>
          </p:nvPicPr>
          <p:blipFill>
            <a:blip r:embed="rId8" cstate="print"/>
            <a:stretch>
              <a:fillRect/>
            </a:stretch>
          </p:blipFill>
          <p:spPr>
            <a:xfrm>
              <a:off x="505622" y="1057190"/>
              <a:ext cx="2779698" cy="2895519"/>
            </a:xfrm>
            <a:prstGeom prst="rect">
              <a:avLst/>
            </a:prstGeom>
          </p:spPr>
        </p:pic>
        <p:pic>
          <p:nvPicPr>
            <p:cNvPr id="14" name="Picture 2" descr="Machine generated alternative text: Take Meeting Notes&#10;NOTES SHARED IN THE MEETING&#10;Meeting Test&#10;Shared OneNote 9/1/2011 3:46PM&#10;Everyone can download Shared by: Me&#10;OPEN ¡N ONENOTE SHARE LINK REMOVE LINK&#10;[N] Meeting Test&#10;Shared OneNote 9/1/2011 3:46PM&#10;Everyone can download 102rb Shared by: Me&#10;OPEN IN ONENOTE SHARE LINK REMOVE LINK&#10;Pick a notebook to share&#10;MY OWN MEETING NOTES&#10;Take notes on yourown&#10;cLOSE"/>
            <p:cNvPicPr>
              <a:picLocks noChangeAspect="1" noChangeArrowheads="1"/>
            </p:cNvPicPr>
            <p:nvPr/>
          </p:nvPicPr>
          <p:blipFill>
            <a:blip r:embed="rId9" cstate="screen">
              <a:extLst>
                <a:ext uri="{28A0092B-C50C-407E-A947-70E740481C1C}">
                  <a14:useLocalDpi xmlns:a14="http://schemas.microsoft.com/office/drawing/2010/main" xmlns=""/>
                </a:ext>
              </a:extLst>
            </a:blip>
            <a:srcRect/>
            <a:stretch>
              <a:fillRect/>
            </a:stretch>
          </p:blipFill>
          <p:spPr bwMode="auto">
            <a:xfrm>
              <a:off x="2703128" y="2633225"/>
              <a:ext cx="2686518" cy="2811599"/>
            </a:xfrm>
            <a:prstGeom prst="rect">
              <a:avLst/>
            </a:prstGeom>
            <a:noFill/>
            <a:extLst>
              <a:ext uri="{909E8E84-426E-40DD-AFC4-6F175D3DCCD1}">
                <a14:hiddenFill xmlns:a14="http://schemas.microsoft.com/office/drawing/2010/main" xmlns="">
                  <a:solidFill>
                    <a:srgbClr val="FFFFFF"/>
                  </a:solidFill>
                </a14:hiddenFill>
              </a:ext>
            </a:extLst>
          </p:spPr>
        </p:pic>
      </p:grpSp>
      <p:sp>
        <p:nvSpPr>
          <p:cNvPr id="15" name="Text Placeholder 2"/>
          <p:cNvSpPr txBox="1">
            <a:spLocks/>
          </p:cNvSpPr>
          <p:nvPr/>
        </p:nvSpPr>
        <p:spPr>
          <a:xfrm>
            <a:off x="5664198" y="1137990"/>
            <a:ext cx="3346705" cy="5142889"/>
          </a:xfrm>
          <a:prstGeom prst="rect">
            <a:avLst/>
          </a:prstGeom>
        </p:spPr>
        <p:txBody>
          <a:bodyPr/>
          <a:lstStyle>
            <a:lvl1pPr marL="174625" indent="-174625" algn="l" rtl="0" eaLnBrk="1" fontAlgn="base" hangingPunct="1">
              <a:lnSpc>
                <a:spcPct val="90000"/>
              </a:lnSpc>
              <a:spcBef>
                <a:spcPct val="70000"/>
              </a:spcBef>
              <a:spcAft>
                <a:spcPct val="0"/>
              </a:spcAft>
              <a:buClr>
                <a:schemeClr val="hlink"/>
              </a:buClr>
              <a:buSzPct val="90000"/>
              <a:buChar char="•"/>
              <a:defRPr sz="2000">
                <a:solidFill>
                  <a:schemeClr val="tx1"/>
                </a:solidFill>
                <a:latin typeface="+mn-lt"/>
                <a:ea typeface="+mn-ea"/>
                <a:cs typeface="+mn-cs"/>
              </a:defRPr>
            </a:lvl1pPr>
            <a:lvl2pPr marL="458788" indent="-169863" algn="l" rtl="0" eaLnBrk="1" fontAlgn="base" hangingPunct="1">
              <a:lnSpc>
                <a:spcPct val="90000"/>
              </a:lnSpc>
              <a:spcBef>
                <a:spcPct val="70000"/>
              </a:spcBef>
              <a:spcAft>
                <a:spcPct val="0"/>
              </a:spcAft>
              <a:buClr>
                <a:schemeClr val="hlink"/>
              </a:buClr>
              <a:buSzPct val="80000"/>
              <a:buFont typeface="Wingdings" pitchFamily="2" charset="2"/>
              <a:buChar char="§"/>
              <a:defRPr>
                <a:solidFill>
                  <a:schemeClr val="tx1"/>
                </a:solidFill>
                <a:latin typeface="+mn-lt"/>
              </a:defRPr>
            </a:lvl2pPr>
            <a:lvl3pPr marL="854075" indent="-173038" algn="l" rtl="0" eaLnBrk="1" fontAlgn="base" hangingPunct="1">
              <a:lnSpc>
                <a:spcPct val="90000"/>
              </a:lnSpc>
              <a:spcBef>
                <a:spcPct val="70000"/>
              </a:spcBef>
              <a:spcAft>
                <a:spcPct val="0"/>
              </a:spcAft>
              <a:buClr>
                <a:schemeClr val="bg2"/>
              </a:buClr>
              <a:buSzPct val="80000"/>
              <a:buChar char="•"/>
              <a:defRPr>
                <a:solidFill>
                  <a:schemeClr val="tx1"/>
                </a:solidFill>
                <a:latin typeface="+mn-lt"/>
              </a:defRPr>
            </a:lvl3pPr>
            <a:lvl4pPr marL="1254125" indent="-165100" algn="l" rtl="0" eaLnBrk="1" fontAlgn="base" hangingPunct="1">
              <a:lnSpc>
                <a:spcPct val="90000"/>
              </a:lnSpc>
              <a:spcBef>
                <a:spcPct val="70000"/>
              </a:spcBef>
              <a:spcAft>
                <a:spcPct val="0"/>
              </a:spcAft>
              <a:buClr>
                <a:srgbClr val="2D4A6D"/>
              </a:buClr>
              <a:buSzPct val="90000"/>
              <a:buFont typeface="Segoe" pitchFamily="34" charset="0"/>
              <a:buChar char="-"/>
              <a:defRPr sz="1600">
                <a:solidFill>
                  <a:schemeClr val="tx1"/>
                </a:solidFill>
                <a:latin typeface="+mn-lt"/>
              </a:defRPr>
            </a:lvl4pPr>
            <a:lvl5pPr marL="15446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r>
              <a:rPr lang="en-US" b="0" dirty="0" smtClean="0"/>
              <a:t>Easily share Office documents in a Lync meeting</a:t>
            </a:r>
          </a:p>
          <a:p>
            <a:r>
              <a:rPr lang="en-US" b="0" dirty="0" smtClean="0"/>
              <a:t>OneNote enables new ways to collaborate before, during, and after meetings</a:t>
            </a:r>
          </a:p>
          <a:p>
            <a:r>
              <a:rPr lang="en-US" b="0" dirty="0" smtClean="0"/>
              <a:t>Tech notes:</a:t>
            </a:r>
          </a:p>
          <a:p>
            <a:pPr lvl="1"/>
            <a:r>
              <a:rPr lang="en-US" b="0" dirty="0" smtClean="0"/>
              <a:t>PowerPoint (PPT) sharing relies on the new Office Web Application Server integration</a:t>
            </a:r>
          </a:p>
          <a:p>
            <a:pPr lvl="1"/>
            <a:r>
              <a:rPr lang="en-US" b="0" dirty="0" smtClean="0"/>
              <a:t>OneNote permissions are not managed by </a:t>
            </a:r>
            <a:r>
              <a:rPr lang="en-US" b="0" dirty="0" err="1" smtClean="0"/>
              <a:t>Lync</a:t>
            </a:r>
            <a:endParaRPr lang="en-US" b="0" dirty="0" smtClean="0"/>
          </a:p>
        </p:txBody>
      </p:sp>
      <p:pic>
        <p:nvPicPr>
          <p:cNvPr id="16" name="Picture 15" descr="lg.png"/>
          <p:cNvPicPr>
            <a:picLocks noChangeAspect="1"/>
          </p:cNvPicPr>
          <p:nvPr/>
        </p:nvPicPr>
        <p:blipFill>
          <a:blip r:embed="rId10" cstate="print">
            <a:extLst>
              <a:ext uri="{28A0092B-C50C-407E-A947-70E740481C1C}">
                <a14:useLocalDpi xmlns:a14="http://schemas.microsoft.com/office/drawing/2010/main" xmlns="" val="0"/>
              </a:ext>
            </a:extLst>
          </a:blip>
          <a:srcRect l="9611" t="24953" r="6289" b="16824"/>
          <a:stretch>
            <a:fillRect/>
          </a:stretch>
        </p:blipFill>
        <p:spPr>
          <a:xfrm>
            <a:off x="6477000" y="0"/>
            <a:ext cx="2667000" cy="533400"/>
          </a:xfrm>
          <a:prstGeom prst="rect">
            <a:avLst/>
          </a:prstGeom>
        </p:spPr>
      </p:pic>
    </p:spTree>
    <p:extLst>
      <p:ext uri="{BB962C8B-B14F-4D97-AF65-F5344CB8AC3E}">
        <p14:creationId xmlns:p14="http://schemas.microsoft.com/office/powerpoint/2010/main" xmlns="" val="18000992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name="21704dfd-f931-4e95-9756-c0baa1277854">
    <p:spTree>
      <p:nvGrpSpPr>
        <p:cNvPr id="1" name=""/>
        <p:cNvGrpSpPr/>
        <p:nvPr/>
      </p:nvGrpSpPr>
      <p:grpSpPr>
        <a:xfrm>
          <a:off x="0" y="0"/>
          <a:ext cx="0" cy="0"/>
          <a:chOff x="0" y="0"/>
          <a:chExt cx="0" cy="0"/>
        </a:xfrm>
      </p:grpSpPr>
      <p:sp>
        <p:nvSpPr>
          <p:cNvPr id="2" name="Title 1"/>
          <p:cNvSpPr>
            <a:spLocks noGrp="1"/>
          </p:cNvSpPr>
          <p:nvPr>
            <p:ph type="title"/>
          </p:nvPr>
        </p:nvSpPr>
        <p:spPr>
          <a:xfrm>
            <a:off x="460375" y="1"/>
            <a:ext cx="3349625" cy="533400"/>
          </a:xfrm>
        </p:spPr>
        <p:txBody>
          <a:bodyPr/>
          <a:lstStyle/>
          <a:p>
            <a:r>
              <a:rPr lang="en-US" dirty="0" err="1" smtClean="0"/>
              <a:t>Lync</a:t>
            </a:r>
            <a:r>
              <a:rPr lang="en-US" dirty="0" smtClean="0"/>
              <a:t> Main Window</a:t>
            </a:r>
            <a:endParaRPr lang="en-US" dirty="0"/>
          </a:p>
        </p:txBody>
      </p:sp>
      <p:sp>
        <p:nvSpPr>
          <p:cNvPr id="4" name="Content Placeholder 2"/>
          <p:cNvSpPr txBox="1">
            <a:spLocks/>
          </p:cNvSpPr>
          <p:nvPr/>
        </p:nvSpPr>
        <p:spPr>
          <a:xfrm>
            <a:off x="221069" y="1685352"/>
            <a:ext cx="4046130" cy="4840941"/>
          </a:xfrm>
          <a:prstGeom prst="rect">
            <a:avLst/>
          </a:prstGeom>
        </p:spPr>
        <p:txBody>
          <a:bodyPr/>
          <a:lstStyle>
            <a:lvl1pPr marL="174625" indent="-174625" algn="l" rtl="0" eaLnBrk="1" fontAlgn="base" hangingPunct="1">
              <a:lnSpc>
                <a:spcPct val="90000"/>
              </a:lnSpc>
              <a:spcBef>
                <a:spcPct val="70000"/>
              </a:spcBef>
              <a:spcAft>
                <a:spcPct val="0"/>
              </a:spcAft>
              <a:buClr>
                <a:schemeClr val="hlink"/>
              </a:buClr>
              <a:buSzPct val="90000"/>
              <a:buChar char="•"/>
              <a:defRPr sz="2000">
                <a:solidFill>
                  <a:schemeClr val="tx1"/>
                </a:solidFill>
                <a:latin typeface="+mn-lt"/>
                <a:ea typeface="+mn-ea"/>
                <a:cs typeface="+mn-cs"/>
              </a:defRPr>
            </a:lvl1pPr>
            <a:lvl2pPr marL="458788" indent="-169863" algn="l" rtl="0" eaLnBrk="1" fontAlgn="base" hangingPunct="1">
              <a:lnSpc>
                <a:spcPct val="90000"/>
              </a:lnSpc>
              <a:spcBef>
                <a:spcPct val="70000"/>
              </a:spcBef>
              <a:spcAft>
                <a:spcPct val="0"/>
              </a:spcAft>
              <a:buClr>
                <a:schemeClr val="hlink"/>
              </a:buClr>
              <a:buSzPct val="80000"/>
              <a:buFont typeface="Wingdings" pitchFamily="2" charset="2"/>
              <a:buChar char="§"/>
              <a:defRPr>
                <a:solidFill>
                  <a:schemeClr val="tx1"/>
                </a:solidFill>
                <a:latin typeface="+mn-lt"/>
              </a:defRPr>
            </a:lvl2pPr>
            <a:lvl3pPr marL="854075" indent="-173038" algn="l" rtl="0" eaLnBrk="1" fontAlgn="base" hangingPunct="1">
              <a:lnSpc>
                <a:spcPct val="90000"/>
              </a:lnSpc>
              <a:spcBef>
                <a:spcPct val="70000"/>
              </a:spcBef>
              <a:spcAft>
                <a:spcPct val="0"/>
              </a:spcAft>
              <a:buClr>
                <a:schemeClr val="bg2"/>
              </a:buClr>
              <a:buSzPct val="80000"/>
              <a:buChar char="•"/>
              <a:defRPr>
                <a:solidFill>
                  <a:schemeClr val="tx1"/>
                </a:solidFill>
                <a:latin typeface="+mn-lt"/>
              </a:defRPr>
            </a:lvl3pPr>
            <a:lvl4pPr marL="1254125" indent="-165100" algn="l" rtl="0" eaLnBrk="1" fontAlgn="base" hangingPunct="1">
              <a:lnSpc>
                <a:spcPct val="90000"/>
              </a:lnSpc>
              <a:spcBef>
                <a:spcPct val="70000"/>
              </a:spcBef>
              <a:spcAft>
                <a:spcPct val="0"/>
              </a:spcAft>
              <a:buClr>
                <a:srgbClr val="2D4A6D"/>
              </a:buClr>
              <a:buSzPct val="90000"/>
              <a:buFont typeface="Segoe" pitchFamily="34" charset="0"/>
              <a:buChar char="-"/>
              <a:defRPr sz="1600">
                <a:solidFill>
                  <a:schemeClr val="tx1"/>
                </a:solidFill>
                <a:latin typeface="+mn-lt"/>
              </a:defRPr>
            </a:lvl4pPr>
            <a:lvl5pPr marL="15446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r>
              <a:rPr lang="en-US" smtClean="0"/>
              <a:t>A new </a:t>
            </a:r>
            <a:r>
              <a:rPr lang="en-US" b="1" smtClean="0"/>
              <a:t>Chat Rooms</a:t>
            </a:r>
            <a:r>
              <a:rPr lang="en-US" smtClean="0"/>
              <a:t> icon replaces the </a:t>
            </a:r>
            <a:r>
              <a:rPr lang="en-US" b="1" smtClean="0"/>
              <a:t>Activity Feeds</a:t>
            </a:r>
            <a:r>
              <a:rPr lang="en-US" smtClean="0"/>
              <a:t> icon on the main Lync page. With the </a:t>
            </a:r>
            <a:r>
              <a:rPr lang="en-US" b="1" smtClean="0"/>
              <a:t>Chat Rooms</a:t>
            </a:r>
            <a:r>
              <a:rPr lang="en-US" smtClean="0"/>
              <a:t> icon, you can quickly access your chat rooms and filters </a:t>
            </a:r>
          </a:p>
          <a:p>
            <a:r>
              <a:rPr lang="en-US" smtClean="0"/>
              <a:t>A new </a:t>
            </a:r>
            <a:r>
              <a:rPr lang="en-US" b="1" smtClean="0"/>
              <a:t>Full Screen</a:t>
            </a:r>
            <a:r>
              <a:rPr lang="en-US" smtClean="0"/>
              <a:t> icon lets you expand your Lync window to fill the screen</a:t>
            </a:r>
          </a:p>
          <a:p>
            <a:r>
              <a:rPr lang="en-US" smtClean="0"/>
              <a:t>A new </a:t>
            </a:r>
            <a:r>
              <a:rPr lang="en-US" b="1" smtClean="0"/>
              <a:t>Add a contact </a:t>
            </a:r>
            <a:r>
              <a:rPr lang="en-US" smtClean="0"/>
              <a:t>button    helps you quickly build your Contacts list</a:t>
            </a:r>
            <a:endParaRPr lang="en-US" dirty="0"/>
          </a:p>
        </p:txBody>
      </p:sp>
      <p:pic>
        <p:nvPicPr>
          <p:cNvPr id="5" name="Picture 4"/>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914899" y="1500927"/>
            <a:ext cx="3624943" cy="4834559"/>
          </a:xfrm>
          <a:prstGeom prst="rect">
            <a:avLst/>
          </a:prstGeom>
          <a:noFill/>
          <a:ln>
            <a:noFill/>
          </a:ln>
        </p:spPr>
      </p:pic>
      <p:pic>
        <p:nvPicPr>
          <p:cNvPr id="6" name="Picture 5" descr="lg.png"/>
          <p:cNvPicPr>
            <a:picLocks noChangeAspect="1"/>
          </p:cNvPicPr>
          <p:nvPr/>
        </p:nvPicPr>
        <p:blipFill>
          <a:blip r:embed="rId4" cstate="print">
            <a:extLst>
              <a:ext uri="{28A0092B-C50C-407E-A947-70E740481C1C}">
                <a14:useLocalDpi xmlns:a14="http://schemas.microsoft.com/office/drawing/2010/main" xmlns="" val="0"/>
              </a:ext>
            </a:extLst>
          </a:blip>
          <a:srcRect l="9611" t="24953" r="6289" b="16824"/>
          <a:stretch>
            <a:fillRect/>
          </a:stretch>
        </p:blipFill>
        <p:spPr>
          <a:xfrm>
            <a:off x="6477000" y="0"/>
            <a:ext cx="2667000" cy="533400"/>
          </a:xfrm>
          <a:prstGeom prst="rect">
            <a:avLst/>
          </a:prstGeom>
        </p:spPr>
      </p:pic>
    </p:spTree>
    <p:extLst>
      <p:ext uri="{BB962C8B-B14F-4D97-AF65-F5344CB8AC3E}">
        <p14:creationId xmlns:p14="http://schemas.microsoft.com/office/powerpoint/2010/main" xmlns="" val="29681814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name="c0280907-c71e-4f50-bdbd-630712b1f0b0">
    <p:spTree>
      <p:nvGrpSpPr>
        <p:cNvPr id="1" name=""/>
        <p:cNvGrpSpPr/>
        <p:nvPr/>
      </p:nvGrpSpPr>
      <p:grpSpPr>
        <a:xfrm>
          <a:off x="0" y="0"/>
          <a:ext cx="0" cy="0"/>
          <a:chOff x="0" y="0"/>
          <a:chExt cx="0" cy="0"/>
        </a:xfrm>
      </p:grpSpPr>
      <p:sp>
        <p:nvSpPr>
          <p:cNvPr id="2" name="Title 1"/>
          <p:cNvSpPr>
            <a:spLocks noGrp="1"/>
          </p:cNvSpPr>
          <p:nvPr>
            <p:ph type="title"/>
          </p:nvPr>
        </p:nvSpPr>
        <p:spPr>
          <a:xfrm>
            <a:off x="460375" y="1"/>
            <a:ext cx="2740025" cy="609599"/>
          </a:xfrm>
        </p:spPr>
        <p:txBody>
          <a:bodyPr/>
          <a:lstStyle/>
          <a:p>
            <a:r>
              <a:rPr lang="en-US" dirty="0" smtClean="0"/>
              <a:t>Contacts View</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15153" y="1500927"/>
            <a:ext cx="4608102" cy="2532230"/>
          </a:xfrm>
          <a:prstGeom prst="rect">
            <a:avLst/>
          </a:prstGeom>
          <a:noFill/>
          <a:ln>
            <a:noFill/>
          </a:ln>
        </p:spPr>
      </p:pic>
      <p:pic>
        <p:nvPicPr>
          <p:cNvPr id="5" name="Picture 4"/>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823255" y="2283279"/>
            <a:ext cx="2942888" cy="2822121"/>
          </a:xfrm>
          <a:prstGeom prst="rect">
            <a:avLst/>
          </a:prstGeom>
          <a:noFill/>
          <a:ln>
            <a:solidFill>
              <a:sysClr val="window" lastClr="FFFFFF">
                <a:lumMod val="65000"/>
              </a:sysClr>
            </a:solidFill>
          </a:ln>
        </p:spPr>
      </p:pic>
      <p:pic>
        <p:nvPicPr>
          <p:cNvPr id="6" name="Picture 5" descr="lg.png"/>
          <p:cNvPicPr>
            <a:picLocks noChangeAspect="1"/>
          </p:cNvPicPr>
          <p:nvPr/>
        </p:nvPicPr>
        <p:blipFill>
          <a:blip r:embed="rId5" cstate="print">
            <a:extLst>
              <a:ext uri="{28A0092B-C50C-407E-A947-70E740481C1C}">
                <a14:useLocalDpi xmlns:a14="http://schemas.microsoft.com/office/drawing/2010/main" xmlns="" val="0"/>
              </a:ext>
            </a:extLst>
          </a:blip>
          <a:srcRect l="9611" t="24953" r="6289" b="16824"/>
          <a:stretch>
            <a:fillRect/>
          </a:stretch>
        </p:blipFill>
        <p:spPr>
          <a:xfrm>
            <a:off x="6477000" y="0"/>
            <a:ext cx="2667000" cy="533400"/>
          </a:xfrm>
          <a:prstGeom prst="rect">
            <a:avLst/>
          </a:prstGeom>
        </p:spPr>
      </p:pic>
    </p:spTree>
    <p:extLst>
      <p:ext uri="{BB962C8B-B14F-4D97-AF65-F5344CB8AC3E}">
        <p14:creationId xmlns:p14="http://schemas.microsoft.com/office/powerpoint/2010/main" xmlns="" val="3072932710"/>
      </p:ext>
    </p:extLst>
  </p:cSld>
  <p:clrMapOvr>
    <a:masterClrMapping/>
  </p:clrMapOvr>
  <p:timing>
    <p:tnLst>
      <p:par>
        <p:cTn id="1" dur="indefinite" restart="never" nodeType="tmRoot"/>
      </p:par>
    </p:tnLst>
  </p:timing>
</p:sld>
</file>

<file path=ppt/theme/theme1.xml><?xml version="1.0" encoding="utf-8"?>
<a:theme xmlns:a="http://schemas.openxmlformats.org/drawingml/2006/main" name="NG_MOC_Core_Module">
  <a:themeElements>
    <a:clrScheme name="">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000066"/>
      </a:folHlink>
    </a:clrScheme>
    <a:fontScheme name="2_Master_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Master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Master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Master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Master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Master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Master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Master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Master_Template 8">
        <a:dk1>
          <a:srgbClr val="000000"/>
        </a:dk1>
        <a:lt1>
          <a:srgbClr val="FFFFFF"/>
        </a:lt1>
        <a:dk2>
          <a:srgbClr val="000000"/>
        </a:dk2>
        <a:lt2>
          <a:srgbClr val="C0C0C0"/>
        </a:lt2>
        <a:accent1>
          <a:srgbClr val="C1FEF9"/>
        </a:accent1>
        <a:accent2>
          <a:srgbClr val="DC0081"/>
        </a:accent2>
        <a:accent3>
          <a:srgbClr val="FFFFFF"/>
        </a:accent3>
        <a:accent4>
          <a:srgbClr val="000000"/>
        </a:accent4>
        <a:accent5>
          <a:srgbClr val="DDFEFB"/>
        </a:accent5>
        <a:accent6>
          <a:srgbClr val="C70074"/>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9">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10">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3333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1">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00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2">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99CC"/>
        </a:hlink>
        <a:folHlink>
          <a:srgbClr val="CECECE"/>
        </a:folHlink>
      </a:clrScheme>
      <a:clrMap bg1="lt1" tx1="dk1" bg2="lt2" tx2="dk2" accent1="accent1" accent2="accent2" accent3="accent3" accent4="accent4" accent5="accent5" accent6="accent6" hlink="hlink" folHlink="folHlink"/>
    </a:extraClrScheme>
    <a:extraClrScheme>
      <a:clrScheme name="2_Master_Template 13">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4">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436F9F"/>
        </a:hlink>
        <a:folHlink>
          <a:srgbClr val="CECECE"/>
        </a:folHlink>
      </a:clrScheme>
      <a:clrMap bg1="lt1" tx1="dk1" bg2="lt2" tx2="dk2" accent1="accent1" accent2="accent2" accent3="accent3" accent4="accent4" accent5="accent5" accent6="accent6" hlink="hlink" folHlink="folHlink"/>
    </a:extraClrScheme>
    <a:extraClrScheme>
      <a:clrScheme name="2_Master_Template 15">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E4BB0E"/>
        </a:hlink>
        <a:folHlink>
          <a:srgbClr val="CECECE"/>
        </a:folHlink>
      </a:clrScheme>
      <a:clrMap bg1="lt1" tx1="dk1" bg2="lt2" tx2="dk2" accent1="accent1" accent2="accent2" accent3="accent3" accent4="accent4" accent5="accent5" accent6="accent6" hlink="hlink" folHlink="folHlink"/>
    </a:extraClrScheme>
    <a:extraClrScheme>
      <a:clrScheme name="2_Master_Template 16">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FFFFFF"/>
        </a:hlink>
        <a:folHlink>
          <a:srgbClr val="CECECE"/>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NG_MOC_Core_Module</Template>
  <TotalTime>525</TotalTime>
  <Words>2576</Words>
  <Application>Microsoft Office PowerPoint</Application>
  <PresentationFormat>On-screen Show (4:3)</PresentationFormat>
  <Paragraphs>487</Paragraphs>
  <Slides>42</Slides>
  <Notes>35</Notes>
  <HiddenSlides>0</HiddenSlides>
  <MMClips>0</MMClips>
  <ScaleCrop>false</ScaleCrop>
  <HeadingPairs>
    <vt:vector size="6" baseType="variant">
      <vt:variant>
        <vt:lpstr>Fonts Used</vt:lpstr>
      </vt:variant>
      <vt:variant>
        <vt:i4>16</vt:i4>
      </vt:variant>
      <vt:variant>
        <vt:lpstr>Theme</vt:lpstr>
      </vt:variant>
      <vt:variant>
        <vt:i4>1</vt:i4>
      </vt:variant>
      <vt:variant>
        <vt:lpstr>Slide Titles</vt:lpstr>
      </vt:variant>
      <vt:variant>
        <vt:i4>42</vt:i4>
      </vt:variant>
    </vt:vector>
  </HeadingPairs>
  <TitlesOfParts>
    <vt:vector size="59" baseType="lpstr">
      <vt:lpstr>Arial</vt:lpstr>
      <vt:lpstr>Wingdings</vt:lpstr>
      <vt:lpstr>Verdana</vt:lpstr>
      <vt:lpstr>Segoe UI Light</vt:lpstr>
      <vt:lpstr>Humanst521 BT</vt:lpstr>
      <vt:lpstr>Segoe Condensed</vt:lpstr>
      <vt:lpstr>SimSun</vt:lpstr>
      <vt:lpstr>Times New Roman</vt:lpstr>
      <vt:lpstr>Segoe</vt:lpstr>
      <vt:lpstr>Segoe UI</vt:lpstr>
      <vt:lpstr>Segoe UI Semibold</vt:lpstr>
      <vt:lpstr>Calibri</vt:lpstr>
      <vt:lpstr>Calibri(Body)</vt:lpstr>
      <vt:lpstr>Symbol</vt:lpstr>
      <vt:lpstr>Segoe Light</vt:lpstr>
      <vt:lpstr>Segoe Semibold</vt:lpstr>
      <vt:lpstr>NG_MOC_Core_Module</vt:lpstr>
      <vt:lpstr>Lync Server 2013 Part 1  Features and Functionality</vt:lpstr>
      <vt:lpstr>What is improved from Lync 2010</vt:lpstr>
      <vt:lpstr>Module Overview</vt:lpstr>
      <vt:lpstr>What’s New in Lync Client</vt:lpstr>
      <vt:lpstr>Lesson 1: Communicate and Connect</vt:lpstr>
      <vt:lpstr>One Experience Across Computers,  the Web, Your Devices, and Your Phone</vt:lpstr>
      <vt:lpstr>Connect Anywhere in Office</vt:lpstr>
      <vt:lpstr>Lync Main Window</vt:lpstr>
      <vt:lpstr>Contacts View</vt:lpstr>
      <vt:lpstr>Contact Card</vt:lpstr>
      <vt:lpstr>Contact List Options</vt:lpstr>
      <vt:lpstr>Representing People in Lync - Consistent Experience</vt:lpstr>
      <vt:lpstr>Persistent Chat Rooms</vt:lpstr>
      <vt:lpstr>Instant Messaging and Presence</vt:lpstr>
      <vt:lpstr>The Conversation Window</vt:lpstr>
      <vt:lpstr>New Tabbed Conversations Feature</vt:lpstr>
      <vt:lpstr>Polls</vt:lpstr>
      <vt:lpstr>Lesson 2: Video and Voice</vt:lpstr>
      <vt:lpstr>Lifelike Video Experience</vt:lpstr>
      <vt:lpstr>Enhancements in Multi-View Video</vt:lpstr>
      <vt:lpstr>Lesson 3: Collaboration and Meetings</vt:lpstr>
      <vt:lpstr>Office Web App Server</vt:lpstr>
      <vt:lpstr>Lync Web App</vt:lpstr>
      <vt:lpstr>Audio Conferencing, Room Systems</vt:lpstr>
      <vt:lpstr>Lync Video and Meeting Solutions</vt:lpstr>
      <vt:lpstr>Lesson 4: Availability Across Multiple Devices</vt:lpstr>
      <vt:lpstr>Mobile Devices</vt:lpstr>
      <vt:lpstr>Lync 2013 on a tablet</vt:lpstr>
      <vt:lpstr>Lync Devices</vt:lpstr>
      <vt:lpstr>Web Conferencing Tools</vt:lpstr>
      <vt:lpstr>Conferencing and Hosted Service</vt:lpstr>
      <vt:lpstr>Summary of improved video features</vt:lpstr>
      <vt:lpstr>Continuation</vt:lpstr>
      <vt:lpstr>Lync Server 2013 Administration Tools</vt:lpstr>
      <vt:lpstr>Lesson 5:  Virtual Desktop Infrastructure (VDI) Plug-in</vt:lpstr>
      <vt:lpstr>VDI Plug-in Features</vt:lpstr>
      <vt:lpstr>Lync 2013 URL links</vt:lpstr>
      <vt:lpstr>Upcoming Webinars </vt:lpstr>
      <vt:lpstr>MCSA: Windows Server 2012</vt:lpstr>
      <vt:lpstr>Slide 40</vt:lpstr>
      <vt:lpstr>MCSE: Communication</vt:lpstr>
      <vt:lpstr>Slide 42</vt:lpstr>
    </vt:vector>
  </TitlesOfParts>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01</dc:title>
  <dc:creator>Brandon Neeb</dc:creator>
  <cp:lastModifiedBy>rinchen</cp:lastModifiedBy>
  <cp:revision>35</cp:revision>
  <dcterms:created xsi:type="dcterms:W3CDTF">2012-07-22T21:50:21Z</dcterms:created>
  <dcterms:modified xsi:type="dcterms:W3CDTF">2013-01-10T17:13:55Z</dcterms:modified>
</cp:coreProperties>
</file>