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6"/>
  </p:notesMasterIdLst>
  <p:sldIdLst>
    <p:sldId id="382" r:id="rId2"/>
    <p:sldId id="256" r:id="rId3"/>
    <p:sldId id="257" r:id="rId4"/>
    <p:sldId id="258" r:id="rId5"/>
    <p:sldId id="259" r:id="rId6"/>
    <p:sldId id="260" r:id="rId7"/>
    <p:sldId id="261" r:id="rId8"/>
    <p:sldId id="262" r:id="rId9"/>
    <p:sldId id="268" r:id="rId10"/>
    <p:sldId id="263" r:id="rId11"/>
    <p:sldId id="264" r:id="rId12"/>
    <p:sldId id="265" r:id="rId13"/>
    <p:sldId id="266" r:id="rId14"/>
    <p:sldId id="267" r:id="rId15"/>
    <p:sldId id="270" r:id="rId16"/>
    <p:sldId id="276" r:id="rId17"/>
    <p:sldId id="277" r:id="rId18"/>
    <p:sldId id="272" r:id="rId19"/>
    <p:sldId id="271" r:id="rId20"/>
    <p:sldId id="273" r:id="rId21"/>
    <p:sldId id="274" r:id="rId22"/>
    <p:sldId id="275"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20"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14FD5D-69A6-4808-AE1A-4CE30B861403}" type="datetimeFigureOut">
              <a:rPr lang="en-US" smtClean="0"/>
              <a:pPr/>
              <a:t>4/25/2013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23931-63B0-4679-A28F-6F2C13647E1B}" type="slidenum">
              <a:rPr lang="en-US" smtClean="0"/>
              <a:pPr/>
              <a:t>‹#›</a:t>
            </a:fld>
            <a:endParaRPr lang="en-US"/>
          </a:p>
        </p:txBody>
      </p:sp>
    </p:spTree>
    <p:extLst>
      <p:ext uri="{BB962C8B-B14F-4D97-AF65-F5344CB8AC3E}">
        <p14:creationId xmlns:p14="http://schemas.microsoft.com/office/powerpoint/2010/main" xmlns="" val="295916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1732D-74D2-4FE7-A9C6-8B5476E9E2AF}" type="slidenum">
              <a:rPr lang="en-US" smtClean="0"/>
              <a:pPr/>
              <a:t>1</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BB1122-8183-4097-B21A-062091D17A50}" type="slidenum">
              <a:rPr lang="en-US" smtClean="0"/>
              <a:pPr/>
              <a:t>56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BB1122-8183-4097-B21A-062091D17A50}" type="slidenum">
              <a:rPr lang="en-US" smtClean="0"/>
              <a:pPr/>
              <a:t>57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BB1122-8183-4097-B21A-062091D17A50}" type="slidenum">
              <a:rPr lang="en-US" smtClean="0"/>
              <a:pPr/>
              <a:t>58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BB1122-8183-4097-B21A-062091D17A50}"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BB1122-8183-4097-B21A-062091D17A50}" type="slidenum">
              <a:rPr lang="en-US" smtClean="0"/>
              <a:pPr/>
              <a:t>60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BB1122-8183-4097-B21A-062091D17A50}" type="slidenum">
              <a:rPr lang="en-US" smtClean="0"/>
              <a:pPr/>
              <a:t>72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 pm</a:t>
            </a:r>
            <a:endParaRPr lang="en-US" dirty="0"/>
          </a:p>
        </p:txBody>
      </p:sp>
      <p:sp>
        <p:nvSpPr>
          <p:cNvPr id="4" name="Slide Number Placeholder 3"/>
          <p:cNvSpPr>
            <a:spLocks noGrp="1"/>
          </p:cNvSpPr>
          <p:nvPr>
            <p:ph type="sldNum" sz="quarter" idx="10"/>
          </p:nvPr>
        </p:nvSpPr>
        <p:spPr/>
        <p:txBody>
          <a:bodyPr/>
          <a:lstStyle/>
          <a:p>
            <a:fld id="{BB22DDE6-5B2F-C94F-911A-EF554C4F57E1}" type="slidenum">
              <a:rPr lang="en-US" smtClean="0"/>
              <a:pPr/>
              <a:t>124</a:t>
            </a:fld>
            <a:endParaRPr lang="en-US"/>
          </a:p>
        </p:txBody>
      </p:sp>
    </p:spTree>
    <p:extLst>
      <p:ext uri="{BB962C8B-B14F-4D97-AF65-F5344CB8AC3E}">
        <p14:creationId xmlns="" xmlns:p14="http://schemas.microsoft.com/office/powerpoint/2010/main" val="1850568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00768E-FB08-499C-960C-2D8B7D492C95}" type="datetime1">
              <a:rPr lang="en-US" smtClean="0"/>
              <a:pPr/>
              <a:t>4/25/2013</a:t>
            </a:fld>
            <a:endParaRPr lang="en-US"/>
          </a:p>
        </p:txBody>
      </p:sp>
      <p:sp>
        <p:nvSpPr>
          <p:cNvPr id="5" name="Footer Placeholder 4"/>
          <p:cNvSpPr>
            <a:spLocks noGrp="1"/>
          </p:cNvSpPr>
          <p:nvPr>
            <p:ph type="ftr" sz="quarter" idx="11"/>
          </p:nvPr>
        </p:nvSpPr>
        <p:spPr/>
        <p:txBody>
          <a:bodyPr/>
          <a:lstStyle/>
          <a:p>
            <a:r>
              <a:rPr lang="en-US" smtClean="0"/>
              <a:t>www.NetComLearning.com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B9165-CED8-4929-BE6F-0CC0F3BEBADB}" type="datetime1">
              <a:rPr lang="en-US" smtClean="0"/>
              <a:pPr/>
              <a:t>4/25/2013</a:t>
            </a:fld>
            <a:endParaRPr lang="en-US"/>
          </a:p>
        </p:txBody>
      </p:sp>
      <p:sp>
        <p:nvSpPr>
          <p:cNvPr id="5" name="Footer Placeholder 4"/>
          <p:cNvSpPr>
            <a:spLocks noGrp="1"/>
          </p:cNvSpPr>
          <p:nvPr>
            <p:ph type="ftr" sz="quarter" idx="11"/>
          </p:nvPr>
        </p:nvSpPr>
        <p:spPr/>
        <p:txBody>
          <a:bodyPr/>
          <a:lstStyle/>
          <a:p>
            <a:r>
              <a:rPr lang="en-US" smtClean="0"/>
              <a:t>www.NetComLearning.com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93B5B-571A-4167-95AC-6D91164CA6B9}" type="datetime1">
              <a:rPr lang="en-US" smtClean="0"/>
              <a:pPr/>
              <a:t>4/25/2013</a:t>
            </a:fld>
            <a:endParaRPr lang="en-US"/>
          </a:p>
        </p:txBody>
      </p:sp>
      <p:sp>
        <p:nvSpPr>
          <p:cNvPr id="5" name="Footer Placeholder 4"/>
          <p:cNvSpPr>
            <a:spLocks noGrp="1"/>
          </p:cNvSpPr>
          <p:nvPr>
            <p:ph type="ftr" sz="quarter" idx="11"/>
          </p:nvPr>
        </p:nvSpPr>
        <p:spPr/>
        <p:txBody>
          <a:bodyPr/>
          <a:lstStyle/>
          <a:p>
            <a:r>
              <a:rPr lang="en-US" smtClean="0"/>
              <a:t>www.NetComLearning.com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59BAF-FDFC-4FCD-8010-E0E7BC2179E5}" type="datetime1">
              <a:rPr lang="en-US" smtClean="0"/>
              <a:pPr/>
              <a:t>4/25/2013</a:t>
            </a:fld>
            <a:endParaRPr lang="en-US"/>
          </a:p>
        </p:txBody>
      </p:sp>
      <p:sp>
        <p:nvSpPr>
          <p:cNvPr id="5" name="Footer Placeholder 4"/>
          <p:cNvSpPr>
            <a:spLocks noGrp="1"/>
          </p:cNvSpPr>
          <p:nvPr>
            <p:ph type="ftr" sz="quarter" idx="11"/>
          </p:nvPr>
        </p:nvSpPr>
        <p:spPr/>
        <p:txBody>
          <a:bodyPr/>
          <a:lstStyle/>
          <a:p>
            <a:r>
              <a:rPr lang="en-US" smtClean="0"/>
              <a:t>www.NetComLearning.com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AACE7E-0639-47FC-9FCE-6986B4FB615B}" type="datetime1">
              <a:rPr lang="en-US" smtClean="0"/>
              <a:pPr/>
              <a:t>4/25/2013</a:t>
            </a:fld>
            <a:endParaRPr lang="en-US"/>
          </a:p>
        </p:txBody>
      </p:sp>
      <p:sp>
        <p:nvSpPr>
          <p:cNvPr id="5" name="Footer Placeholder 4"/>
          <p:cNvSpPr>
            <a:spLocks noGrp="1"/>
          </p:cNvSpPr>
          <p:nvPr>
            <p:ph type="ftr" sz="quarter" idx="11"/>
          </p:nvPr>
        </p:nvSpPr>
        <p:spPr/>
        <p:txBody>
          <a:bodyPr/>
          <a:lstStyle/>
          <a:p>
            <a:r>
              <a:rPr lang="en-US" smtClean="0"/>
              <a:t>www.NetComLearning.com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89EED1-E9C1-4D9E-B22C-B17A32A6483F}" type="datetime1">
              <a:rPr lang="en-US" smtClean="0"/>
              <a:pPr/>
              <a:t>4/25/2013</a:t>
            </a:fld>
            <a:endParaRPr lang="en-US"/>
          </a:p>
        </p:txBody>
      </p:sp>
      <p:sp>
        <p:nvSpPr>
          <p:cNvPr id="6" name="Footer Placeholder 5"/>
          <p:cNvSpPr>
            <a:spLocks noGrp="1"/>
          </p:cNvSpPr>
          <p:nvPr>
            <p:ph type="ftr" sz="quarter" idx="11"/>
          </p:nvPr>
        </p:nvSpPr>
        <p:spPr/>
        <p:txBody>
          <a:bodyPr/>
          <a:lstStyle/>
          <a:p>
            <a:r>
              <a:rPr lang="en-US" smtClean="0"/>
              <a:t>www.NetComLearning.com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B4DF23-6998-4D65-8541-F22365925414}" type="datetime1">
              <a:rPr lang="en-US" smtClean="0"/>
              <a:pPr/>
              <a:t>4/25/2013</a:t>
            </a:fld>
            <a:endParaRPr lang="en-US"/>
          </a:p>
        </p:txBody>
      </p:sp>
      <p:sp>
        <p:nvSpPr>
          <p:cNvPr id="8" name="Footer Placeholder 7"/>
          <p:cNvSpPr>
            <a:spLocks noGrp="1"/>
          </p:cNvSpPr>
          <p:nvPr>
            <p:ph type="ftr" sz="quarter" idx="11"/>
          </p:nvPr>
        </p:nvSpPr>
        <p:spPr/>
        <p:txBody>
          <a:bodyPr/>
          <a:lstStyle/>
          <a:p>
            <a:r>
              <a:rPr lang="en-US" smtClean="0"/>
              <a:t>www.NetComLearning.com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B64FD8-D9EA-4108-B5A7-97FFFB63BC11}" type="datetime1">
              <a:rPr lang="en-US" smtClean="0"/>
              <a:pPr/>
              <a:t>4/25/2013</a:t>
            </a:fld>
            <a:endParaRPr lang="en-US"/>
          </a:p>
        </p:txBody>
      </p:sp>
      <p:sp>
        <p:nvSpPr>
          <p:cNvPr id="4" name="Footer Placeholder 3"/>
          <p:cNvSpPr>
            <a:spLocks noGrp="1"/>
          </p:cNvSpPr>
          <p:nvPr>
            <p:ph type="ftr" sz="quarter" idx="11"/>
          </p:nvPr>
        </p:nvSpPr>
        <p:spPr/>
        <p:txBody>
          <a:bodyPr/>
          <a:lstStyle/>
          <a:p>
            <a:r>
              <a:rPr lang="en-US" smtClean="0"/>
              <a:t>www.NetComLearning.com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26D4E-9C16-4BC7-880F-DFCB041D8F4B}" type="datetime1">
              <a:rPr lang="en-US" smtClean="0"/>
              <a:pPr/>
              <a:t>4/25/2013</a:t>
            </a:fld>
            <a:endParaRPr lang="en-US"/>
          </a:p>
        </p:txBody>
      </p:sp>
      <p:sp>
        <p:nvSpPr>
          <p:cNvPr id="3" name="Footer Placeholder 2"/>
          <p:cNvSpPr>
            <a:spLocks noGrp="1"/>
          </p:cNvSpPr>
          <p:nvPr>
            <p:ph type="ftr" sz="quarter" idx="11"/>
          </p:nvPr>
        </p:nvSpPr>
        <p:spPr/>
        <p:txBody>
          <a:bodyPr/>
          <a:lstStyle/>
          <a:p>
            <a:r>
              <a:rPr lang="en-US" smtClean="0"/>
              <a:t>www.NetComLearning.com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3CB36C-1620-4EA6-B49A-B4EDFA4A7538}" type="datetime1">
              <a:rPr lang="en-US" smtClean="0"/>
              <a:pPr/>
              <a:t>4/25/2013</a:t>
            </a:fld>
            <a:endParaRPr lang="en-US"/>
          </a:p>
        </p:txBody>
      </p:sp>
      <p:sp>
        <p:nvSpPr>
          <p:cNvPr id="6" name="Footer Placeholder 5"/>
          <p:cNvSpPr>
            <a:spLocks noGrp="1"/>
          </p:cNvSpPr>
          <p:nvPr>
            <p:ph type="ftr" sz="quarter" idx="11"/>
          </p:nvPr>
        </p:nvSpPr>
        <p:spPr/>
        <p:txBody>
          <a:bodyPr/>
          <a:lstStyle/>
          <a:p>
            <a:r>
              <a:rPr lang="en-US" smtClean="0"/>
              <a:t>www.NetComLearning.com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52E97-85A2-495E-9EF7-A6FD52F98D5A}" type="datetime1">
              <a:rPr lang="en-US" smtClean="0"/>
              <a:pPr/>
              <a:t>4/25/2013</a:t>
            </a:fld>
            <a:endParaRPr lang="en-US"/>
          </a:p>
        </p:txBody>
      </p:sp>
      <p:sp>
        <p:nvSpPr>
          <p:cNvPr id="6" name="Footer Placeholder 5"/>
          <p:cNvSpPr>
            <a:spLocks noGrp="1"/>
          </p:cNvSpPr>
          <p:nvPr>
            <p:ph type="ftr" sz="quarter" idx="11"/>
          </p:nvPr>
        </p:nvSpPr>
        <p:spPr/>
        <p:txBody>
          <a:bodyPr/>
          <a:lstStyle/>
          <a:p>
            <a:r>
              <a:rPr lang="en-US" smtClean="0"/>
              <a:t>www.NetComLearning.com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AEAB5-2BBF-4E36-89EF-F466B7548995}" type="datetime1">
              <a:rPr lang="en-US" smtClean="0"/>
              <a:pPr/>
              <a:t>4/25/2013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www.NetComLearning.com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netcomlearning.com/webinars"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mailto:info@netcomlearning.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717" y="490798"/>
            <a:ext cx="8229600" cy="757237"/>
          </a:xfrm>
        </p:spPr>
        <p:txBody>
          <a:bodyPr>
            <a:noAutofit/>
          </a:bodyPr>
          <a:lstStyle/>
          <a:p>
            <a:r>
              <a:rPr lang="en-US" sz="2000" b="1" dirty="0" smtClean="0">
                <a:solidFill>
                  <a:srgbClr val="2397E2"/>
                </a:solidFill>
                <a:latin typeface="Arial"/>
                <a:ea typeface="+mn-ea"/>
                <a:cs typeface="Arial"/>
              </a:rPr>
              <a:t>Java 7 Certification</a:t>
            </a:r>
            <a:br>
              <a:rPr lang="en-US" sz="2000" b="1" dirty="0" smtClean="0">
                <a:solidFill>
                  <a:srgbClr val="2397E2"/>
                </a:solidFill>
                <a:latin typeface="Arial"/>
                <a:ea typeface="+mn-ea"/>
                <a:cs typeface="Arial"/>
              </a:rPr>
            </a:br>
            <a:r>
              <a:rPr lang="en-US" sz="2000" b="1" dirty="0" smtClean="0">
                <a:solidFill>
                  <a:srgbClr val="2397E2"/>
                </a:solidFill>
                <a:latin typeface="Arial"/>
                <a:ea typeface="+mn-ea"/>
                <a:cs typeface="Arial"/>
              </a:rPr>
              <a:t>JDBC &amp; Related Design Pattern</a:t>
            </a:r>
          </a:p>
        </p:txBody>
      </p:sp>
      <p:sp>
        <p:nvSpPr>
          <p:cNvPr id="4" name="Content Placeholder 3"/>
          <p:cNvSpPr>
            <a:spLocks noGrp="1"/>
          </p:cNvSpPr>
          <p:nvPr>
            <p:ph idx="1"/>
          </p:nvPr>
        </p:nvSpPr>
        <p:spPr>
          <a:xfrm>
            <a:off x="457200" y="1807845"/>
            <a:ext cx="8229600" cy="4175760"/>
          </a:xfrm>
        </p:spPr>
        <p:txBody>
          <a:bodyPr>
            <a:normAutofit/>
          </a:bodyPr>
          <a:lstStyle/>
          <a:p>
            <a:pPr>
              <a:buNone/>
            </a:pPr>
            <a:endParaRPr lang="en-US" dirty="0" smtClean="0"/>
          </a:p>
          <a:p>
            <a:pPr>
              <a:buNone/>
            </a:pPr>
            <a:endParaRPr lang="en-US" sz="2000" dirty="0" smtClean="0"/>
          </a:p>
          <a:p>
            <a:pPr>
              <a:buNone/>
            </a:pPr>
            <a:endParaRPr lang="en-US" sz="2000" dirty="0" smtClean="0"/>
          </a:p>
          <a:p>
            <a:pPr>
              <a:buNone/>
            </a:pPr>
            <a:endParaRPr lang="en-US" dirty="0" smtClean="0"/>
          </a:p>
          <a:p>
            <a:pPr>
              <a:buNone/>
            </a:pPr>
            <a:endParaRPr lang="en-US" sz="1050" dirty="0" smtClean="0"/>
          </a:p>
          <a:p>
            <a:pPr>
              <a:buNone/>
            </a:pPr>
            <a:endParaRPr lang="en-US" sz="1000" dirty="0" smtClean="0"/>
          </a:p>
          <a:p>
            <a:pPr algn="ctr">
              <a:buNone/>
            </a:pPr>
            <a:endParaRPr lang="en-US" sz="1400" dirty="0" smtClean="0">
              <a:latin typeface="Arial"/>
              <a:cs typeface="Arial"/>
            </a:endParaRPr>
          </a:p>
        </p:txBody>
      </p:sp>
      <p:pic>
        <p:nvPicPr>
          <p:cNvPr id="2051" name="Picture 3" descr="C:\Users\rinchen\Documents\Tools\logos\2.NetCom_Learning_Web.jpg"/>
          <p:cNvPicPr>
            <a:picLocks noChangeAspect="1" noChangeArrowheads="1"/>
          </p:cNvPicPr>
          <p:nvPr/>
        </p:nvPicPr>
        <p:blipFill>
          <a:blip r:embed="rId3" cstate="print"/>
          <a:srcRect/>
          <a:stretch>
            <a:fillRect/>
          </a:stretch>
        </p:blipFill>
        <p:spPr bwMode="auto">
          <a:xfrm>
            <a:off x="8108830" y="215636"/>
            <a:ext cx="892717" cy="940328"/>
          </a:xfrm>
          <a:prstGeom prst="rect">
            <a:avLst/>
          </a:prstGeom>
          <a:noFill/>
        </p:spPr>
      </p:pic>
      <p:sp>
        <p:nvSpPr>
          <p:cNvPr id="6" name="Footer Placeholder 5"/>
          <p:cNvSpPr>
            <a:spLocks noGrp="1"/>
          </p:cNvSpPr>
          <p:nvPr>
            <p:ph type="ftr" sz="quarter" idx="11"/>
          </p:nvPr>
        </p:nvSpPr>
        <p:spPr>
          <a:xfrm>
            <a:off x="3244970" y="6492875"/>
            <a:ext cx="2895600" cy="365125"/>
          </a:xfrm>
        </p:spPr>
        <p:txBody>
          <a:bodyPr/>
          <a:lstStyle/>
          <a:p>
            <a:pPr algn="ctr"/>
            <a:r>
              <a:rPr lang="en-US" sz="1400" dirty="0" smtClean="0">
                <a:solidFill>
                  <a:schemeClr val="tx1">
                    <a:lumMod val="75000"/>
                    <a:lumOff val="25000"/>
                  </a:schemeClr>
                </a:solidFill>
              </a:rPr>
              <a:t>www.netcomlearning.com</a:t>
            </a:r>
            <a:endParaRPr lang="en-US" sz="1400" dirty="0">
              <a:solidFill>
                <a:schemeClr val="tx1">
                  <a:lumMod val="75000"/>
                  <a:lumOff val="25000"/>
                </a:schemeClr>
              </a:solidFill>
            </a:endParaRPr>
          </a:p>
        </p:txBody>
      </p:sp>
      <p:sp>
        <p:nvSpPr>
          <p:cNvPr id="9" name="Rectangle 8"/>
          <p:cNvSpPr/>
          <p:nvPr/>
        </p:nvSpPr>
        <p:spPr>
          <a:xfrm>
            <a:off x="2768364" y="5943600"/>
            <a:ext cx="3745449" cy="369332"/>
          </a:xfrm>
          <a:prstGeom prst="rect">
            <a:avLst/>
          </a:prstGeom>
        </p:spPr>
        <p:txBody>
          <a:bodyPr wrap="none">
            <a:spAutoFit/>
          </a:bodyPr>
          <a:lstStyle/>
          <a:p>
            <a:pPr algn="ctr" fontAlgn="auto">
              <a:spcAft>
                <a:spcPts val="0"/>
              </a:spcAft>
              <a:buFont typeface="Arial" pitchFamily="34" charset="0"/>
              <a:buNone/>
              <a:defRPr/>
            </a:pPr>
            <a:r>
              <a:rPr lang="en-US" sz="1600" dirty="0" err="1" smtClean="0"/>
              <a:t>NetCom’s</a:t>
            </a:r>
            <a:r>
              <a:rPr lang="en-US" sz="1600" dirty="0" smtClean="0"/>
              <a:t> Average Instructor Rating: </a:t>
            </a:r>
            <a:r>
              <a:rPr lang="en-US" dirty="0" smtClean="0">
                <a:solidFill>
                  <a:srgbClr val="C00000"/>
                </a:solidFill>
              </a:rPr>
              <a:t>8.7/9</a:t>
            </a:r>
            <a:endParaRPr lang="en-US" sz="1600" dirty="0" smtClean="0">
              <a:solidFill>
                <a:srgbClr val="C00000"/>
              </a:solidFill>
            </a:endParaRPr>
          </a:p>
        </p:txBody>
      </p:sp>
      <p:sp>
        <p:nvSpPr>
          <p:cNvPr id="10" name="TextBox 9"/>
          <p:cNvSpPr txBox="1"/>
          <p:nvPr/>
        </p:nvSpPr>
        <p:spPr>
          <a:xfrm>
            <a:off x="3078352" y="3714750"/>
            <a:ext cx="3217035" cy="907941"/>
          </a:xfrm>
          <a:prstGeom prst="rect">
            <a:avLst/>
          </a:prstGeom>
          <a:noFill/>
        </p:spPr>
        <p:txBody>
          <a:bodyPr wrap="square" rtlCol="0">
            <a:spAutoFit/>
          </a:bodyPr>
          <a:lstStyle/>
          <a:p>
            <a:pPr algn="ctr">
              <a:spcBef>
                <a:spcPts val="300"/>
              </a:spcBef>
            </a:pPr>
            <a:r>
              <a:rPr lang="en-US" sz="2000" b="1" dirty="0" smtClean="0">
                <a:solidFill>
                  <a:srgbClr val="2397E2"/>
                </a:solidFill>
                <a:latin typeface="Arial"/>
                <a:cs typeface="Arial"/>
              </a:rPr>
              <a:t>Arthur Gober</a:t>
            </a:r>
          </a:p>
          <a:p>
            <a:pPr algn="ctr">
              <a:spcBef>
                <a:spcPts val="300"/>
              </a:spcBef>
            </a:pPr>
            <a:r>
              <a:rPr lang="en-US" sz="1400" dirty="0" smtClean="0">
                <a:latin typeface="Arial"/>
                <a:cs typeface="Arial"/>
              </a:rPr>
              <a:t> </a:t>
            </a:r>
            <a:r>
              <a:rPr lang="en-US" sz="1400" dirty="0" smtClean="0"/>
              <a:t>Subject Matter Expert</a:t>
            </a:r>
          </a:p>
          <a:p>
            <a:pPr algn="ctr">
              <a:spcBef>
                <a:spcPts val="300"/>
              </a:spcBef>
            </a:pPr>
            <a:r>
              <a:rPr lang="en-US" sz="1400" dirty="0" smtClean="0"/>
              <a:t> www.NetComLearning.com</a:t>
            </a:r>
            <a:endParaRPr lang="en-US" sz="1400" dirty="0"/>
          </a:p>
        </p:txBody>
      </p:sp>
      <p:pic>
        <p:nvPicPr>
          <p:cNvPr id="11" name="Picture 2" descr="C:\Users\rinchen\Desktop\Arthur_Gober.jpg"/>
          <p:cNvPicPr>
            <a:picLocks noChangeAspect="1" noChangeArrowheads="1"/>
          </p:cNvPicPr>
          <p:nvPr/>
        </p:nvPicPr>
        <p:blipFill>
          <a:blip r:embed="rId4" cstate="print"/>
          <a:srcRect/>
          <a:stretch>
            <a:fillRect/>
          </a:stretch>
        </p:blipFill>
        <p:spPr bwMode="auto">
          <a:xfrm>
            <a:off x="4248150" y="2705100"/>
            <a:ext cx="819150" cy="81915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92500" lnSpcReduction="20000"/>
          </a:bodyPr>
          <a:lstStyle/>
          <a:p>
            <a:r>
              <a:rPr lang="en-US" dirty="0" smtClean="0"/>
              <a:t>You can execute different types of SQL statements using a JDBC driver.</a:t>
            </a:r>
          </a:p>
          <a:p>
            <a:r>
              <a:rPr lang="en-US" dirty="0" smtClean="0"/>
              <a:t>We use different JDBC ‘statement’ objects depending upon the kind of SQL statement.</a:t>
            </a:r>
          </a:p>
          <a:p>
            <a:r>
              <a:rPr lang="en-US" dirty="0" smtClean="0"/>
              <a:t>An instance of ‘</a:t>
            </a:r>
            <a:r>
              <a:rPr lang="en-US" dirty="0" err="1" smtClean="0"/>
              <a:t>java.sql.Statement</a:t>
            </a:r>
            <a:r>
              <a:rPr lang="en-US" dirty="0" smtClean="0"/>
              <a:t>’ interface represents a SQL statement in a java program.</a:t>
            </a:r>
          </a:p>
          <a:p>
            <a:r>
              <a:rPr lang="en-US" dirty="0" smtClean="0"/>
              <a:t>three interfaces to represent SQL statements:</a:t>
            </a:r>
          </a:p>
          <a:p>
            <a:pPr marL="914400" lvl="1" indent="-514350">
              <a:buFont typeface="+mj-lt"/>
              <a:buAutoNum type="arabicPeriod"/>
            </a:pPr>
            <a:r>
              <a:rPr lang="en-US" dirty="0" smtClean="0"/>
              <a:t>Statement</a:t>
            </a:r>
          </a:p>
          <a:p>
            <a:pPr marL="914400" lvl="1" indent="-514350">
              <a:buFont typeface="+mj-lt"/>
              <a:buAutoNum type="arabicPeriod"/>
            </a:pPr>
            <a:r>
              <a:rPr lang="en-US" dirty="0" smtClean="0"/>
              <a:t>Prepared Statement</a:t>
            </a:r>
          </a:p>
          <a:p>
            <a:pPr marL="914400" lvl="1" indent="-514350">
              <a:buFont typeface="+mj-lt"/>
              <a:buAutoNum type="arabicPeriod"/>
            </a:pPr>
            <a:r>
              <a:rPr lang="en-US" dirty="0" smtClean="0"/>
              <a:t>Callable Statement</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9456102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endParaRPr lang="en-US" dirty="0"/>
          </a:p>
          <a:p>
            <a:pPr marL="0" indent="0">
              <a:buNone/>
            </a:pPr>
            <a:r>
              <a:rPr lang="en-US" dirty="0"/>
              <a:t>// RDBMSDAO.java </a:t>
            </a:r>
          </a:p>
          <a:p>
            <a:pPr marL="0" indent="0">
              <a:buNone/>
            </a:pPr>
            <a:r>
              <a:rPr lang="en-US" dirty="0"/>
              <a:t>public class RDBMSDAO implements </a:t>
            </a:r>
            <a:r>
              <a:rPr lang="en-US" dirty="0" err="1"/>
              <a:t>StudentDAO</a:t>
            </a:r>
            <a:endParaRPr lang="en-US" dirty="0"/>
          </a:p>
          <a:p>
            <a:pPr marL="0" indent="0">
              <a:buNone/>
            </a:pPr>
            <a:r>
              <a:rPr lang="en-US" dirty="0"/>
              <a:t>{</a:t>
            </a:r>
          </a:p>
          <a:p>
            <a:pPr marL="0" indent="0">
              <a:buNone/>
            </a:pPr>
            <a:r>
              <a:rPr lang="en-US" dirty="0"/>
              <a:t>                public void </a:t>
            </a:r>
            <a:r>
              <a:rPr lang="en-US" dirty="0" err="1"/>
              <a:t>insertStudent</a:t>
            </a:r>
            <a:r>
              <a:rPr lang="en-US" dirty="0"/>
              <a:t>( Student student){</a:t>
            </a:r>
          </a:p>
          <a:p>
            <a:pPr marL="0" indent="0">
              <a:buNone/>
            </a:pPr>
            <a:r>
              <a:rPr lang="en-US" dirty="0"/>
              <a:t>                               // </a:t>
            </a:r>
            <a:r>
              <a:rPr lang="en-US" dirty="0" err="1"/>
              <a:t>insertStudent</a:t>
            </a:r>
            <a:r>
              <a:rPr lang="en-US" dirty="0"/>
              <a:t> implementation</a:t>
            </a:r>
          </a:p>
          <a:p>
            <a:pPr marL="0" indent="0">
              <a:buNone/>
            </a:pPr>
            <a:r>
              <a:rPr lang="en-US" dirty="0"/>
              <a:t>               }</a:t>
            </a:r>
          </a:p>
          <a:p>
            <a:pPr marL="0" indent="0">
              <a:buNone/>
            </a:pPr>
            <a:r>
              <a:rPr lang="en-US" dirty="0"/>
              <a:t>                public Student </a:t>
            </a:r>
            <a:r>
              <a:rPr lang="en-US" dirty="0" err="1"/>
              <a:t>findStudent</a:t>
            </a:r>
            <a:r>
              <a:rPr lang="en-US" dirty="0"/>
              <a:t>( </a:t>
            </a:r>
            <a:r>
              <a:rPr lang="en-US" dirty="0" err="1"/>
              <a:t>int</a:t>
            </a:r>
            <a:r>
              <a:rPr lang="en-US" dirty="0"/>
              <a:t> id){</a:t>
            </a:r>
          </a:p>
          <a:p>
            <a:pPr marL="0" indent="0">
              <a:buNone/>
            </a:pPr>
            <a:r>
              <a:rPr lang="en-US" dirty="0"/>
              <a:t>                               // </a:t>
            </a:r>
            <a:r>
              <a:rPr lang="en-US" dirty="0" err="1"/>
              <a:t>findStudent</a:t>
            </a:r>
            <a:r>
              <a:rPr lang="en-US" dirty="0"/>
              <a:t> implementation</a:t>
            </a:r>
          </a:p>
          <a:p>
            <a:pPr marL="0" indent="0">
              <a:buNone/>
            </a:pPr>
            <a:r>
              <a:rPr lang="en-US" dirty="0"/>
              <a:t>                                return Student;</a:t>
            </a:r>
          </a:p>
          <a:p>
            <a:pPr marL="0" indent="0">
              <a:buNone/>
            </a:pPr>
            <a:r>
              <a:rPr lang="en-US" dirty="0"/>
              <a:t>               }</a:t>
            </a:r>
          </a:p>
          <a:p>
            <a:pPr marL="0" indent="0">
              <a:buNone/>
            </a:pPr>
            <a:r>
              <a:rPr lang="en-US" dirty="0"/>
              <a:t>                public void </a:t>
            </a:r>
            <a:r>
              <a:rPr lang="en-US" dirty="0" err="1"/>
              <a:t>deleteStudent</a:t>
            </a:r>
            <a:r>
              <a:rPr lang="en-US" dirty="0"/>
              <a:t>( </a:t>
            </a:r>
            <a:r>
              <a:rPr lang="en-US" dirty="0" err="1"/>
              <a:t>int</a:t>
            </a:r>
            <a:r>
              <a:rPr lang="en-US" dirty="0"/>
              <a:t> id) {</a:t>
            </a:r>
          </a:p>
          <a:p>
            <a:pPr marL="0" indent="0">
              <a:buNone/>
            </a:pPr>
            <a:r>
              <a:rPr lang="en-US" dirty="0"/>
              <a:t>                               // </a:t>
            </a:r>
            <a:r>
              <a:rPr lang="en-US" dirty="0" err="1"/>
              <a:t>deleteStudent</a:t>
            </a:r>
            <a:r>
              <a:rPr lang="en-US" dirty="0"/>
              <a:t> implementation</a:t>
            </a:r>
          </a:p>
          <a:p>
            <a:pPr marL="0" indent="0">
              <a:buNone/>
            </a:pPr>
            <a:r>
              <a:rPr lang="en-US" dirty="0"/>
              <a:t>               }</a:t>
            </a:r>
          </a:p>
          <a:p>
            <a:pPr marL="0" indent="0">
              <a:buNone/>
            </a:pPr>
            <a:r>
              <a:rPr lang="en-US" dirty="0"/>
              <a:t>}</a:t>
            </a:r>
          </a:p>
          <a:p>
            <a:pPr marL="0" indent="0">
              <a:buNone/>
            </a:pPr>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12607635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 </a:t>
            </a:r>
            <a:r>
              <a:rPr lang="en-US" dirty="0" smtClean="0"/>
              <a:t>Main.java </a:t>
            </a:r>
            <a:endParaRPr lang="en-US" dirty="0"/>
          </a:p>
          <a:p>
            <a:pPr marL="0" indent="0">
              <a:buNone/>
            </a:pPr>
            <a:r>
              <a:rPr lang="en-US" dirty="0"/>
              <a:t>public class </a:t>
            </a:r>
            <a:r>
              <a:rPr lang="en-US" dirty="0" smtClean="0"/>
              <a:t>Main</a:t>
            </a:r>
            <a:endParaRPr lang="en-US" dirty="0"/>
          </a:p>
          <a:p>
            <a:pPr marL="0" indent="0">
              <a:buNone/>
            </a:pPr>
            <a:r>
              <a:rPr lang="en-US" dirty="0"/>
              <a:t>{</a:t>
            </a:r>
          </a:p>
          <a:p>
            <a:pPr marL="0" indent="0">
              <a:buNone/>
            </a:pPr>
            <a:r>
              <a:rPr lang="en-US" dirty="0"/>
              <a:t>   </a:t>
            </a:r>
            <a:r>
              <a:rPr lang="en-US" dirty="0" smtClean="0"/>
              <a:t>public </a:t>
            </a:r>
            <a:r>
              <a:rPr lang="en-US" dirty="0"/>
              <a:t>static void main( String[] </a:t>
            </a:r>
            <a:r>
              <a:rPr lang="en-US" dirty="0" err="1"/>
              <a:t>args</a:t>
            </a:r>
            <a:r>
              <a:rPr lang="en-US" dirty="0"/>
              <a:t>) </a:t>
            </a:r>
            <a:endParaRPr lang="en-US" dirty="0" smtClean="0"/>
          </a:p>
          <a:p>
            <a:pPr marL="0" indent="0">
              <a:buNone/>
            </a:pPr>
            <a:r>
              <a:rPr lang="en-US" dirty="0"/>
              <a:t> </a:t>
            </a:r>
            <a:r>
              <a:rPr lang="en-US" dirty="0" smtClean="0"/>
              <a:t>  {</a:t>
            </a:r>
            <a:endParaRPr lang="en-US" dirty="0"/>
          </a:p>
          <a:p>
            <a:pPr marL="0" indent="0">
              <a:buNone/>
            </a:pPr>
            <a:r>
              <a:rPr lang="en-US" dirty="0"/>
              <a:t>   </a:t>
            </a:r>
            <a:r>
              <a:rPr lang="en-US" dirty="0" smtClean="0"/>
              <a:t>Student </a:t>
            </a:r>
            <a:r>
              <a:rPr lang="en-US" dirty="0" err="1"/>
              <a:t>student</a:t>
            </a:r>
            <a:r>
              <a:rPr lang="en-US" dirty="0"/>
              <a:t> = new Student( ... );</a:t>
            </a:r>
          </a:p>
          <a:p>
            <a:pPr marL="0" indent="0">
              <a:buNone/>
            </a:pPr>
            <a:r>
              <a:rPr lang="en-US" dirty="0"/>
              <a:t>   </a:t>
            </a:r>
            <a:r>
              <a:rPr lang="en-US" dirty="0" err="1" smtClean="0"/>
              <a:t>StudentDAO</a:t>
            </a:r>
            <a:r>
              <a:rPr lang="en-US" dirty="0" smtClean="0"/>
              <a:t> </a:t>
            </a:r>
            <a:r>
              <a:rPr lang="en-US" dirty="0" err="1"/>
              <a:t>studentDAO</a:t>
            </a:r>
            <a:r>
              <a:rPr lang="en-US" dirty="0"/>
              <a:t> = </a:t>
            </a:r>
            <a:r>
              <a:rPr lang="en-US" dirty="0" smtClean="0"/>
              <a:t>new RDBMSDAO();</a:t>
            </a:r>
            <a:endParaRPr lang="en-US" dirty="0"/>
          </a:p>
          <a:p>
            <a:pPr marL="0" indent="0">
              <a:buNone/>
            </a:pPr>
            <a:r>
              <a:rPr lang="en-US" dirty="0"/>
              <a:t>   </a:t>
            </a:r>
            <a:r>
              <a:rPr lang="en-US" dirty="0" err="1"/>
              <a:t>s</a:t>
            </a:r>
            <a:r>
              <a:rPr lang="en-US" dirty="0" err="1" smtClean="0"/>
              <a:t>tudentDAO.insertStudent</a:t>
            </a:r>
            <a:r>
              <a:rPr lang="en-US" dirty="0" smtClean="0"/>
              <a:t>(student</a:t>
            </a:r>
            <a:r>
              <a:rPr lang="en-US" dirty="0"/>
              <a:t>);</a:t>
            </a:r>
          </a:p>
          <a:p>
            <a:pPr marL="0" indent="0">
              <a:buNone/>
            </a:pPr>
            <a:r>
              <a:rPr lang="en-US" dirty="0"/>
              <a:t>   </a:t>
            </a:r>
            <a:r>
              <a:rPr lang="en-US" dirty="0" smtClean="0"/>
              <a:t>}</a:t>
            </a:r>
            <a:endParaRPr lang="en-US" dirty="0"/>
          </a:p>
          <a:p>
            <a:pPr marL="0" indent="0">
              <a:buNone/>
            </a:pPr>
            <a:r>
              <a:rPr lang="en-US" dirty="0"/>
              <a:t>}</a:t>
            </a:r>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31894078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 OODBMSDAO.java </a:t>
            </a:r>
          </a:p>
          <a:p>
            <a:pPr marL="0" indent="0">
              <a:buNone/>
            </a:pPr>
            <a:r>
              <a:rPr lang="en-US" dirty="0"/>
              <a:t>public class OODBMSDAO implements </a:t>
            </a:r>
            <a:r>
              <a:rPr lang="en-US" dirty="0" err="1"/>
              <a:t>StudentDAO</a:t>
            </a:r>
            <a:endParaRPr lang="en-US" dirty="0"/>
          </a:p>
          <a:p>
            <a:pPr marL="0" indent="0">
              <a:buNone/>
            </a:pPr>
            <a:r>
              <a:rPr lang="en-US" dirty="0"/>
              <a:t>{</a:t>
            </a:r>
          </a:p>
          <a:p>
            <a:pPr marL="0" indent="0">
              <a:buNone/>
            </a:pPr>
            <a:r>
              <a:rPr lang="en-US" dirty="0"/>
              <a:t>                public void </a:t>
            </a:r>
            <a:r>
              <a:rPr lang="en-US" dirty="0" err="1"/>
              <a:t>insertStudent</a:t>
            </a:r>
            <a:r>
              <a:rPr lang="en-US" dirty="0"/>
              <a:t>( Student student){</a:t>
            </a:r>
          </a:p>
          <a:p>
            <a:pPr marL="0" indent="0">
              <a:buNone/>
            </a:pPr>
            <a:r>
              <a:rPr lang="en-US" dirty="0"/>
              <a:t>                               // </a:t>
            </a:r>
            <a:r>
              <a:rPr lang="en-US" dirty="0" err="1"/>
              <a:t>insertStudent</a:t>
            </a:r>
            <a:r>
              <a:rPr lang="en-US" dirty="0"/>
              <a:t> implementation</a:t>
            </a:r>
          </a:p>
          <a:p>
            <a:pPr marL="0" indent="0">
              <a:buNone/>
            </a:pPr>
            <a:r>
              <a:rPr lang="en-US" dirty="0"/>
              <a:t>               }</a:t>
            </a:r>
          </a:p>
          <a:p>
            <a:pPr marL="0" indent="0">
              <a:buNone/>
            </a:pPr>
            <a:r>
              <a:rPr lang="en-US" dirty="0"/>
              <a:t>                public Student </a:t>
            </a:r>
            <a:r>
              <a:rPr lang="en-US" dirty="0" err="1"/>
              <a:t>findStudent</a:t>
            </a:r>
            <a:r>
              <a:rPr lang="en-US" dirty="0"/>
              <a:t>( </a:t>
            </a:r>
            <a:r>
              <a:rPr lang="en-US" dirty="0" err="1"/>
              <a:t>int</a:t>
            </a:r>
            <a:r>
              <a:rPr lang="en-US" dirty="0"/>
              <a:t> id){</a:t>
            </a:r>
          </a:p>
          <a:p>
            <a:pPr marL="0" indent="0">
              <a:buNone/>
            </a:pPr>
            <a:r>
              <a:rPr lang="en-US" dirty="0"/>
              <a:t>                               // </a:t>
            </a:r>
            <a:r>
              <a:rPr lang="en-US" dirty="0" err="1"/>
              <a:t>findStudent</a:t>
            </a:r>
            <a:r>
              <a:rPr lang="en-US" dirty="0"/>
              <a:t> implementation</a:t>
            </a:r>
          </a:p>
          <a:p>
            <a:pPr marL="0" indent="0">
              <a:buNone/>
            </a:pPr>
            <a:r>
              <a:rPr lang="en-US" dirty="0"/>
              <a:t>                                return Student;</a:t>
            </a:r>
          </a:p>
          <a:p>
            <a:pPr marL="0" indent="0">
              <a:buNone/>
            </a:pPr>
            <a:r>
              <a:rPr lang="en-US" dirty="0"/>
              <a:t>               }</a:t>
            </a:r>
          </a:p>
          <a:p>
            <a:pPr marL="0" indent="0">
              <a:buNone/>
            </a:pPr>
            <a:r>
              <a:rPr lang="en-US" dirty="0"/>
              <a:t>                public void </a:t>
            </a:r>
            <a:r>
              <a:rPr lang="en-US" dirty="0" err="1"/>
              <a:t>deleteStudent</a:t>
            </a:r>
            <a:r>
              <a:rPr lang="en-US" dirty="0"/>
              <a:t>( </a:t>
            </a:r>
            <a:r>
              <a:rPr lang="en-US" dirty="0" err="1"/>
              <a:t>int</a:t>
            </a:r>
            <a:r>
              <a:rPr lang="en-US" dirty="0"/>
              <a:t> id) {</a:t>
            </a:r>
          </a:p>
          <a:p>
            <a:pPr marL="0" indent="0">
              <a:buNone/>
            </a:pPr>
            <a:r>
              <a:rPr lang="en-US" dirty="0"/>
              <a:t>                               // </a:t>
            </a:r>
            <a:r>
              <a:rPr lang="en-US" dirty="0" err="1"/>
              <a:t>deleteStudent</a:t>
            </a:r>
            <a:r>
              <a:rPr lang="en-US" dirty="0"/>
              <a:t> implementation</a:t>
            </a:r>
          </a:p>
          <a:p>
            <a:pPr marL="0" indent="0">
              <a:buNone/>
            </a:pPr>
            <a:r>
              <a:rPr lang="en-US" dirty="0"/>
              <a:t>               }</a:t>
            </a:r>
          </a:p>
          <a:p>
            <a:pPr marL="0" indent="0">
              <a:buNone/>
            </a:pPr>
            <a:r>
              <a:rPr lang="en-US" dirty="0"/>
              <a:t>}</a:t>
            </a:r>
          </a:p>
          <a:p>
            <a:pPr marL="0" indent="0">
              <a:buNone/>
            </a:pP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39237776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 </a:t>
            </a:r>
            <a:r>
              <a:rPr lang="en-US" dirty="0" smtClean="0"/>
              <a:t>Main.java </a:t>
            </a:r>
            <a:endParaRPr lang="en-US" dirty="0"/>
          </a:p>
          <a:p>
            <a:pPr marL="0" indent="0">
              <a:buNone/>
            </a:pPr>
            <a:r>
              <a:rPr lang="en-US" dirty="0"/>
              <a:t>public class Main</a:t>
            </a:r>
          </a:p>
          <a:p>
            <a:pPr marL="0" indent="0">
              <a:buNone/>
            </a:pPr>
            <a:r>
              <a:rPr lang="en-US" dirty="0"/>
              <a:t>{</a:t>
            </a:r>
          </a:p>
          <a:p>
            <a:pPr marL="0" indent="0">
              <a:buNone/>
            </a:pPr>
            <a:r>
              <a:rPr lang="en-US" dirty="0"/>
              <a:t>   public static void main( String[] </a:t>
            </a:r>
            <a:r>
              <a:rPr lang="en-US" dirty="0" err="1"/>
              <a:t>args</a:t>
            </a:r>
            <a:r>
              <a:rPr lang="en-US" dirty="0"/>
              <a:t>) </a:t>
            </a:r>
          </a:p>
          <a:p>
            <a:pPr marL="0" indent="0">
              <a:buNone/>
            </a:pPr>
            <a:r>
              <a:rPr lang="en-US" dirty="0"/>
              <a:t>   {</a:t>
            </a:r>
          </a:p>
          <a:p>
            <a:pPr marL="0" indent="0">
              <a:buNone/>
            </a:pPr>
            <a:r>
              <a:rPr lang="en-US" dirty="0"/>
              <a:t>   Student </a:t>
            </a:r>
            <a:r>
              <a:rPr lang="en-US" dirty="0" err="1"/>
              <a:t>student</a:t>
            </a:r>
            <a:r>
              <a:rPr lang="en-US" dirty="0"/>
              <a:t> = new Student( ... );</a:t>
            </a:r>
          </a:p>
          <a:p>
            <a:pPr marL="0" indent="0">
              <a:buNone/>
            </a:pPr>
            <a:r>
              <a:rPr lang="en-US" dirty="0"/>
              <a:t>   </a:t>
            </a:r>
            <a:r>
              <a:rPr lang="en-US" dirty="0" err="1"/>
              <a:t>StudentDAO</a:t>
            </a:r>
            <a:r>
              <a:rPr lang="en-US" dirty="0"/>
              <a:t> </a:t>
            </a:r>
            <a:r>
              <a:rPr lang="en-US" dirty="0" err="1"/>
              <a:t>studentDAO</a:t>
            </a:r>
            <a:r>
              <a:rPr lang="en-US" dirty="0"/>
              <a:t> = new </a:t>
            </a:r>
            <a:r>
              <a:rPr lang="en-US" dirty="0" smtClean="0"/>
              <a:t>OODBMSDAO</a:t>
            </a:r>
            <a:r>
              <a:rPr lang="en-US" dirty="0"/>
              <a:t>();</a:t>
            </a:r>
          </a:p>
          <a:p>
            <a:pPr marL="0" indent="0">
              <a:buNone/>
            </a:pPr>
            <a:r>
              <a:rPr lang="en-US" dirty="0"/>
              <a:t>   </a:t>
            </a:r>
            <a:r>
              <a:rPr lang="en-US" dirty="0" err="1"/>
              <a:t>studentDAO.insertStudent</a:t>
            </a:r>
            <a:r>
              <a:rPr lang="en-US" dirty="0"/>
              <a:t>(student);</a:t>
            </a:r>
          </a:p>
          <a:p>
            <a:pPr marL="0" indent="0">
              <a:buNone/>
            </a:pPr>
            <a:r>
              <a:rPr lang="en-US" dirty="0"/>
              <a:t>   }</a:t>
            </a:r>
          </a:p>
          <a:p>
            <a:pPr marL="0" indent="0">
              <a:buNone/>
            </a:pPr>
            <a:r>
              <a:rPr lang="en-US" dirty="0"/>
              <a:t>}</a:t>
            </a:r>
          </a:p>
          <a:p>
            <a:pPr marL="0" indent="0">
              <a:buNone/>
            </a:pP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17399391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lstStyle/>
          <a:p>
            <a:r>
              <a:rPr lang="en-US" dirty="0" smtClean="0"/>
              <a:t>The ‘DAO Design Pattern’ fits nicely with the ‘Factory Design Pattern’, and both techniques are often used together.</a:t>
            </a:r>
          </a:p>
          <a:p>
            <a:r>
              <a:rPr lang="en-US" dirty="0" smtClean="0"/>
              <a:t>Let us first gain an understanding of the ‘Factory Design Pattern’, and then we will examine how to use it in combination with the ‘DAO Design Pattern’.</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21243228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fontScale="92500"/>
          </a:bodyPr>
          <a:lstStyle/>
          <a:p>
            <a:r>
              <a:rPr lang="en-US" dirty="0"/>
              <a:t>In real life, factories are manufacturing units that produce multiple instances of a </a:t>
            </a:r>
            <a:r>
              <a:rPr lang="en-US" dirty="0" smtClean="0"/>
              <a:t>product. </a:t>
            </a:r>
            <a:r>
              <a:rPr lang="en-US" dirty="0"/>
              <a:t>For instance, a car factory produces </a:t>
            </a:r>
            <a:r>
              <a:rPr lang="en-US" dirty="0" smtClean="0"/>
              <a:t>cars. The </a:t>
            </a:r>
            <a:r>
              <a:rPr lang="en-US" dirty="0"/>
              <a:t>main responsibility of the </a:t>
            </a:r>
            <a:r>
              <a:rPr lang="en-US" dirty="0" smtClean="0"/>
              <a:t>car factory </a:t>
            </a:r>
            <a:r>
              <a:rPr lang="en-US" dirty="0"/>
              <a:t>is to keep producing cars of the required type and model. </a:t>
            </a:r>
            <a:endParaRPr lang="en-US" dirty="0" smtClean="0"/>
          </a:p>
          <a:p>
            <a:r>
              <a:rPr lang="en-US" dirty="0" smtClean="0"/>
              <a:t> In the software environment, </a:t>
            </a:r>
            <a:r>
              <a:rPr lang="en-US" dirty="0"/>
              <a:t>you can implement a factory that returns the required type of </a:t>
            </a:r>
            <a:r>
              <a:rPr lang="en-US" dirty="0" smtClean="0"/>
              <a:t>object(s</a:t>
            </a:r>
            <a:r>
              <a:rPr lang="en-US" dirty="0"/>
              <a:t>) on demand in OOP. In this case, the factory decides which </a:t>
            </a:r>
            <a:r>
              <a:rPr lang="en-US" dirty="0" smtClean="0"/>
              <a:t>classes to instantiate. </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26027905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lstStyle/>
          <a:p>
            <a:pPr marL="0" indent="0">
              <a:buNone/>
            </a:pPr>
            <a:r>
              <a:rPr lang="en-US" dirty="0"/>
              <a:t>public interface </a:t>
            </a:r>
            <a:r>
              <a:rPr lang="en-US" dirty="0" smtClean="0"/>
              <a:t>Shape</a:t>
            </a:r>
          </a:p>
          <a:p>
            <a:pPr marL="0" indent="0">
              <a:buNone/>
            </a:pPr>
            <a:r>
              <a:rPr lang="en-US" dirty="0" smtClean="0"/>
              <a:t> {</a:t>
            </a:r>
          </a:p>
          <a:p>
            <a:pPr marL="0" indent="0">
              <a:buNone/>
            </a:pPr>
            <a:r>
              <a:rPr lang="en-US" dirty="0" smtClean="0"/>
              <a:t> </a:t>
            </a:r>
            <a:r>
              <a:rPr lang="en-US" dirty="0"/>
              <a:t>                public void </a:t>
            </a:r>
            <a:r>
              <a:rPr lang="en-US" dirty="0" err="1" smtClean="0"/>
              <a:t>drawTheShape</a:t>
            </a:r>
            <a:r>
              <a:rPr lang="en-US" dirty="0" smtClean="0"/>
              <a:t>();</a:t>
            </a:r>
          </a:p>
          <a:p>
            <a:pPr marL="0" indent="0">
              <a:buNone/>
            </a:pPr>
            <a:r>
              <a:rPr lang="en-US" dirty="0" smtClean="0"/>
              <a:t> </a:t>
            </a:r>
            <a:r>
              <a:rPr lang="en-US" dirty="0"/>
              <a:t>                public void </a:t>
            </a:r>
            <a:r>
              <a:rPr lang="en-US" dirty="0" err="1" smtClean="0"/>
              <a:t>colorTheShape</a:t>
            </a:r>
            <a:r>
              <a:rPr lang="en-US" dirty="0" smtClean="0"/>
              <a:t>();</a:t>
            </a:r>
          </a:p>
          <a:p>
            <a:pPr marL="0" indent="0">
              <a:buNone/>
            </a:pPr>
            <a:r>
              <a:rPr lang="en-US" dirty="0" smtClean="0"/>
              <a:t> }</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20024706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public class Circle implements Shape {                 </a:t>
            </a:r>
            <a:endParaRPr lang="en-US" dirty="0" smtClean="0"/>
          </a:p>
          <a:p>
            <a:pPr marL="0" indent="0">
              <a:buNone/>
            </a:pPr>
            <a:r>
              <a:rPr lang="en-US" dirty="0" smtClean="0"/>
              <a:t>private </a:t>
            </a:r>
            <a:r>
              <a:rPr lang="en-US" dirty="0" err="1"/>
              <a:t>int</a:t>
            </a:r>
            <a:r>
              <a:rPr lang="en-US" dirty="0"/>
              <a:t> </a:t>
            </a:r>
            <a:r>
              <a:rPr lang="en-US" dirty="0" err="1"/>
              <a:t>xPos</a:t>
            </a:r>
            <a:r>
              <a:rPr lang="en-US" dirty="0"/>
              <a:t>, </a:t>
            </a:r>
            <a:r>
              <a:rPr lang="en-US" dirty="0" err="1"/>
              <a:t>yPos</a:t>
            </a:r>
            <a:r>
              <a:rPr lang="en-US" dirty="0" smtClean="0"/>
              <a:t>;</a:t>
            </a:r>
          </a:p>
          <a:p>
            <a:pPr marL="0" indent="0">
              <a:buNone/>
            </a:pPr>
            <a:r>
              <a:rPr lang="en-US" dirty="0" smtClean="0"/>
              <a:t>private </a:t>
            </a:r>
            <a:r>
              <a:rPr lang="en-US" dirty="0" err="1"/>
              <a:t>int</a:t>
            </a:r>
            <a:r>
              <a:rPr lang="en-US" dirty="0"/>
              <a:t> radius</a:t>
            </a:r>
            <a:r>
              <a:rPr lang="en-US" dirty="0" smtClean="0"/>
              <a:t>;</a:t>
            </a:r>
          </a:p>
          <a:p>
            <a:pPr marL="0" indent="0">
              <a:buNone/>
            </a:pPr>
            <a:r>
              <a:rPr lang="en-US" dirty="0" smtClean="0"/>
              <a:t>public </a:t>
            </a:r>
            <a:r>
              <a:rPr lang="en-US" dirty="0"/>
              <a:t>Circle( </a:t>
            </a:r>
            <a:r>
              <a:rPr lang="en-US" dirty="0" err="1"/>
              <a:t>int</a:t>
            </a:r>
            <a:r>
              <a:rPr lang="en-US" dirty="0"/>
              <a:t> x, </a:t>
            </a:r>
            <a:r>
              <a:rPr lang="en-US" dirty="0" err="1"/>
              <a:t>int</a:t>
            </a:r>
            <a:r>
              <a:rPr lang="en-US" dirty="0"/>
              <a:t> y, </a:t>
            </a:r>
            <a:r>
              <a:rPr lang="en-US" dirty="0" err="1"/>
              <a:t>int</a:t>
            </a:r>
            <a:r>
              <a:rPr lang="en-US" dirty="0"/>
              <a:t> r) </a:t>
            </a:r>
            <a:r>
              <a:rPr lang="en-US" dirty="0" smtClean="0"/>
              <a:t>{</a:t>
            </a:r>
          </a:p>
          <a:p>
            <a:pPr marL="0" indent="0">
              <a:buNone/>
            </a:pPr>
            <a:r>
              <a:rPr lang="en-US" dirty="0" err="1"/>
              <a:t>xPos</a:t>
            </a:r>
            <a:r>
              <a:rPr lang="en-US" dirty="0"/>
              <a:t> = x</a:t>
            </a:r>
            <a:r>
              <a:rPr lang="en-US" dirty="0" smtClean="0"/>
              <a:t>;</a:t>
            </a:r>
          </a:p>
          <a:p>
            <a:pPr marL="0" indent="0">
              <a:buNone/>
            </a:pPr>
            <a:r>
              <a:rPr lang="en-US" dirty="0" err="1" smtClean="0"/>
              <a:t>yPos</a:t>
            </a:r>
            <a:r>
              <a:rPr lang="en-US" dirty="0" smtClean="0"/>
              <a:t> </a:t>
            </a:r>
            <a:r>
              <a:rPr lang="en-US" dirty="0"/>
              <a:t>= y</a:t>
            </a:r>
            <a:r>
              <a:rPr lang="en-US" dirty="0" smtClean="0"/>
              <a:t>;</a:t>
            </a:r>
          </a:p>
          <a:p>
            <a:pPr marL="0" indent="0">
              <a:buNone/>
            </a:pPr>
            <a:r>
              <a:rPr lang="en-US" dirty="0" smtClean="0"/>
              <a:t>radius </a:t>
            </a:r>
            <a:r>
              <a:rPr lang="en-US" dirty="0"/>
              <a:t>= </a:t>
            </a:r>
            <a:r>
              <a:rPr lang="en-US" dirty="0" smtClean="0"/>
              <a:t>r;</a:t>
            </a:r>
          </a:p>
          <a:p>
            <a:pPr marL="0" indent="0">
              <a:buNone/>
            </a:pPr>
            <a:r>
              <a:rPr lang="en-US" dirty="0" smtClean="0"/>
              <a:t>}</a:t>
            </a:r>
          </a:p>
          <a:p>
            <a:pPr marL="0" indent="0">
              <a:buNone/>
            </a:pPr>
            <a:r>
              <a:rPr lang="en-US" dirty="0" smtClean="0"/>
              <a:t>public </a:t>
            </a:r>
            <a:r>
              <a:rPr lang="en-US" dirty="0"/>
              <a:t>void </a:t>
            </a:r>
            <a:r>
              <a:rPr lang="en-US" dirty="0" err="1" smtClean="0"/>
              <a:t>drawTheShape</a:t>
            </a:r>
            <a:r>
              <a:rPr lang="en-US" dirty="0" smtClean="0"/>
              <a:t>() { implementation here</a:t>
            </a:r>
            <a:r>
              <a:rPr lang="en-US" dirty="0"/>
              <a:t> </a:t>
            </a:r>
            <a:r>
              <a:rPr lang="en-US" dirty="0" smtClean="0"/>
              <a:t>}</a:t>
            </a:r>
          </a:p>
          <a:p>
            <a:pPr marL="0" indent="0">
              <a:buNone/>
            </a:pPr>
            <a:r>
              <a:rPr lang="en-US" dirty="0" smtClean="0"/>
              <a:t>public </a:t>
            </a:r>
            <a:r>
              <a:rPr lang="en-US" dirty="0"/>
              <a:t>void </a:t>
            </a:r>
            <a:r>
              <a:rPr lang="en-US" dirty="0" err="1" smtClean="0"/>
              <a:t>colorTheShape</a:t>
            </a:r>
            <a:r>
              <a:rPr lang="en-US" dirty="0" smtClean="0"/>
              <a:t>() { implementation here }</a:t>
            </a:r>
          </a:p>
          <a:p>
            <a:pPr marL="0" indent="0">
              <a:buNone/>
            </a:pPr>
            <a:r>
              <a:rPr lang="en-US" dirty="0"/>
              <a:t>}</a:t>
            </a:r>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35046240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public </a:t>
            </a:r>
            <a:r>
              <a:rPr lang="en-US" dirty="0"/>
              <a:t>class Rectangle implements Shape </a:t>
            </a:r>
            <a:r>
              <a:rPr lang="en-US" dirty="0" smtClean="0"/>
              <a:t>{</a:t>
            </a:r>
          </a:p>
          <a:p>
            <a:pPr marL="0" indent="0">
              <a:buNone/>
            </a:pPr>
            <a:r>
              <a:rPr lang="en-US" dirty="0" smtClean="0"/>
              <a:t>private </a:t>
            </a:r>
            <a:r>
              <a:rPr lang="en-US" dirty="0" err="1"/>
              <a:t>int</a:t>
            </a:r>
            <a:r>
              <a:rPr lang="en-US" dirty="0"/>
              <a:t> length, height</a:t>
            </a:r>
            <a:r>
              <a:rPr lang="en-US" dirty="0" smtClean="0"/>
              <a:t>;</a:t>
            </a:r>
          </a:p>
          <a:p>
            <a:pPr marL="0" indent="0">
              <a:buNone/>
            </a:pPr>
            <a:r>
              <a:rPr lang="en-US" dirty="0" smtClean="0"/>
              <a:t>public </a:t>
            </a:r>
            <a:r>
              <a:rPr lang="en-US" dirty="0"/>
              <a:t>Rectangle( </a:t>
            </a:r>
            <a:r>
              <a:rPr lang="en-US" dirty="0" err="1"/>
              <a:t>int</a:t>
            </a:r>
            <a:r>
              <a:rPr lang="en-US" dirty="0"/>
              <a:t> </a:t>
            </a:r>
            <a:r>
              <a:rPr lang="en-US" dirty="0" smtClean="0"/>
              <a:t>l, </a:t>
            </a:r>
            <a:r>
              <a:rPr lang="en-US" dirty="0" err="1"/>
              <a:t>int</a:t>
            </a:r>
            <a:r>
              <a:rPr lang="en-US" dirty="0"/>
              <a:t> </a:t>
            </a:r>
            <a:r>
              <a:rPr lang="en-US" dirty="0" smtClean="0"/>
              <a:t>h){</a:t>
            </a:r>
          </a:p>
          <a:p>
            <a:pPr marL="0" indent="0">
              <a:buNone/>
            </a:pPr>
            <a:r>
              <a:rPr lang="en-US" dirty="0" smtClean="0"/>
              <a:t>length </a:t>
            </a:r>
            <a:r>
              <a:rPr lang="en-US" dirty="0"/>
              <a:t>= </a:t>
            </a:r>
            <a:r>
              <a:rPr lang="en-US" dirty="0" smtClean="0"/>
              <a:t>l;</a:t>
            </a:r>
          </a:p>
          <a:p>
            <a:pPr marL="0" indent="0">
              <a:buNone/>
            </a:pPr>
            <a:r>
              <a:rPr lang="en-US" dirty="0" smtClean="0"/>
              <a:t>height </a:t>
            </a:r>
            <a:r>
              <a:rPr lang="en-US" dirty="0"/>
              <a:t>= </a:t>
            </a:r>
            <a:r>
              <a:rPr lang="en-US" dirty="0" smtClean="0"/>
              <a:t>h;</a:t>
            </a:r>
          </a:p>
          <a:p>
            <a:pPr marL="0" indent="0">
              <a:buNone/>
            </a:pPr>
            <a:r>
              <a:rPr lang="en-US" dirty="0" smtClean="0"/>
              <a:t>}</a:t>
            </a:r>
          </a:p>
          <a:p>
            <a:pPr marL="0" indent="0">
              <a:buNone/>
            </a:pPr>
            <a:r>
              <a:rPr lang="en-US" dirty="0" smtClean="0"/>
              <a:t>public </a:t>
            </a:r>
            <a:r>
              <a:rPr lang="en-US" dirty="0"/>
              <a:t>void </a:t>
            </a:r>
            <a:r>
              <a:rPr lang="en-US" dirty="0" err="1" smtClean="0"/>
              <a:t>drawTheShape</a:t>
            </a:r>
            <a:r>
              <a:rPr lang="en-US" dirty="0" smtClean="0"/>
              <a:t>(){ implementation </a:t>
            </a:r>
            <a:r>
              <a:rPr lang="en-US" dirty="0"/>
              <a:t> </a:t>
            </a:r>
            <a:r>
              <a:rPr lang="en-US" dirty="0" smtClean="0"/>
              <a:t>code} </a:t>
            </a:r>
            <a:r>
              <a:rPr lang="en-US" dirty="0"/>
              <a:t>public void </a:t>
            </a:r>
            <a:r>
              <a:rPr lang="en-US" dirty="0" err="1" smtClean="0"/>
              <a:t>colorTheShape</a:t>
            </a:r>
            <a:r>
              <a:rPr lang="en-US" dirty="0" smtClean="0"/>
              <a:t>(){ implementation code }</a:t>
            </a:r>
          </a:p>
          <a:p>
            <a:pPr marL="0" indent="0">
              <a:buNone/>
            </a:pPr>
            <a:r>
              <a:rPr lang="en-US" dirty="0" smtClean="0"/>
              <a:t> </a:t>
            </a:r>
            <a:r>
              <a:rPr lang="en-US" dirty="0"/>
              <a:t>}</a:t>
            </a:r>
          </a:p>
          <a:p>
            <a:pPr marL="0" indent="0">
              <a:buNone/>
            </a:pP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290102917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public </a:t>
            </a:r>
            <a:r>
              <a:rPr lang="en-US" dirty="0"/>
              <a:t>class </a:t>
            </a:r>
            <a:r>
              <a:rPr lang="en-US" dirty="0" err="1"/>
              <a:t>ShapeFactory</a:t>
            </a:r>
            <a:r>
              <a:rPr lang="en-US" dirty="0"/>
              <a:t> </a:t>
            </a:r>
            <a:r>
              <a:rPr lang="en-US" dirty="0" smtClean="0"/>
              <a:t>{</a:t>
            </a:r>
          </a:p>
          <a:p>
            <a:pPr marL="0" indent="0">
              <a:buNone/>
            </a:pPr>
            <a:r>
              <a:rPr lang="en-US" dirty="0" smtClean="0"/>
              <a:t>public </a:t>
            </a:r>
            <a:r>
              <a:rPr lang="en-US" dirty="0"/>
              <a:t>static Shape </a:t>
            </a:r>
            <a:r>
              <a:rPr lang="en-US" dirty="0" err="1"/>
              <a:t>getShape</a:t>
            </a:r>
            <a:r>
              <a:rPr lang="en-US" dirty="0"/>
              <a:t>( String </a:t>
            </a:r>
            <a:r>
              <a:rPr lang="en-US" dirty="0" err="1" smtClean="0"/>
              <a:t>shapeType</a:t>
            </a:r>
            <a:r>
              <a:rPr lang="en-US" dirty="0" smtClean="0"/>
              <a:t>)</a:t>
            </a:r>
          </a:p>
          <a:p>
            <a:pPr marL="0" indent="0">
              <a:buNone/>
            </a:pPr>
            <a:r>
              <a:rPr lang="en-US" dirty="0" smtClean="0"/>
              <a:t>{</a:t>
            </a:r>
          </a:p>
          <a:p>
            <a:pPr marL="0" indent="0">
              <a:buNone/>
            </a:pPr>
            <a:r>
              <a:rPr lang="en-US" dirty="0" smtClean="0"/>
              <a:t>switch</a:t>
            </a:r>
            <a:r>
              <a:rPr lang="en-US" dirty="0"/>
              <a:t>( </a:t>
            </a:r>
            <a:r>
              <a:rPr lang="en-US" dirty="0" err="1" smtClean="0"/>
              <a:t>shapeType</a:t>
            </a:r>
            <a:r>
              <a:rPr lang="en-US" dirty="0"/>
              <a:t>) </a:t>
            </a:r>
            <a:r>
              <a:rPr lang="en-US" dirty="0" smtClean="0"/>
              <a:t>{</a:t>
            </a:r>
          </a:p>
          <a:p>
            <a:pPr marL="0" indent="0">
              <a:buNone/>
            </a:pPr>
            <a:r>
              <a:rPr lang="en-US" dirty="0" smtClean="0"/>
              <a:t>case </a:t>
            </a:r>
            <a:r>
              <a:rPr lang="en-US" dirty="0"/>
              <a:t>"Circle</a:t>
            </a:r>
            <a:r>
              <a:rPr lang="en-US" dirty="0" smtClean="0"/>
              <a:t>": return new </a:t>
            </a:r>
            <a:r>
              <a:rPr lang="en-US" dirty="0"/>
              <a:t>Circle( 10, </a:t>
            </a:r>
            <a:r>
              <a:rPr lang="en-US" dirty="0" smtClean="0"/>
              <a:t>10,20);</a:t>
            </a:r>
          </a:p>
          <a:p>
            <a:pPr marL="0" indent="0">
              <a:buNone/>
            </a:pPr>
            <a:r>
              <a:rPr lang="en-US" dirty="0" smtClean="0"/>
              <a:t>case </a:t>
            </a:r>
            <a:r>
              <a:rPr lang="en-US" dirty="0"/>
              <a:t>"Rectangle</a:t>
            </a:r>
            <a:r>
              <a:rPr lang="en-US" dirty="0" smtClean="0"/>
              <a:t>": return new Rectangle(10,20);</a:t>
            </a:r>
          </a:p>
          <a:p>
            <a:pPr marL="0" indent="0">
              <a:buNone/>
            </a:pPr>
            <a:r>
              <a:rPr lang="en-US" dirty="0"/>
              <a:t>}</a:t>
            </a:r>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3441602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85000" lnSpcReduction="10000"/>
          </a:bodyPr>
          <a:lstStyle/>
          <a:p>
            <a:r>
              <a:rPr lang="en-US" dirty="0" smtClean="0"/>
              <a:t>If you have a SQL statement in the form of a string, you can use a ‘</a:t>
            </a:r>
            <a:r>
              <a:rPr lang="en-US" b="1" dirty="0" smtClean="0"/>
              <a:t>Statement</a:t>
            </a:r>
            <a:r>
              <a:rPr lang="en-US" dirty="0" smtClean="0"/>
              <a:t>’ object to execute it. These SQL statements are compiled each time they are executed.</a:t>
            </a:r>
          </a:p>
          <a:p>
            <a:r>
              <a:rPr lang="en-US" dirty="0" smtClean="0"/>
              <a:t>If you want to pre-compile a SQL statement once and execute it multiple times, use a ‘</a:t>
            </a:r>
            <a:r>
              <a:rPr lang="en-US" b="1" dirty="0" err="1" smtClean="0"/>
              <a:t>PreparedStatement</a:t>
            </a:r>
            <a:r>
              <a:rPr lang="en-US" dirty="0" smtClean="0"/>
              <a:t>’ object. It lets you specify a SQL statement in the form of a string that uses placeholders. You supply the values of the placeholders before executing the statement.</a:t>
            </a:r>
          </a:p>
          <a:p>
            <a:r>
              <a:rPr lang="en-US" dirty="0" smtClean="0"/>
              <a:t>Use a ‘</a:t>
            </a:r>
            <a:r>
              <a:rPr lang="en-US" b="1" dirty="0" err="1" smtClean="0"/>
              <a:t>CallableStatement</a:t>
            </a:r>
            <a:r>
              <a:rPr lang="en-US" dirty="0" smtClean="0"/>
              <a:t>’ object for a stored procedure or function in a database.</a:t>
            </a:r>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4868540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public class Test </a:t>
            </a:r>
            <a:endParaRPr lang="en-US" dirty="0" smtClean="0"/>
          </a:p>
          <a:p>
            <a:pPr marL="0" indent="0">
              <a:buNone/>
            </a:pPr>
            <a:r>
              <a:rPr lang="en-US" dirty="0" smtClean="0"/>
              <a:t>{</a:t>
            </a:r>
          </a:p>
          <a:p>
            <a:pPr marL="0" indent="0">
              <a:buNone/>
            </a:pPr>
            <a:r>
              <a:rPr lang="en-US" dirty="0" smtClean="0"/>
              <a:t>public </a:t>
            </a:r>
            <a:r>
              <a:rPr lang="en-US" dirty="0"/>
              <a:t>static void main( String[] </a:t>
            </a:r>
            <a:r>
              <a:rPr lang="en-US" dirty="0" err="1"/>
              <a:t>args</a:t>
            </a:r>
            <a:r>
              <a:rPr lang="en-US" dirty="0"/>
              <a:t>) </a:t>
            </a:r>
            <a:r>
              <a:rPr lang="en-US" dirty="0" smtClean="0"/>
              <a:t>{</a:t>
            </a:r>
          </a:p>
          <a:p>
            <a:pPr marL="0" indent="0">
              <a:buNone/>
            </a:pPr>
            <a:r>
              <a:rPr lang="en-US" dirty="0" smtClean="0"/>
              <a:t>String </a:t>
            </a:r>
            <a:r>
              <a:rPr lang="en-US" dirty="0" err="1" smtClean="0"/>
              <a:t>shapeType</a:t>
            </a:r>
            <a:r>
              <a:rPr lang="en-US" dirty="0" smtClean="0"/>
              <a:t>=“Circle”;</a:t>
            </a:r>
          </a:p>
          <a:p>
            <a:pPr marL="0" indent="0">
              <a:buNone/>
            </a:pPr>
            <a:r>
              <a:rPr lang="en-US" dirty="0"/>
              <a:t>Shape </a:t>
            </a:r>
            <a:r>
              <a:rPr lang="en-US" dirty="0" err="1"/>
              <a:t>shape</a:t>
            </a:r>
            <a:r>
              <a:rPr lang="en-US" dirty="0"/>
              <a:t> = </a:t>
            </a:r>
            <a:r>
              <a:rPr lang="en-US" dirty="0" err="1" smtClean="0"/>
              <a:t>ShapeFactory.getShape</a:t>
            </a:r>
            <a:r>
              <a:rPr lang="en-US" dirty="0" smtClean="0"/>
              <a:t>(</a:t>
            </a:r>
            <a:r>
              <a:rPr lang="en-US" dirty="0" err="1" smtClean="0"/>
              <a:t>shapeType</a:t>
            </a:r>
            <a:r>
              <a:rPr lang="en-US" dirty="0" smtClean="0"/>
              <a:t>);</a:t>
            </a:r>
          </a:p>
          <a:p>
            <a:pPr marL="0" indent="0">
              <a:buNone/>
            </a:pPr>
            <a:r>
              <a:rPr lang="en-US" dirty="0" err="1"/>
              <a:t>s</a:t>
            </a:r>
            <a:r>
              <a:rPr lang="en-US" dirty="0" err="1" smtClean="0"/>
              <a:t>hape.drawTheShape</a:t>
            </a:r>
            <a:r>
              <a:rPr lang="en-US" dirty="0" smtClean="0"/>
              <a:t>();</a:t>
            </a:r>
          </a:p>
          <a:p>
            <a:pPr marL="0" indent="0">
              <a:buNone/>
            </a:pPr>
            <a:r>
              <a:rPr lang="en-US" dirty="0" err="1"/>
              <a:t>s</a:t>
            </a:r>
            <a:r>
              <a:rPr lang="en-US" dirty="0" err="1" smtClean="0"/>
              <a:t>hape.colorTheShape</a:t>
            </a:r>
            <a:r>
              <a:rPr lang="en-US" dirty="0" smtClean="0"/>
              <a:t>();</a:t>
            </a:r>
          </a:p>
          <a:p>
            <a:pPr marL="0" indent="0">
              <a:buNone/>
            </a:pPr>
            <a:r>
              <a:rPr lang="en-US" dirty="0" smtClean="0"/>
              <a:t>}</a:t>
            </a:r>
          </a:p>
          <a:p>
            <a:pPr marL="0" indent="0">
              <a:buNone/>
            </a:pPr>
            <a:r>
              <a:rPr lang="en-US" dirty="0"/>
              <a:t>}</a:t>
            </a:r>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13580203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You </a:t>
            </a:r>
            <a:r>
              <a:rPr lang="en-US" dirty="0"/>
              <a:t>define a </a:t>
            </a:r>
            <a:r>
              <a:rPr lang="en-US" dirty="0" smtClean="0"/>
              <a:t>‘Shape’ </a:t>
            </a:r>
            <a:r>
              <a:rPr lang="en-US" dirty="0"/>
              <a:t>interface, which defines two public methods, </a:t>
            </a:r>
            <a:r>
              <a:rPr lang="en-US" dirty="0" smtClean="0"/>
              <a:t>‘</a:t>
            </a:r>
            <a:r>
              <a:rPr lang="en-US" dirty="0" err="1" smtClean="0"/>
              <a:t>drawTheShape</a:t>
            </a:r>
            <a:r>
              <a:rPr lang="en-US" dirty="0" smtClean="0"/>
              <a:t>()’ </a:t>
            </a:r>
            <a:r>
              <a:rPr lang="en-US" dirty="0"/>
              <a:t>and </a:t>
            </a:r>
            <a:r>
              <a:rPr lang="en-US" dirty="0" smtClean="0"/>
              <a:t>‘</a:t>
            </a:r>
            <a:r>
              <a:rPr lang="en-US" dirty="0" err="1" smtClean="0"/>
              <a:t>colorTheShape</a:t>
            </a:r>
            <a:r>
              <a:rPr lang="en-US" dirty="0" smtClean="0"/>
              <a:t>()’.</a:t>
            </a:r>
          </a:p>
          <a:p>
            <a:r>
              <a:rPr lang="en-US" dirty="0" smtClean="0"/>
              <a:t> </a:t>
            </a:r>
            <a:r>
              <a:rPr lang="en-US" dirty="0"/>
              <a:t>Classes </a:t>
            </a:r>
            <a:r>
              <a:rPr lang="en-US" dirty="0" smtClean="0"/>
              <a:t>‘Circle’ and ‘Rectangle’ </a:t>
            </a:r>
            <a:r>
              <a:rPr lang="en-US" dirty="0"/>
              <a:t>implement this interface and provide implementation of interface methods</a:t>
            </a:r>
            <a:r>
              <a:rPr lang="en-US" dirty="0" smtClean="0"/>
              <a:t>.</a:t>
            </a:r>
          </a:p>
          <a:p>
            <a:r>
              <a:rPr lang="en-US" dirty="0" smtClean="0"/>
              <a:t>The ‘factory’ class ‘</a:t>
            </a:r>
            <a:r>
              <a:rPr lang="en-US" dirty="0" err="1" smtClean="0"/>
              <a:t>ShapeFactory</a:t>
            </a:r>
            <a:r>
              <a:rPr lang="en-US" dirty="0" smtClean="0"/>
              <a:t>’ has a ‘</a:t>
            </a:r>
            <a:r>
              <a:rPr lang="en-US" dirty="0" err="1" smtClean="0"/>
              <a:t>getShape</a:t>
            </a:r>
            <a:r>
              <a:rPr lang="en-US" dirty="0" smtClean="0"/>
              <a:t>()’ </a:t>
            </a:r>
            <a:r>
              <a:rPr lang="en-US" dirty="0"/>
              <a:t>method </a:t>
            </a:r>
            <a:r>
              <a:rPr lang="en-US" dirty="0" smtClean="0"/>
              <a:t>which,  based upon the </a:t>
            </a:r>
            <a:r>
              <a:rPr lang="en-US" dirty="0"/>
              <a:t>requested type of shape, creates a new instance </a:t>
            </a:r>
            <a:r>
              <a:rPr lang="en-US" dirty="0" smtClean="0"/>
              <a:t>of the appropriate ‘Shape’ class.</a:t>
            </a:r>
            <a:endParaRPr lang="en-US" dirty="0"/>
          </a:p>
          <a:p>
            <a:r>
              <a:rPr lang="en-US" dirty="0" smtClean="0"/>
              <a:t>From </a:t>
            </a:r>
            <a:r>
              <a:rPr lang="en-US" dirty="0"/>
              <a:t>the main() </a:t>
            </a:r>
            <a:r>
              <a:rPr lang="en-US" dirty="0" smtClean="0"/>
              <a:t>method of the ‘Test’ class, </a:t>
            </a:r>
            <a:r>
              <a:rPr lang="en-US" dirty="0"/>
              <a:t>you </a:t>
            </a:r>
            <a:r>
              <a:rPr lang="en-US" dirty="0" smtClean="0"/>
              <a:t>supply a String which indicates which type of ‘Shape’ you want.  The main() method then calls </a:t>
            </a:r>
            <a:r>
              <a:rPr lang="en-US" dirty="0"/>
              <a:t>the </a:t>
            </a:r>
            <a:r>
              <a:rPr lang="en-US" dirty="0" err="1"/>
              <a:t>getShape</a:t>
            </a:r>
            <a:r>
              <a:rPr lang="en-US" dirty="0"/>
              <a:t>() method of </a:t>
            </a:r>
            <a:r>
              <a:rPr lang="en-US" dirty="0" err="1"/>
              <a:t>ShapeFactory</a:t>
            </a:r>
            <a:r>
              <a:rPr lang="en-US" dirty="0"/>
              <a:t> class. The </a:t>
            </a:r>
            <a:r>
              <a:rPr lang="en-US" dirty="0" err="1"/>
              <a:t>getShape</a:t>
            </a:r>
            <a:r>
              <a:rPr lang="en-US" dirty="0"/>
              <a:t>() method </a:t>
            </a:r>
            <a:r>
              <a:rPr lang="en-US" dirty="0" smtClean="0"/>
              <a:t> creates and returns </a:t>
            </a:r>
            <a:r>
              <a:rPr lang="en-US" dirty="0"/>
              <a:t>a new instance based on the requested </a:t>
            </a:r>
            <a:r>
              <a:rPr lang="en-US" dirty="0" smtClean="0"/>
              <a:t>type</a:t>
            </a:r>
            <a:r>
              <a:rPr lang="en-US" dirty="0"/>
              <a:t>.</a:t>
            </a:r>
          </a:p>
          <a:p>
            <a:pPr marL="0" indent="0">
              <a:buNone/>
            </a:pP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318163325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will now look at the combination of the ‘DAO Design Pattern’ with the ‘Factory Design Pattern’.</a:t>
            </a:r>
          </a:p>
          <a:p>
            <a:r>
              <a:rPr lang="en-US" dirty="0" smtClean="0"/>
              <a:t>Recall that the </a:t>
            </a:r>
            <a:r>
              <a:rPr lang="en-US" dirty="0"/>
              <a:t>purpose of the DAO pattern is to hide the persistence mechanism of an application from its application </a:t>
            </a:r>
            <a:r>
              <a:rPr lang="en-US" dirty="0" smtClean="0"/>
              <a:t>logic.</a:t>
            </a:r>
          </a:p>
          <a:p>
            <a:r>
              <a:rPr lang="en-US" dirty="0" smtClean="0"/>
              <a:t>The </a:t>
            </a:r>
            <a:r>
              <a:rPr lang="en-US" dirty="0"/>
              <a:t>advantage of this abstraction is that you can change the persistence mechanism without affecting the application logic. All you need to change is the DAO layer which, if designed properly, is a lot easier to do than changing all the application </a:t>
            </a:r>
            <a:r>
              <a:rPr lang="en-US" dirty="0" smtClean="0"/>
              <a:t>logic.</a:t>
            </a:r>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44772155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//Student.java</a:t>
            </a:r>
          </a:p>
          <a:p>
            <a:pPr marL="0" indent="0">
              <a:buNone/>
            </a:pPr>
            <a:r>
              <a:rPr lang="en-US" dirty="0" smtClean="0"/>
              <a:t>{…. Fields, getters, setters….}</a:t>
            </a:r>
          </a:p>
          <a:p>
            <a:pPr marL="0" indent="0">
              <a:buNone/>
            </a:pPr>
            <a:endParaRPr lang="en-US" dirty="0" smtClean="0"/>
          </a:p>
          <a:p>
            <a:pPr marL="0" indent="0">
              <a:buNone/>
            </a:pPr>
            <a:r>
              <a:rPr lang="en-US" dirty="0" smtClean="0"/>
              <a:t>// </a:t>
            </a:r>
            <a:r>
              <a:rPr lang="en-US" dirty="0"/>
              <a:t>StudentDAO.java </a:t>
            </a:r>
          </a:p>
          <a:p>
            <a:pPr marL="0" indent="0">
              <a:buNone/>
            </a:pPr>
            <a:r>
              <a:rPr lang="en-US" dirty="0"/>
              <a:t>public interface </a:t>
            </a:r>
            <a:r>
              <a:rPr lang="en-US" dirty="0" err="1"/>
              <a:t>StudentDAO</a:t>
            </a:r>
            <a:r>
              <a:rPr lang="en-US" dirty="0"/>
              <a:t> </a:t>
            </a:r>
          </a:p>
          <a:p>
            <a:pPr marL="0" indent="0">
              <a:buNone/>
            </a:pPr>
            <a:r>
              <a:rPr lang="en-US" dirty="0"/>
              <a:t>{ </a:t>
            </a:r>
          </a:p>
          <a:p>
            <a:pPr marL="0" indent="0">
              <a:buNone/>
            </a:pPr>
            <a:r>
              <a:rPr lang="en-US" dirty="0"/>
              <a:t>                public void </a:t>
            </a:r>
            <a:r>
              <a:rPr lang="en-US" dirty="0" err="1"/>
              <a:t>insertStudent</a:t>
            </a:r>
            <a:r>
              <a:rPr lang="en-US" dirty="0"/>
              <a:t>( </a:t>
            </a:r>
            <a:r>
              <a:rPr lang="en-US" dirty="0" smtClean="0"/>
              <a:t>Student student); </a:t>
            </a:r>
            <a:endParaRPr lang="en-US" dirty="0"/>
          </a:p>
          <a:p>
            <a:pPr marL="0" indent="0">
              <a:buNone/>
            </a:pPr>
            <a:r>
              <a:rPr lang="en-US" dirty="0"/>
              <a:t>                public Student </a:t>
            </a:r>
            <a:r>
              <a:rPr lang="en-US" dirty="0" err="1"/>
              <a:t>findStudent</a:t>
            </a:r>
            <a:r>
              <a:rPr lang="en-US" dirty="0"/>
              <a:t>( </a:t>
            </a:r>
            <a:r>
              <a:rPr lang="en-US" dirty="0" err="1"/>
              <a:t>int</a:t>
            </a:r>
            <a:r>
              <a:rPr lang="en-US" dirty="0"/>
              <a:t> id);</a:t>
            </a:r>
          </a:p>
          <a:p>
            <a:pPr marL="0" indent="0">
              <a:buNone/>
            </a:pPr>
            <a:r>
              <a:rPr lang="en-US" dirty="0"/>
              <a:t>                public void </a:t>
            </a:r>
            <a:r>
              <a:rPr lang="en-US" dirty="0" err="1"/>
              <a:t>deleteStudent</a:t>
            </a:r>
            <a:r>
              <a:rPr lang="en-US" dirty="0"/>
              <a:t>( </a:t>
            </a:r>
            <a:r>
              <a:rPr lang="en-US" dirty="0" err="1"/>
              <a:t>int</a:t>
            </a:r>
            <a:r>
              <a:rPr lang="en-US" dirty="0"/>
              <a:t> id);</a:t>
            </a:r>
          </a:p>
          <a:p>
            <a:pPr marL="0" indent="0">
              <a:buNone/>
            </a:pPr>
            <a:r>
              <a:rPr lang="en-US" dirty="0"/>
              <a:t>}</a:t>
            </a:r>
          </a:p>
          <a:p>
            <a:pPr marL="0" indent="0">
              <a:buNone/>
            </a:pP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37789578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endParaRPr lang="en-US" dirty="0"/>
          </a:p>
          <a:p>
            <a:pPr marL="0" indent="0">
              <a:buNone/>
            </a:pPr>
            <a:r>
              <a:rPr lang="en-US" dirty="0"/>
              <a:t>// RDBMSDAO.java </a:t>
            </a:r>
          </a:p>
          <a:p>
            <a:pPr marL="0" indent="0">
              <a:buNone/>
            </a:pPr>
            <a:r>
              <a:rPr lang="en-US" dirty="0"/>
              <a:t>public class RDBMSDAO implements </a:t>
            </a:r>
            <a:r>
              <a:rPr lang="en-US" dirty="0" err="1"/>
              <a:t>StudentDAO</a:t>
            </a:r>
            <a:endParaRPr lang="en-US" dirty="0"/>
          </a:p>
          <a:p>
            <a:pPr marL="0" indent="0">
              <a:buNone/>
            </a:pPr>
            <a:r>
              <a:rPr lang="en-US" dirty="0"/>
              <a:t>{</a:t>
            </a:r>
          </a:p>
          <a:p>
            <a:pPr marL="0" indent="0">
              <a:buNone/>
            </a:pPr>
            <a:r>
              <a:rPr lang="en-US" dirty="0"/>
              <a:t>                public void </a:t>
            </a:r>
            <a:r>
              <a:rPr lang="en-US" dirty="0" err="1"/>
              <a:t>insertStudent</a:t>
            </a:r>
            <a:r>
              <a:rPr lang="en-US" dirty="0"/>
              <a:t>( Student student){</a:t>
            </a:r>
          </a:p>
          <a:p>
            <a:pPr marL="0" indent="0">
              <a:buNone/>
            </a:pPr>
            <a:r>
              <a:rPr lang="en-US" dirty="0"/>
              <a:t>                               // </a:t>
            </a:r>
            <a:r>
              <a:rPr lang="en-US" dirty="0" err="1"/>
              <a:t>insertStudent</a:t>
            </a:r>
            <a:r>
              <a:rPr lang="en-US" dirty="0"/>
              <a:t> implementation</a:t>
            </a:r>
          </a:p>
          <a:p>
            <a:pPr marL="0" indent="0">
              <a:buNone/>
            </a:pPr>
            <a:r>
              <a:rPr lang="en-US" dirty="0"/>
              <a:t>               }</a:t>
            </a:r>
          </a:p>
          <a:p>
            <a:pPr marL="0" indent="0">
              <a:buNone/>
            </a:pPr>
            <a:r>
              <a:rPr lang="en-US" dirty="0"/>
              <a:t>                public Student </a:t>
            </a:r>
            <a:r>
              <a:rPr lang="en-US" dirty="0" err="1"/>
              <a:t>findStudent</a:t>
            </a:r>
            <a:r>
              <a:rPr lang="en-US" dirty="0"/>
              <a:t>( </a:t>
            </a:r>
            <a:r>
              <a:rPr lang="en-US" dirty="0" err="1"/>
              <a:t>int</a:t>
            </a:r>
            <a:r>
              <a:rPr lang="en-US" dirty="0"/>
              <a:t> id){</a:t>
            </a:r>
          </a:p>
          <a:p>
            <a:pPr marL="0" indent="0">
              <a:buNone/>
            </a:pPr>
            <a:r>
              <a:rPr lang="en-US" dirty="0"/>
              <a:t>                               // </a:t>
            </a:r>
            <a:r>
              <a:rPr lang="en-US" dirty="0" err="1"/>
              <a:t>findStudent</a:t>
            </a:r>
            <a:r>
              <a:rPr lang="en-US" dirty="0"/>
              <a:t> implementation</a:t>
            </a:r>
          </a:p>
          <a:p>
            <a:pPr marL="0" indent="0">
              <a:buNone/>
            </a:pPr>
            <a:r>
              <a:rPr lang="en-US" dirty="0"/>
              <a:t>                                return Student;</a:t>
            </a:r>
          </a:p>
          <a:p>
            <a:pPr marL="0" indent="0">
              <a:buNone/>
            </a:pPr>
            <a:r>
              <a:rPr lang="en-US" dirty="0"/>
              <a:t>               }</a:t>
            </a:r>
          </a:p>
          <a:p>
            <a:pPr marL="0" indent="0">
              <a:buNone/>
            </a:pPr>
            <a:r>
              <a:rPr lang="en-US" dirty="0"/>
              <a:t>                public void </a:t>
            </a:r>
            <a:r>
              <a:rPr lang="en-US" dirty="0" err="1"/>
              <a:t>deleteStudent</a:t>
            </a:r>
            <a:r>
              <a:rPr lang="en-US" dirty="0"/>
              <a:t>( </a:t>
            </a:r>
            <a:r>
              <a:rPr lang="en-US" dirty="0" err="1"/>
              <a:t>int</a:t>
            </a:r>
            <a:r>
              <a:rPr lang="en-US" dirty="0"/>
              <a:t> id) {</a:t>
            </a:r>
          </a:p>
          <a:p>
            <a:pPr marL="0" indent="0">
              <a:buNone/>
            </a:pPr>
            <a:r>
              <a:rPr lang="en-US" dirty="0"/>
              <a:t>                               // </a:t>
            </a:r>
            <a:r>
              <a:rPr lang="en-US" dirty="0" err="1"/>
              <a:t>deleteStudent</a:t>
            </a:r>
            <a:r>
              <a:rPr lang="en-US" dirty="0"/>
              <a:t> implementation</a:t>
            </a:r>
          </a:p>
          <a:p>
            <a:pPr marL="0" indent="0">
              <a:buNone/>
            </a:pPr>
            <a:r>
              <a:rPr lang="en-US" dirty="0"/>
              <a:t>               }</a:t>
            </a:r>
          </a:p>
          <a:p>
            <a:pPr marL="0" indent="0">
              <a:buNone/>
            </a:pPr>
            <a:r>
              <a:rPr lang="en-US" dirty="0"/>
              <a:t>}</a:t>
            </a:r>
          </a:p>
          <a:p>
            <a:pPr marL="0" indent="0">
              <a:buNone/>
            </a:pPr>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36201875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 OODBMSDAO.java </a:t>
            </a:r>
          </a:p>
          <a:p>
            <a:pPr marL="0" indent="0">
              <a:buNone/>
            </a:pPr>
            <a:r>
              <a:rPr lang="en-US" dirty="0"/>
              <a:t>public class OODBMSDAO implements </a:t>
            </a:r>
            <a:r>
              <a:rPr lang="en-US" dirty="0" err="1"/>
              <a:t>StudentDAO</a:t>
            </a:r>
            <a:endParaRPr lang="en-US" dirty="0"/>
          </a:p>
          <a:p>
            <a:pPr marL="0" indent="0">
              <a:buNone/>
            </a:pPr>
            <a:r>
              <a:rPr lang="en-US" dirty="0"/>
              <a:t>{</a:t>
            </a:r>
          </a:p>
          <a:p>
            <a:pPr marL="0" indent="0">
              <a:buNone/>
            </a:pPr>
            <a:r>
              <a:rPr lang="en-US" dirty="0"/>
              <a:t>                public void </a:t>
            </a:r>
            <a:r>
              <a:rPr lang="en-US" dirty="0" err="1"/>
              <a:t>insertStudent</a:t>
            </a:r>
            <a:r>
              <a:rPr lang="en-US" dirty="0"/>
              <a:t>( Student student){</a:t>
            </a:r>
          </a:p>
          <a:p>
            <a:pPr marL="0" indent="0">
              <a:buNone/>
            </a:pPr>
            <a:r>
              <a:rPr lang="en-US" dirty="0"/>
              <a:t>                               // </a:t>
            </a:r>
            <a:r>
              <a:rPr lang="en-US" dirty="0" err="1"/>
              <a:t>insertStudent</a:t>
            </a:r>
            <a:r>
              <a:rPr lang="en-US" dirty="0"/>
              <a:t> implementation</a:t>
            </a:r>
          </a:p>
          <a:p>
            <a:pPr marL="0" indent="0">
              <a:buNone/>
            </a:pPr>
            <a:r>
              <a:rPr lang="en-US" dirty="0"/>
              <a:t>               }</a:t>
            </a:r>
          </a:p>
          <a:p>
            <a:pPr marL="0" indent="0">
              <a:buNone/>
            </a:pPr>
            <a:r>
              <a:rPr lang="en-US" dirty="0"/>
              <a:t>                public Student </a:t>
            </a:r>
            <a:r>
              <a:rPr lang="en-US" dirty="0" err="1"/>
              <a:t>findStudent</a:t>
            </a:r>
            <a:r>
              <a:rPr lang="en-US" dirty="0"/>
              <a:t>( </a:t>
            </a:r>
            <a:r>
              <a:rPr lang="en-US" dirty="0" err="1"/>
              <a:t>int</a:t>
            </a:r>
            <a:r>
              <a:rPr lang="en-US" dirty="0"/>
              <a:t> id){</a:t>
            </a:r>
          </a:p>
          <a:p>
            <a:pPr marL="0" indent="0">
              <a:buNone/>
            </a:pPr>
            <a:r>
              <a:rPr lang="en-US" dirty="0"/>
              <a:t>                               // </a:t>
            </a:r>
            <a:r>
              <a:rPr lang="en-US" dirty="0" err="1"/>
              <a:t>findStudent</a:t>
            </a:r>
            <a:r>
              <a:rPr lang="en-US" dirty="0"/>
              <a:t> implementation</a:t>
            </a:r>
          </a:p>
          <a:p>
            <a:pPr marL="0" indent="0">
              <a:buNone/>
            </a:pPr>
            <a:r>
              <a:rPr lang="en-US" dirty="0"/>
              <a:t>                                return Student;</a:t>
            </a:r>
          </a:p>
          <a:p>
            <a:pPr marL="0" indent="0">
              <a:buNone/>
            </a:pPr>
            <a:r>
              <a:rPr lang="en-US" dirty="0"/>
              <a:t>               }</a:t>
            </a:r>
          </a:p>
          <a:p>
            <a:pPr marL="0" indent="0">
              <a:buNone/>
            </a:pPr>
            <a:r>
              <a:rPr lang="en-US" dirty="0"/>
              <a:t>                public void </a:t>
            </a:r>
            <a:r>
              <a:rPr lang="en-US" dirty="0" err="1"/>
              <a:t>deleteStudent</a:t>
            </a:r>
            <a:r>
              <a:rPr lang="en-US" dirty="0"/>
              <a:t>( </a:t>
            </a:r>
            <a:r>
              <a:rPr lang="en-US" dirty="0" err="1"/>
              <a:t>int</a:t>
            </a:r>
            <a:r>
              <a:rPr lang="en-US" dirty="0"/>
              <a:t> id) {</a:t>
            </a:r>
          </a:p>
          <a:p>
            <a:pPr marL="0" indent="0">
              <a:buNone/>
            </a:pPr>
            <a:r>
              <a:rPr lang="en-US" dirty="0"/>
              <a:t>                               // </a:t>
            </a:r>
            <a:r>
              <a:rPr lang="en-US" dirty="0" err="1"/>
              <a:t>deleteStudent</a:t>
            </a:r>
            <a:r>
              <a:rPr lang="en-US" dirty="0"/>
              <a:t> implementation</a:t>
            </a:r>
          </a:p>
          <a:p>
            <a:pPr marL="0" indent="0">
              <a:buNone/>
            </a:pPr>
            <a:r>
              <a:rPr lang="en-US" dirty="0"/>
              <a:t>               }</a:t>
            </a:r>
          </a:p>
          <a:p>
            <a:pPr marL="0" indent="0">
              <a:buNone/>
            </a:pPr>
            <a:r>
              <a:rPr lang="en-US" dirty="0"/>
              <a:t>}</a:t>
            </a:r>
          </a:p>
          <a:p>
            <a:pPr marL="0" indent="0">
              <a:buNone/>
            </a:pP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31144079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a:bodyPr>
          <a:lstStyle/>
          <a:p>
            <a:r>
              <a:rPr lang="en-US" dirty="0" smtClean="0"/>
              <a:t>So now we have two ‘</a:t>
            </a:r>
            <a:r>
              <a:rPr lang="en-US" dirty="0" err="1" smtClean="0"/>
              <a:t>StudentDAO</a:t>
            </a:r>
            <a:r>
              <a:rPr lang="en-US" dirty="0" smtClean="0"/>
              <a:t>’ implementations – RDBMSDAO and OODBMSDAO.</a:t>
            </a:r>
          </a:p>
          <a:p>
            <a:r>
              <a:rPr lang="en-US" dirty="0" smtClean="0"/>
              <a:t>We will define </a:t>
            </a:r>
            <a:r>
              <a:rPr lang="en-US" dirty="0"/>
              <a:t>a </a:t>
            </a:r>
            <a:r>
              <a:rPr lang="en-US" dirty="0" smtClean="0"/>
              <a:t>‘Factory’ </a:t>
            </a:r>
            <a:r>
              <a:rPr lang="en-US" dirty="0"/>
              <a:t>(using the </a:t>
            </a:r>
            <a:r>
              <a:rPr lang="en-US" dirty="0" smtClean="0"/>
              <a:t>‘Factory Design Pattern’), </a:t>
            </a:r>
            <a:r>
              <a:rPr lang="en-US" dirty="0"/>
              <a:t>which </a:t>
            </a:r>
            <a:r>
              <a:rPr lang="en-US" dirty="0" smtClean="0"/>
              <a:t>will have the capability to produce </a:t>
            </a:r>
            <a:r>
              <a:rPr lang="en-US" dirty="0"/>
              <a:t>each </a:t>
            </a:r>
            <a:r>
              <a:rPr lang="en-US" dirty="0" smtClean="0"/>
              <a:t>type of DAO </a:t>
            </a:r>
            <a:r>
              <a:rPr lang="en-US" dirty="0"/>
              <a:t>object</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130024493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public </a:t>
            </a:r>
            <a:r>
              <a:rPr lang="en-US" dirty="0"/>
              <a:t>class </a:t>
            </a:r>
            <a:r>
              <a:rPr lang="en-US" dirty="0" err="1"/>
              <a:t>DAOFactory</a:t>
            </a:r>
            <a:r>
              <a:rPr lang="en-US" dirty="0"/>
              <a:t> </a:t>
            </a:r>
            <a:r>
              <a:rPr lang="en-US" dirty="0" smtClean="0"/>
              <a:t>{</a:t>
            </a:r>
          </a:p>
          <a:p>
            <a:pPr marL="0" indent="0">
              <a:buNone/>
            </a:pPr>
            <a:r>
              <a:rPr lang="en-US" dirty="0" smtClean="0"/>
              <a:t>public </a:t>
            </a:r>
            <a:r>
              <a:rPr lang="en-US" dirty="0"/>
              <a:t>static </a:t>
            </a:r>
            <a:r>
              <a:rPr lang="en-US" dirty="0" err="1" smtClean="0"/>
              <a:t>StudentDAO</a:t>
            </a:r>
            <a:r>
              <a:rPr lang="en-US" dirty="0" smtClean="0"/>
              <a:t> </a:t>
            </a:r>
            <a:r>
              <a:rPr lang="en-US" dirty="0" err="1" smtClean="0"/>
              <a:t>getStudentDAO</a:t>
            </a:r>
            <a:r>
              <a:rPr lang="en-US" dirty="0" smtClean="0"/>
              <a:t>(String </a:t>
            </a:r>
            <a:r>
              <a:rPr lang="en-US" dirty="0"/>
              <a:t>t</a:t>
            </a:r>
            <a:r>
              <a:rPr lang="en-US" dirty="0" smtClean="0"/>
              <a:t>ype)</a:t>
            </a:r>
          </a:p>
          <a:p>
            <a:pPr marL="0" indent="0">
              <a:buNone/>
            </a:pPr>
            <a:r>
              <a:rPr lang="en-US" dirty="0" smtClean="0"/>
              <a:t>{</a:t>
            </a:r>
          </a:p>
          <a:p>
            <a:pPr marL="0" indent="0">
              <a:buNone/>
            </a:pPr>
            <a:r>
              <a:rPr lang="en-US" dirty="0" smtClean="0"/>
              <a:t>switch</a:t>
            </a:r>
            <a:r>
              <a:rPr lang="en-US" dirty="0"/>
              <a:t>( </a:t>
            </a:r>
            <a:r>
              <a:rPr lang="en-US" dirty="0" smtClean="0"/>
              <a:t>type){</a:t>
            </a:r>
          </a:p>
          <a:p>
            <a:pPr marL="0" indent="0">
              <a:buNone/>
            </a:pPr>
            <a:r>
              <a:rPr lang="en-US" dirty="0" smtClean="0"/>
              <a:t>case “RDBMS”:  return </a:t>
            </a:r>
            <a:r>
              <a:rPr lang="en-US" dirty="0"/>
              <a:t>new RDBMSDAO</a:t>
            </a:r>
            <a:r>
              <a:rPr lang="en-US" dirty="0" smtClean="0"/>
              <a:t>();</a:t>
            </a:r>
          </a:p>
          <a:p>
            <a:pPr marL="0" indent="0">
              <a:buNone/>
            </a:pPr>
            <a:r>
              <a:rPr lang="en-US" dirty="0" smtClean="0"/>
              <a:t>Case “OODBMS”: return new OODBMSDAO();</a:t>
            </a:r>
          </a:p>
          <a:p>
            <a:pPr marL="0" indent="0">
              <a:buNone/>
            </a:pPr>
            <a:r>
              <a:rPr lang="en-US" dirty="0" smtClean="0"/>
              <a:t>}</a:t>
            </a:r>
          </a:p>
          <a:p>
            <a:pPr marL="0" indent="0">
              <a:buNone/>
            </a:pPr>
            <a:r>
              <a:rPr lang="en-US" dirty="0"/>
              <a:t>}</a:t>
            </a:r>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61750846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lstStyle/>
          <a:p>
            <a:r>
              <a:rPr lang="en-US" dirty="0" smtClean="0"/>
              <a:t>Now we will use our ‘factory’ to persist an instance of a ‘Student’.</a:t>
            </a:r>
          </a:p>
          <a:p>
            <a:r>
              <a:rPr lang="en-US" dirty="0" smtClean="0"/>
              <a:t>First we will instantiate a new ‘Student’.</a:t>
            </a:r>
          </a:p>
          <a:p>
            <a:r>
              <a:rPr lang="en-US" dirty="0" smtClean="0"/>
              <a:t>Then we will use our factory to get a ‘</a:t>
            </a:r>
            <a:r>
              <a:rPr lang="en-US" dirty="0" err="1" smtClean="0"/>
              <a:t>StudentDAO</a:t>
            </a:r>
            <a:r>
              <a:rPr lang="en-US" dirty="0" smtClean="0"/>
              <a:t>’ of type ‘RDBMSDAO’. </a:t>
            </a:r>
          </a:p>
          <a:p>
            <a:r>
              <a:rPr lang="en-US" dirty="0" smtClean="0"/>
              <a:t>Then we will use our ‘</a:t>
            </a:r>
            <a:r>
              <a:rPr lang="en-US" dirty="0" err="1" smtClean="0"/>
              <a:t>StudentDAO</a:t>
            </a:r>
            <a:r>
              <a:rPr lang="en-US" dirty="0" smtClean="0"/>
              <a:t>’ object to persist our ‘Student’ object.</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322965676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public class Test </a:t>
            </a:r>
            <a:r>
              <a:rPr lang="en-US" dirty="0" smtClean="0"/>
              <a:t>{</a:t>
            </a:r>
          </a:p>
          <a:p>
            <a:pPr marL="0" indent="0">
              <a:buNone/>
            </a:pPr>
            <a:r>
              <a:rPr lang="en-US" dirty="0" smtClean="0"/>
              <a:t>public </a:t>
            </a:r>
            <a:r>
              <a:rPr lang="en-US" dirty="0"/>
              <a:t>static void main( String[] </a:t>
            </a:r>
            <a:r>
              <a:rPr lang="en-US" dirty="0" err="1" smtClean="0"/>
              <a:t>args</a:t>
            </a:r>
            <a:r>
              <a:rPr lang="en-US" smtClean="0"/>
              <a:t>) {</a:t>
            </a:r>
            <a:endParaRPr lang="en-US" dirty="0" smtClean="0"/>
          </a:p>
          <a:p>
            <a:pPr marL="0" indent="0">
              <a:buNone/>
            </a:pPr>
            <a:r>
              <a:rPr lang="en-US" dirty="0" smtClean="0"/>
              <a:t>Student s1 = new Student(…);</a:t>
            </a:r>
          </a:p>
          <a:p>
            <a:pPr marL="0" indent="0">
              <a:buNone/>
            </a:pPr>
            <a:r>
              <a:rPr lang="en-US" dirty="0" err="1" smtClean="0"/>
              <a:t>StudentDAO</a:t>
            </a:r>
            <a:r>
              <a:rPr lang="en-US" dirty="0" smtClean="0"/>
              <a:t> DAO =      	</a:t>
            </a:r>
            <a:r>
              <a:rPr lang="en-US" dirty="0" err="1" smtClean="0"/>
              <a:t>DAOFactory.getStudentDAO</a:t>
            </a:r>
            <a:r>
              <a:rPr lang="en-US" dirty="0" smtClean="0"/>
              <a:t>("RDBMS");</a:t>
            </a:r>
          </a:p>
          <a:p>
            <a:pPr marL="0" indent="0">
              <a:buNone/>
            </a:pPr>
            <a:r>
              <a:rPr lang="en-US" dirty="0" err="1" smtClean="0"/>
              <a:t>DAO.insertStudent</a:t>
            </a:r>
            <a:r>
              <a:rPr lang="en-US" dirty="0" smtClean="0"/>
              <a:t>( s1);</a:t>
            </a:r>
          </a:p>
          <a:p>
            <a:pPr marL="0" indent="0">
              <a:buNone/>
            </a:pPr>
            <a:r>
              <a:rPr lang="en-US" dirty="0" smtClean="0"/>
              <a:t>}</a:t>
            </a:r>
          </a:p>
          <a:p>
            <a:pPr marL="0" indent="0">
              <a:buNone/>
            </a:pP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435121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r>
              <a:rPr lang="en-US" dirty="0" smtClean="0"/>
              <a:t>When you execute a SQL statement, the DBMS may return zero or more results.  The results may include ‘update counts’, for example, the number of records affected in the database, or the results may include what are known as ‘result sets’, which consists of a group of records that have been retrieved from the database.</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25400049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4038600" y="914400"/>
            <a:ext cx="1143000" cy="1210004"/>
          </a:xfrm>
          <a:prstGeom prst="rect">
            <a:avLst/>
          </a:prstGeom>
          <a:noFill/>
        </p:spPr>
      </p:pic>
      <p:pic>
        <p:nvPicPr>
          <p:cNvPr id="1028" name="Picture 4"/>
          <p:cNvPicPr>
            <a:picLocks noChangeAspect="1" noChangeArrowheads="1"/>
          </p:cNvPicPr>
          <p:nvPr/>
        </p:nvPicPr>
        <p:blipFill>
          <a:blip r:embed="rId3" cstate="print"/>
          <a:srcRect/>
          <a:stretch>
            <a:fillRect/>
          </a:stretch>
        </p:blipFill>
        <p:spPr bwMode="auto">
          <a:xfrm>
            <a:off x="609600" y="4876800"/>
            <a:ext cx="8095067" cy="1390740"/>
          </a:xfrm>
          <a:prstGeom prst="rect">
            <a:avLst/>
          </a:prstGeom>
          <a:noFill/>
          <a:ln w="9525">
            <a:noFill/>
            <a:miter lim="800000"/>
            <a:headEnd/>
            <a:tailEnd/>
          </a:ln>
          <a:effectLst/>
        </p:spPr>
      </p:pic>
      <p:sp>
        <p:nvSpPr>
          <p:cNvPr id="6" name="Title 5"/>
          <p:cNvSpPr>
            <a:spLocks noGrp="1"/>
          </p:cNvSpPr>
          <p:nvPr>
            <p:ph type="ctrTitle"/>
          </p:nvPr>
        </p:nvSpPr>
        <p:spPr>
          <a:xfrm>
            <a:off x="762000" y="2438400"/>
            <a:ext cx="7772400" cy="1470025"/>
          </a:xfrm>
        </p:spPr>
        <p:txBody>
          <a:bodyPr>
            <a:normAutofit/>
          </a:bodyPr>
          <a:lstStyle/>
          <a:p>
            <a:r>
              <a:rPr lang="en-US" sz="3200" dirty="0" smtClean="0"/>
              <a:t>Thank You!</a:t>
            </a:r>
            <a:br>
              <a:rPr lang="en-US" sz="3200" dirty="0" smtClean="0"/>
            </a:br>
            <a:r>
              <a:rPr lang="en-US" sz="3200" dirty="0" smtClean="0"/>
              <a:t>Stick around for Q&amp;As</a:t>
            </a:r>
            <a:endParaRPr lang="en-US" sz="3200" dirty="0"/>
          </a:p>
        </p:txBody>
      </p:sp>
    </p:spTree>
    <p:extLst>
      <p:ext uri="{BB962C8B-B14F-4D97-AF65-F5344CB8AC3E}">
        <p14:creationId xmlns="" xmlns:p14="http://schemas.microsoft.com/office/powerpoint/2010/main" val="95745604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Autofit/>
          </a:bodyPr>
          <a:lstStyle/>
          <a:p>
            <a:r>
              <a:rPr lang="en-US" sz="2800" b="1" dirty="0" smtClean="0">
                <a:solidFill>
                  <a:srgbClr val="2397E2"/>
                </a:solidFill>
                <a:latin typeface="Arial"/>
                <a:ea typeface="+mn-ea"/>
                <a:cs typeface="Arial"/>
              </a:rPr>
              <a:t>Upcoming Webinars </a:t>
            </a:r>
            <a:endParaRPr lang="en-US" sz="2800" b="1" dirty="0">
              <a:solidFill>
                <a:srgbClr val="2397E2"/>
              </a:solidFill>
              <a:latin typeface="Arial"/>
              <a:ea typeface="+mn-ea"/>
              <a:cs typeface="Arial"/>
            </a:endParaRPr>
          </a:p>
        </p:txBody>
      </p:sp>
      <p:sp>
        <p:nvSpPr>
          <p:cNvPr id="3" name="Content Placeholder 2"/>
          <p:cNvSpPr>
            <a:spLocks noGrp="1"/>
          </p:cNvSpPr>
          <p:nvPr>
            <p:ph idx="1"/>
          </p:nvPr>
        </p:nvSpPr>
        <p:spPr>
          <a:xfrm>
            <a:off x="457200" y="1362076"/>
            <a:ext cx="8229600" cy="4448174"/>
          </a:xfrm>
        </p:spPr>
        <p:txBody>
          <a:bodyPr>
            <a:normAutofit/>
          </a:bodyPr>
          <a:lstStyle/>
          <a:p>
            <a:pPr>
              <a:spcBef>
                <a:spcPts val="600"/>
              </a:spcBef>
            </a:pPr>
            <a:r>
              <a:rPr lang="en-US" sz="1800" dirty="0" smtClean="0"/>
              <a:t>Free Webinar: Transition | Microsoft Office 2003 to Office 2010 | Outlook &amp; Access</a:t>
            </a:r>
          </a:p>
          <a:p>
            <a:pPr>
              <a:spcBef>
                <a:spcPts val="600"/>
              </a:spcBef>
            </a:pPr>
            <a:r>
              <a:rPr lang="en-US" sz="1800" dirty="0" smtClean="0"/>
              <a:t>Free Webinar: Microsoft Dynamics CRM | A New Way to Work Together</a:t>
            </a:r>
          </a:p>
          <a:p>
            <a:pPr>
              <a:spcBef>
                <a:spcPts val="600"/>
              </a:spcBef>
            </a:pPr>
            <a:r>
              <a:rPr lang="en-US" sz="1800" dirty="0" smtClean="0"/>
              <a:t>Free Webinar: Windows Server 2012 and Windows 8: Better Together</a:t>
            </a:r>
          </a:p>
          <a:p>
            <a:pPr>
              <a:spcBef>
                <a:spcPts val="600"/>
              </a:spcBef>
            </a:pPr>
            <a:r>
              <a:rPr lang="en-US" sz="1800" dirty="0" smtClean="0"/>
              <a:t>Free Webinar: Windows Server 2012 Review | Courses &amp; Certifications</a:t>
            </a:r>
          </a:p>
          <a:p>
            <a:pPr>
              <a:spcBef>
                <a:spcPts val="600"/>
              </a:spcBef>
            </a:pPr>
            <a:r>
              <a:rPr lang="en-US" sz="1800" dirty="0" smtClean="0"/>
              <a:t>Free Webinar: Microsoft Windows 8 Apps (TBD)</a:t>
            </a:r>
          </a:p>
          <a:p>
            <a:r>
              <a:rPr lang="en-US" sz="1800" dirty="0" smtClean="0"/>
              <a:t>Free Webinar: Developing Apps for SharePoint 101</a:t>
            </a:r>
          </a:p>
          <a:p>
            <a:r>
              <a:rPr lang="en-US" sz="1800" dirty="0" smtClean="0"/>
              <a:t>Free Webinar: Windows </a:t>
            </a:r>
            <a:r>
              <a:rPr lang="en-US" sz="1800" dirty="0" err="1" smtClean="0"/>
              <a:t>PowerShell</a:t>
            </a:r>
            <a:r>
              <a:rPr lang="en-US" sz="1800" dirty="0" smtClean="0"/>
              <a:t> for SharePoint 2013 and SharePoint Online</a:t>
            </a:r>
          </a:p>
          <a:p>
            <a:pPr>
              <a:spcBef>
                <a:spcPts val="600"/>
              </a:spcBef>
            </a:pPr>
            <a:endParaRPr lang="en-US" sz="1800" dirty="0" smtClean="0"/>
          </a:p>
          <a:p>
            <a:pPr>
              <a:spcBef>
                <a:spcPts val="600"/>
              </a:spcBef>
              <a:buNone/>
            </a:pPr>
            <a:endParaRPr lang="en-US" sz="1800" dirty="0" smtClean="0"/>
          </a:p>
          <a:p>
            <a:pPr>
              <a:spcBef>
                <a:spcPts val="600"/>
              </a:spcBef>
              <a:buNone/>
            </a:pPr>
            <a:endParaRPr lang="en-US" sz="1800" dirty="0" smtClean="0"/>
          </a:p>
          <a:p>
            <a:pPr>
              <a:spcBef>
                <a:spcPts val="600"/>
              </a:spcBef>
              <a:buNone/>
            </a:pPr>
            <a:endParaRPr lang="en-US" sz="1800" dirty="0" smtClean="0"/>
          </a:p>
          <a:p>
            <a:pPr>
              <a:buNone/>
            </a:pPr>
            <a:r>
              <a:rPr lang="en-US" sz="1800" dirty="0" smtClean="0"/>
              <a:t>Sign up for free at: </a:t>
            </a:r>
            <a:r>
              <a:rPr lang="en-US" sz="1800" dirty="0" smtClean="0">
                <a:hlinkClick r:id="rId2"/>
              </a:rPr>
              <a:t>www.netcomlearning.com/webinars</a:t>
            </a:r>
            <a:endParaRPr lang="en-US" sz="1800" dirty="0" smtClean="0"/>
          </a:p>
          <a:p>
            <a:pPr>
              <a:buNone/>
            </a:pPr>
            <a:endParaRPr lang="en-US" sz="1800" dirty="0" smtClean="0"/>
          </a:p>
        </p:txBody>
      </p:sp>
      <p:pic>
        <p:nvPicPr>
          <p:cNvPr id="6" name="Picture 5" descr="C:\Users\rinchen\Documents\Tools\logos\2.NetCom_Learning_Web.jpg"/>
          <p:cNvPicPr>
            <a:picLocks noChangeAspect="1" noChangeArrowheads="1"/>
          </p:cNvPicPr>
          <p:nvPr/>
        </p:nvPicPr>
        <p:blipFill>
          <a:blip r:embed="rId3" cstate="print"/>
          <a:srcRect/>
          <a:stretch>
            <a:fillRect/>
          </a:stretch>
        </p:blipFill>
        <p:spPr bwMode="auto">
          <a:xfrm>
            <a:off x="8001000" y="152400"/>
            <a:ext cx="940443" cy="990600"/>
          </a:xfrm>
          <a:prstGeom prst="rect">
            <a:avLst/>
          </a:prstGeom>
          <a:noFill/>
        </p:spPr>
      </p:pic>
      <p:sp>
        <p:nvSpPr>
          <p:cNvPr id="8" name="Footer Placeholder 5"/>
          <p:cNvSpPr>
            <a:spLocks noGrp="1"/>
          </p:cNvSpPr>
          <p:nvPr>
            <p:ph type="ftr" sz="quarter" idx="11"/>
          </p:nvPr>
        </p:nvSpPr>
        <p:spPr>
          <a:xfrm>
            <a:off x="3244970" y="6492875"/>
            <a:ext cx="2895600" cy="365125"/>
          </a:xfrm>
        </p:spPr>
        <p:txBody>
          <a:bodyPr/>
          <a:lstStyle/>
          <a:p>
            <a:pPr algn="ctr"/>
            <a:r>
              <a:rPr lang="en-US" sz="1400" dirty="0" smtClean="0">
                <a:solidFill>
                  <a:schemeClr val="tx1">
                    <a:lumMod val="75000"/>
                    <a:lumOff val="25000"/>
                  </a:schemeClr>
                </a:solidFill>
              </a:rPr>
              <a:t>www.netcomlearning.com</a:t>
            </a:r>
            <a:endParaRPr lang="en-US" sz="1400" dirty="0">
              <a:solidFill>
                <a:schemeClr val="tx1">
                  <a:lumMod val="75000"/>
                  <a:lumOff val="25000"/>
                </a:schemeClr>
              </a:solidFill>
            </a:endParaRP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5"/>
            <a:ext cx="8229600" cy="542925"/>
          </a:xfrm>
        </p:spPr>
        <p:txBody>
          <a:bodyPr>
            <a:noAutofit/>
          </a:bodyPr>
          <a:lstStyle/>
          <a:p>
            <a:r>
              <a:rPr lang="en-US" sz="2400" b="1" dirty="0" smtClean="0">
                <a:solidFill>
                  <a:srgbClr val="2397E2"/>
                </a:solidFill>
                <a:latin typeface="Arial"/>
                <a:ea typeface="+mn-ea"/>
                <a:cs typeface="Arial"/>
              </a:rPr>
              <a:t>Java 7 Boot Camp</a:t>
            </a:r>
            <a:endParaRPr lang="en-US" sz="2400" b="1" dirty="0">
              <a:solidFill>
                <a:srgbClr val="2397E2"/>
              </a:solidFill>
              <a:latin typeface="Arial"/>
              <a:ea typeface="+mn-ea"/>
              <a:cs typeface="Arial"/>
            </a:endParaRPr>
          </a:p>
        </p:txBody>
      </p:sp>
      <p:sp>
        <p:nvSpPr>
          <p:cNvPr id="3" name="Content Placeholder 2"/>
          <p:cNvSpPr>
            <a:spLocks noGrp="1"/>
          </p:cNvSpPr>
          <p:nvPr>
            <p:ph idx="1"/>
          </p:nvPr>
        </p:nvSpPr>
        <p:spPr>
          <a:xfrm>
            <a:off x="676275" y="1143000"/>
            <a:ext cx="6324600" cy="5086351"/>
          </a:xfrm>
        </p:spPr>
        <p:txBody>
          <a:bodyPr>
            <a:normAutofit fontScale="92500" lnSpcReduction="10000"/>
          </a:bodyPr>
          <a:lstStyle/>
          <a:p>
            <a:pPr>
              <a:lnSpc>
                <a:spcPct val="110000"/>
              </a:lnSpc>
              <a:spcBef>
                <a:spcPts val="600"/>
              </a:spcBef>
              <a:buNone/>
            </a:pPr>
            <a:r>
              <a:rPr lang="en-US" sz="2200" dirty="0" smtClean="0">
                <a:solidFill>
                  <a:schemeClr val="tx1">
                    <a:lumMod val="75000"/>
                    <a:lumOff val="25000"/>
                  </a:schemeClr>
                </a:solidFill>
              </a:rPr>
              <a:t>Java Boot Camp</a:t>
            </a:r>
          </a:p>
          <a:p>
            <a:pPr>
              <a:lnSpc>
                <a:spcPct val="110000"/>
              </a:lnSpc>
              <a:spcBef>
                <a:spcPts val="600"/>
              </a:spcBef>
            </a:pPr>
            <a:r>
              <a:rPr lang="en-US" sz="1700" dirty="0" smtClean="0">
                <a:solidFill>
                  <a:schemeClr val="tx1">
                    <a:lumMod val="75000"/>
                    <a:lumOff val="25000"/>
                  </a:schemeClr>
                </a:solidFill>
              </a:rPr>
              <a:t>6 days, 60 hours</a:t>
            </a:r>
          </a:p>
          <a:p>
            <a:r>
              <a:rPr lang="en-US" sz="1700" dirty="0" smtClean="0">
                <a:solidFill>
                  <a:schemeClr val="tx1">
                    <a:lumMod val="75000"/>
                    <a:lumOff val="25000"/>
                  </a:schemeClr>
                </a:solidFill>
              </a:rPr>
              <a:t>Includes 2 test vouchers</a:t>
            </a:r>
          </a:p>
          <a:p>
            <a:pPr lvl="1">
              <a:buFont typeface="Arial" pitchFamily="34" charset="0"/>
              <a:buChar char="•"/>
            </a:pPr>
            <a:r>
              <a:rPr lang="en-US" sz="1500" dirty="0" smtClean="0"/>
              <a:t>1Z0-803 : Oracle Certified Associate, Java SE 7 Programmer</a:t>
            </a:r>
          </a:p>
          <a:p>
            <a:pPr lvl="1">
              <a:buFont typeface="Arial" pitchFamily="34" charset="0"/>
              <a:buChar char="•"/>
            </a:pPr>
            <a:r>
              <a:rPr lang="en-US" sz="1500" dirty="0" smtClean="0"/>
              <a:t>1Z0-804 : Oracle Certified Professional, Java SE 7 Programmer</a:t>
            </a:r>
            <a:endParaRPr lang="en-US" sz="1200" dirty="0" smtClean="0"/>
          </a:p>
          <a:p>
            <a:r>
              <a:rPr lang="en-US" sz="1700" dirty="0" smtClean="0">
                <a:solidFill>
                  <a:schemeClr val="tx1">
                    <a:lumMod val="75000"/>
                    <a:lumOff val="25000"/>
                  </a:schemeClr>
                </a:solidFill>
              </a:rPr>
              <a:t>Courseware included</a:t>
            </a:r>
          </a:p>
          <a:p>
            <a:r>
              <a:rPr lang="en-US" sz="1700" dirty="0" smtClean="0">
                <a:solidFill>
                  <a:schemeClr val="tx1">
                    <a:lumMod val="75000"/>
                    <a:lumOff val="25000"/>
                  </a:schemeClr>
                </a:solidFill>
              </a:rPr>
              <a:t>In class Instructor-led or Live Online instructor led</a:t>
            </a:r>
          </a:p>
          <a:p>
            <a:r>
              <a:rPr lang="en-US" sz="1700" dirty="0" smtClean="0">
                <a:solidFill>
                  <a:schemeClr val="tx1">
                    <a:lumMod val="75000"/>
                    <a:lumOff val="25000"/>
                  </a:schemeClr>
                </a:solidFill>
              </a:rPr>
              <a:t>Las Vegas Boot Camp is all inclusive</a:t>
            </a:r>
          </a:p>
          <a:p>
            <a:pPr>
              <a:buNone/>
            </a:pPr>
            <a:endParaRPr lang="en-US" sz="1800" dirty="0" smtClean="0">
              <a:solidFill>
                <a:schemeClr val="tx1">
                  <a:lumMod val="75000"/>
                  <a:lumOff val="25000"/>
                </a:schemeClr>
              </a:solidFill>
            </a:endParaRPr>
          </a:p>
          <a:p>
            <a:pPr>
              <a:buNone/>
            </a:pPr>
            <a:r>
              <a:rPr lang="en-US" sz="1600" dirty="0" smtClean="0"/>
              <a:t>Upcoming Schedules:</a:t>
            </a:r>
          </a:p>
          <a:p>
            <a:r>
              <a:rPr lang="en-US" sz="1600" dirty="0" smtClean="0"/>
              <a:t>June 2</a:t>
            </a:r>
            <a:r>
              <a:rPr lang="en-US" sz="1600" baseline="30000" dirty="0" smtClean="0"/>
              <a:t>nd</a:t>
            </a:r>
            <a:r>
              <a:rPr lang="en-US" sz="1600" dirty="0" smtClean="0"/>
              <a:t> in Arlington, VA or Live Online</a:t>
            </a:r>
          </a:p>
          <a:p>
            <a:r>
              <a:rPr lang="en-US" sz="1600" dirty="0" smtClean="0"/>
              <a:t>June 23</a:t>
            </a:r>
            <a:r>
              <a:rPr lang="en-US" sz="1600" baseline="30000" dirty="0" smtClean="0"/>
              <a:t>rd</a:t>
            </a:r>
            <a:r>
              <a:rPr lang="en-US" sz="1600" dirty="0" smtClean="0"/>
              <a:t> in Las Vegas or Live Online</a:t>
            </a:r>
          </a:p>
          <a:p>
            <a:r>
              <a:rPr lang="en-US" sz="1600" dirty="0" smtClean="0"/>
              <a:t>July 7</a:t>
            </a:r>
            <a:r>
              <a:rPr lang="en-US" sz="1600" baseline="30000" dirty="0" smtClean="0"/>
              <a:t>th</a:t>
            </a:r>
            <a:r>
              <a:rPr lang="en-US" sz="1600" dirty="0" smtClean="0"/>
              <a:t> in NYC or Live Online</a:t>
            </a:r>
          </a:p>
          <a:p>
            <a:pPr>
              <a:buNone/>
            </a:pPr>
            <a:endParaRPr lang="en-US" sz="1600" dirty="0" smtClean="0"/>
          </a:p>
          <a:p>
            <a:pPr>
              <a:buNone/>
            </a:pPr>
            <a:r>
              <a:rPr lang="en-US" sz="1800" dirty="0" smtClean="0"/>
              <a:t>Locations: </a:t>
            </a:r>
            <a:r>
              <a:rPr lang="en-US" sz="1400" dirty="0" smtClean="0"/>
              <a:t>Attend in-class </a:t>
            </a:r>
            <a:r>
              <a:rPr lang="en-US" sz="1400" dirty="0" smtClean="0">
                <a:solidFill>
                  <a:srgbClr val="C00000"/>
                </a:solidFill>
              </a:rPr>
              <a:t>or</a:t>
            </a:r>
            <a:r>
              <a:rPr lang="en-US" sz="1400" dirty="0" smtClean="0"/>
              <a:t> Live Online Instructor-led</a:t>
            </a:r>
          </a:p>
          <a:p>
            <a:pPr lvl="1">
              <a:buFont typeface="Arial" pitchFamily="34" charset="0"/>
              <a:buChar char="•"/>
            </a:pPr>
            <a:r>
              <a:rPr lang="en-US" sz="1400" dirty="0" smtClean="0"/>
              <a:t>New York</a:t>
            </a:r>
          </a:p>
          <a:p>
            <a:pPr lvl="1">
              <a:buFont typeface="Arial" pitchFamily="34" charset="0"/>
              <a:buChar char="•"/>
            </a:pPr>
            <a:r>
              <a:rPr lang="en-US" sz="1400" dirty="0" smtClean="0"/>
              <a:t>Las Vegas </a:t>
            </a:r>
            <a:r>
              <a:rPr lang="en-US" sz="1400" i="1" dirty="0" smtClean="0">
                <a:solidFill>
                  <a:srgbClr val="C00000"/>
                </a:solidFill>
              </a:rPr>
              <a:t>(All Inclusive Travel Package)</a:t>
            </a:r>
          </a:p>
          <a:p>
            <a:pPr lvl="1">
              <a:buFont typeface="Arial" pitchFamily="34" charset="0"/>
              <a:buChar char="•"/>
            </a:pPr>
            <a:r>
              <a:rPr lang="en-US" sz="1400" dirty="0" smtClean="0"/>
              <a:t>Arlington VA</a:t>
            </a:r>
          </a:p>
        </p:txBody>
      </p:sp>
      <p:sp>
        <p:nvSpPr>
          <p:cNvPr id="11" name="Footer Placeholder 5"/>
          <p:cNvSpPr>
            <a:spLocks noGrp="1"/>
          </p:cNvSpPr>
          <p:nvPr>
            <p:ph type="ftr" sz="quarter" idx="11"/>
          </p:nvPr>
        </p:nvSpPr>
        <p:spPr>
          <a:xfrm>
            <a:off x="3244970" y="6492875"/>
            <a:ext cx="2895600" cy="365125"/>
          </a:xfrm>
        </p:spPr>
        <p:txBody>
          <a:bodyPr/>
          <a:lstStyle/>
          <a:p>
            <a:pPr algn="ctr"/>
            <a:r>
              <a:rPr lang="en-US" sz="1400" dirty="0" smtClean="0">
                <a:solidFill>
                  <a:schemeClr val="tx1">
                    <a:lumMod val="75000"/>
                    <a:lumOff val="25000"/>
                  </a:schemeClr>
                </a:solidFill>
              </a:rPr>
              <a:t>www.netcomlearning.com</a:t>
            </a:r>
            <a:endParaRPr lang="en-US" sz="1400" dirty="0">
              <a:solidFill>
                <a:schemeClr val="tx1">
                  <a:lumMod val="75000"/>
                  <a:lumOff val="25000"/>
                </a:schemeClr>
              </a:solidFill>
            </a:endParaRPr>
          </a:p>
        </p:txBody>
      </p:sp>
      <p:pic>
        <p:nvPicPr>
          <p:cNvPr id="7" name="Picture 6" descr="C:\Users\rinchen\Documents\Tools\logos\2.NetCom_Learning_Web.jpg"/>
          <p:cNvPicPr>
            <a:picLocks noChangeAspect="1" noChangeArrowheads="1"/>
          </p:cNvPicPr>
          <p:nvPr/>
        </p:nvPicPr>
        <p:blipFill>
          <a:blip r:embed="rId2" cstate="print"/>
          <a:srcRect/>
          <a:stretch>
            <a:fillRect/>
          </a:stretch>
        </p:blipFill>
        <p:spPr bwMode="auto">
          <a:xfrm>
            <a:off x="8001000" y="152400"/>
            <a:ext cx="940443" cy="990600"/>
          </a:xfrm>
          <a:prstGeom prst="rect">
            <a:avLst/>
          </a:prstGeom>
          <a:noFill/>
        </p:spPr>
      </p:pic>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3055"/>
            <a:ext cx="8229600" cy="620712"/>
          </a:xfrm>
        </p:spPr>
        <p:txBody>
          <a:bodyPr>
            <a:noAutofit/>
          </a:bodyPr>
          <a:lstStyle/>
          <a:p>
            <a:r>
              <a:rPr lang="en-US" sz="2800" b="1" dirty="0" smtClean="0">
                <a:solidFill>
                  <a:srgbClr val="2397E2"/>
                </a:solidFill>
                <a:latin typeface="Arial"/>
                <a:ea typeface="+mn-ea"/>
                <a:cs typeface="Arial"/>
              </a:rPr>
              <a:t>Love of Learning</a:t>
            </a:r>
          </a:p>
        </p:txBody>
      </p:sp>
      <p:pic>
        <p:nvPicPr>
          <p:cNvPr id="5" name="Picture 4" descr="C:\Users\rinchen\Documents\Tools\logos\2.NetCom_Learning_Web.jpg"/>
          <p:cNvPicPr>
            <a:picLocks noChangeAspect="1" noChangeArrowheads="1"/>
          </p:cNvPicPr>
          <p:nvPr/>
        </p:nvPicPr>
        <p:blipFill>
          <a:blip r:embed="rId2" cstate="print"/>
          <a:srcRect/>
          <a:stretch>
            <a:fillRect/>
          </a:stretch>
        </p:blipFill>
        <p:spPr bwMode="auto">
          <a:xfrm>
            <a:off x="8353425" y="0"/>
            <a:ext cx="790575" cy="832739"/>
          </a:xfrm>
          <a:prstGeom prst="rect">
            <a:avLst/>
          </a:prstGeom>
          <a:noFill/>
        </p:spPr>
      </p:pic>
      <p:pic>
        <p:nvPicPr>
          <p:cNvPr id="1026" name="Picture 2"/>
          <p:cNvPicPr>
            <a:picLocks noChangeAspect="1" noChangeArrowheads="1"/>
          </p:cNvPicPr>
          <p:nvPr/>
        </p:nvPicPr>
        <p:blipFill>
          <a:blip r:embed="rId3" cstate="print"/>
          <a:srcRect l="25639" t="24592" r="26668" b="4667"/>
          <a:stretch>
            <a:fillRect/>
          </a:stretch>
        </p:blipFill>
        <p:spPr bwMode="auto">
          <a:xfrm>
            <a:off x="609600" y="1419225"/>
            <a:ext cx="4829175" cy="4476750"/>
          </a:xfrm>
          <a:prstGeom prst="rect">
            <a:avLst/>
          </a:prstGeom>
          <a:noFill/>
          <a:ln w="9525">
            <a:noFill/>
            <a:miter lim="800000"/>
            <a:headEnd/>
            <a:tailEnd/>
          </a:ln>
        </p:spPr>
      </p:pic>
      <p:sp>
        <p:nvSpPr>
          <p:cNvPr id="6" name="TextBox 5"/>
          <p:cNvSpPr txBox="1"/>
          <p:nvPr/>
        </p:nvSpPr>
        <p:spPr>
          <a:xfrm>
            <a:off x="5715000" y="3009900"/>
            <a:ext cx="2971800" cy="923330"/>
          </a:xfrm>
          <a:prstGeom prst="rect">
            <a:avLst/>
          </a:prstGeom>
          <a:noFill/>
        </p:spPr>
        <p:txBody>
          <a:bodyPr wrap="square" rtlCol="0">
            <a:spAutoFit/>
          </a:bodyPr>
          <a:lstStyle/>
          <a:p>
            <a:pPr algn="ctr"/>
            <a:r>
              <a:rPr lang="en-US" dirty="0" smtClean="0"/>
              <a:t>Your class enrollment at NetCom Learning will pay for a child’s education for a year!</a:t>
            </a:r>
            <a:endParaRPr lang="en-US" dirty="0"/>
          </a:p>
        </p:txBody>
      </p:sp>
      <p:sp>
        <p:nvSpPr>
          <p:cNvPr id="7" name="TextBox 6"/>
          <p:cNvSpPr txBox="1"/>
          <p:nvPr/>
        </p:nvSpPr>
        <p:spPr>
          <a:xfrm>
            <a:off x="5581649" y="2442091"/>
            <a:ext cx="3362325" cy="369332"/>
          </a:xfrm>
          <a:prstGeom prst="rect">
            <a:avLst/>
          </a:prstGeom>
          <a:noFill/>
        </p:spPr>
        <p:txBody>
          <a:bodyPr wrap="square" rtlCol="0">
            <a:spAutoFit/>
          </a:bodyPr>
          <a:lstStyle/>
          <a:p>
            <a:pPr algn="ctr"/>
            <a:r>
              <a:rPr lang="en-US" b="1" dirty="0" smtClean="0">
                <a:solidFill>
                  <a:srgbClr val="C00000"/>
                </a:solidFill>
              </a:rPr>
              <a:t>Empowering The Disadvantaged</a:t>
            </a:r>
            <a:endParaRPr lang="en-US" b="1" dirty="0">
              <a:solidFill>
                <a:srgbClr val="C00000"/>
              </a:solidFill>
            </a:endParaRPr>
          </a:p>
        </p:txBody>
      </p:sp>
      <p:sp>
        <p:nvSpPr>
          <p:cNvPr id="8" name="Footer Placeholder 5"/>
          <p:cNvSpPr>
            <a:spLocks noGrp="1"/>
          </p:cNvSpPr>
          <p:nvPr>
            <p:ph type="ftr" sz="quarter" idx="4294967295"/>
          </p:nvPr>
        </p:nvSpPr>
        <p:spPr>
          <a:xfrm>
            <a:off x="3244970" y="6492875"/>
            <a:ext cx="2895600" cy="365125"/>
          </a:xfrm>
          <a:prstGeom prst="rect">
            <a:avLst/>
          </a:prstGeom>
        </p:spPr>
        <p:txBody>
          <a:bodyPr/>
          <a:lstStyle/>
          <a:p>
            <a:pPr algn="ctr"/>
            <a:r>
              <a:rPr lang="en-US" sz="1400" dirty="0" smtClean="0">
                <a:solidFill>
                  <a:schemeClr val="tx1">
                    <a:lumMod val="75000"/>
                    <a:lumOff val="25000"/>
                  </a:schemeClr>
                </a:solidFill>
              </a:rPr>
              <a:t>www.netcomlearning.com</a:t>
            </a:r>
            <a:endParaRPr lang="en-US" sz="1400" dirty="0">
              <a:solidFill>
                <a:schemeClr val="tx1">
                  <a:lumMod val="75000"/>
                  <a:lumOff val="25000"/>
                </a:schemeClr>
              </a:solidFill>
            </a:endParaRP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78155"/>
            <a:ext cx="8229600" cy="846796"/>
          </a:xfrm>
        </p:spPr>
        <p:txBody>
          <a:bodyPr/>
          <a:lstStyle/>
          <a:p>
            <a:pPr algn="ctr"/>
            <a:r>
              <a:rPr lang="en-US" dirty="0" smtClean="0"/>
              <a:t>Q &amp; A</a:t>
            </a:r>
            <a:endParaRPr lang="en-US" dirty="0"/>
          </a:p>
        </p:txBody>
      </p:sp>
      <p:sp>
        <p:nvSpPr>
          <p:cNvPr id="7" name="Rectangle 6"/>
          <p:cNvSpPr/>
          <p:nvPr/>
        </p:nvSpPr>
        <p:spPr>
          <a:xfrm>
            <a:off x="2486025" y="5166056"/>
            <a:ext cx="4572000" cy="646331"/>
          </a:xfrm>
          <a:prstGeom prst="rect">
            <a:avLst/>
          </a:prstGeom>
        </p:spPr>
        <p:txBody>
          <a:bodyPr>
            <a:spAutoFit/>
          </a:bodyPr>
          <a:lstStyle/>
          <a:p>
            <a:pPr algn="ctr">
              <a:spcBef>
                <a:spcPts val="0"/>
              </a:spcBef>
              <a:buNone/>
            </a:pPr>
            <a:r>
              <a:rPr lang="en-US" dirty="0" smtClean="0">
                <a:solidFill>
                  <a:schemeClr val="tx1">
                    <a:lumMod val="65000"/>
                    <a:lumOff val="35000"/>
                  </a:schemeClr>
                </a:solidFill>
              </a:rPr>
              <a:t>1-888-5-NETCOM </a:t>
            </a:r>
            <a:r>
              <a:rPr lang="en-US" sz="1400" dirty="0" smtClean="0">
                <a:solidFill>
                  <a:schemeClr val="tx1">
                    <a:lumMod val="65000"/>
                    <a:lumOff val="35000"/>
                  </a:schemeClr>
                </a:solidFill>
              </a:rPr>
              <a:t>(563-8266)</a:t>
            </a:r>
          </a:p>
          <a:p>
            <a:pPr lvl="0" algn="ctr" fontAlgn="base">
              <a:spcBef>
                <a:spcPts val="0"/>
              </a:spcBef>
              <a:spcAft>
                <a:spcPct val="0"/>
              </a:spcAft>
              <a:buNone/>
              <a:defRPr/>
            </a:pPr>
            <a:r>
              <a:rPr lang="en-US" dirty="0" smtClean="0">
                <a:solidFill>
                  <a:schemeClr val="tx1">
                    <a:lumMod val="65000"/>
                    <a:lumOff val="35000"/>
                  </a:schemeClr>
                </a:solidFill>
                <a:hlinkClick r:id="rId3"/>
              </a:rPr>
              <a:t>info@netcomlearning.com</a:t>
            </a:r>
            <a:endParaRPr lang="en-US" dirty="0" smtClean="0">
              <a:solidFill>
                <a:schemeClr val="tx1">
                  <a:lumMod val="65000"/>
                  <a:lumOff val="35000"/>
                </a:schemeClr>
              </a:solidFill>
            </a:endParaRPr>
          </a:p>
        </p:txBody>
      </p:sp>
      <p:pic>
        <p:nvPicPr>
          <p:cNvPr id="1026" name="Picture 2" descr="C:\Users\rinchen\Desktop\Logos\NetCom_Logo-Black_no-background.gif"/>
          <p:cNvPicPr>
            <a:picLocks noChangeAspect="1" noChangeArrowheads="1"/>
          </p:cNvPicPr>
          <p:nvPr/>
        </p:nvPicPr>
        <p:blipFill>
          <a:blip r:embed="rId4" cstate="print"/>
          <a:srcRect/>
          <a:stretch>
            <a:fillRect/>
          </a:stretch>
        </p:blipFill>
        <p:spPr bwMode="auto">
          <a:xfrm>
            <a:off x="3864834" y="2371725"/>
            <a:ext cx="1545365" cy="1476375"/>
          </a:xfrm>
          <a:prstGeom prst="rect">
            <a:avLst/>
          </a:prstGeom>
          <a:noFill/>
        </p:spPr>
      </p:pic>
      <p:sp>
        <p:nvSpPr>
          <p:cNvPr id="8" name="Rectangle 7"/>
          <p:cNvSpPr/>
          <p:nvPr/>
        </p:nvSpPr>
        <p:spPr>
          <a:xfrm>
            <a:off x="3304389" y="3971925"/>
            <a:ext cx="2763834" cy="369332"/>
          </a:xfrm>
          <a:prstGeom prst="rect">
            <a:avLst/>
          </a:prstGeom>
        </p:spPr>
        <p:txBody>
          <a:bodyPr wrap="none">
            <a:spAutoFit/>
          </a:bodyPr>
          <a:lstStyle/>
          <a:p>
            <a:pPr lvl="0" algn="ctr" fontAlgn="base">
              <a:spcBef>
                <a:spcPts val="0"/>
              </a:spcBef>
              <a:spcAft>
                <a:spcPct val="0"/>
              </a:spcAft>
              <a:buNone/>
              <a:defRPr/>
            </a:pPr>
            <a:r>
              <a:rPr lang="en-US" dirty="0" smtClean="0">
                <a:solidFill>
                  <a:schemeClr val="tx1">
                    <a:lumMod val="65000"/>
                    <a:lumOff val="35000"/>
                  </a:schemeClr>
                </a:solidFill>
              </a:rPr>
              <a:t>www.NetComLearning.com</a:t>
            </a:r>
          </a:p>
        </p:txBody>
      </p:sp>
    </p:spTree>
    <p:extLst>
      <p:ext uri="{BB962C8B-B14F-4D97-AF65-F5344CB8AC3E}">
        <p14:creationId xmlns="" xmlns:p14="http://schemas.microsoft.com/office/powerpoint/2010/main" val="2518538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r>
              <a:rPr lang="en-US" dirty="0" smtClean="0"/>
              <a:t>To execute a SQL statement using a ‘Statement’ object:</a:t>
            </a:r>
          </a:p>
          <a:p>
            <a:pPr marL="514350" indent="-514350">
              <a:buFont typeface="+mj-lt"/>
              <a:buAutoNum type="arabicPeriod"/>
            </a:pPr>
            <a:r>
              <a:rPr lang="en-US" dirty="0" smtClean="0"/>
              <a:t>Get a connection object.</a:t>
            </a:r>
          </a:p>
          <a:p>
            <a:pPr marL="400050" lvl="1" indent="0">
              <a:buNone/>
            </a:pPr>
            <a:r>
              <a:rPr lang="en-US" sz="2400" b="1" dirty="0" smtClean="0">
                <a:latin typeface="Century Gothic" pitchFamily="34" charset="0"/>
              </a:rPr>
              <a:t>Connection conn =  … (get a Connection object)</a:t>
            </a:r>
          </a:p>
          <a:p>
            <a:pPr marL="514350" indent="-514350">
              <a:buFont typeface="+mj-lt"/>
              <a:buAutoNum type="arabicPeriod"/>
            </a:pPr>
            <a:r>
              <a:rPr lang="en-US" dirty="0" smtClean="0"/>
              <a:t>Use the connection object to create a ‘Statement’ object:</a:t>
            </a:r>
          </a:p>
          <a:p>
            <a:pPr marL="400050" lvl="1" indent="0">
              <a:buNone/>
            </a:pPr>
            <a:r>
              <a:rPr lang="en-US" b="1" dirty="0" smtClean="0">
                <a:latin typeface="Century Gothic" pitchFamily="34" charset="0"/>
              </a:rPr>
              <a:t>Statement </a:t>
            </a:r>
            <a:r>
              <a:rPr lang="en-US" b="1" dirty="0" err="1" smtClean="0">
                <a:latin typeface="Century Gothic" pitchFamily="34" charset="0"/>
              </a:rPr>
              <a:t>stmt</a:t>
            </a:r>
            <a:r>
              <a:rPr lang="en-US" b="1" dirty="0" smtClean="0">
                <a:latin typeface="Century Gothic" pitchFamily="34" charset="0"/>
              </a:rPr>
              <a:t> = </a:t>
            </a:r>
            <a:r>
              <a:rPr lang="en-US" b="1" dirty="0" err="1" smtClean="0">
                <a:latin typeface="Century Gothic" pitchFamily="34" charset="0"/>
              </a:rPr>
              <a:t>conn.createStatement</a:t>
            </a:r>
            <a:r>
              <a:rPr lang="en-US" b="1" dirty="0" smtClean="0">
                <a:latin typeface="Century Gothic" pitchFamily="34" charset="0"/>
              </a:rPr>
              <a:t>();</a:t>
            </a:r>
          </a:p>
          <a:p>
            <a:pPr marL="514350" indent="-514350">
              <a:buFont typeface="+mj-lt"/>
              <a:buAutoNum type="arabicPeriod"/>
            </a:pP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2576262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startAt="3"/>
            </a:pPr>
            <a:r>
              <a:rPr lang="en-US" dirty="0" smtClean="0"/>
              <a:t>Set up your SQL in a string:</a:t>
            </a:r>
          </a:p>
          <a:p>
            <a:pPr marL="400050" lvl="1" indent="0">
              <a:buNone/>
            </a:pPr>
            <a:r>
              <a:rPr lang="en-US" sz="2000" b="1" dirty="0" smtClean="0">
                <a:latin typeface="Century Gothic" pitchFamily="34" charset="0"/>
              </a:rPr>
              <a:t>String </a:t>
            </a:r>
            <a:r>
              <a:rPr lang="en-US" sz="2000" b="1" dirty="0" err="1" smtClean="0">
                <a:latin typeface="Century Gothic" pitchFamily="34" charset="0"/>
              </a:rPr>
              <a:t>sql</a:t>
            </a:r>
            <a:r>
              <a:rPr lang="en-US" sz="2000" b="1" dirty="0" smtClean="0">
                <a:latin typeface="Century Gothic" pitchFamily="34" charset="0"/>
              </a:rPr>
              <a:t> = “update person set income=income*1.1”;</a:t>
            </a:r>
          </a:p>
          <a:p>
            <a:pPr marL="0" indent="0">
              <a:buNone/>
            </a:pPr>
            <a:r>
              <a:rPr lang="en-US" dirty="0" smtClean="0"/>
              <a:t>4. Execute the statement by calling one of the ‘execute’ methods of the ‘Statement’ object:</a:t>
            </a:r>
          </a:p>
          <a:p>
            <a:pPr marL="400050" lvl="1" indent="0">
              <a:buNone/>
            </a:pPr>
            <a:r>
              <a:rPr lang="en-US" sz="2400" b="1" dirty="0" err="1">
                <a:latin typeface="Century Gothic" pitchFamily="34" charset="0"/>
              </a:rPr>
              <a:t>i</a:t>
            </a:r>
            <a:r>
              <a:rPr lang="en-US" sz="2400" b="1" dirty="0" err="1" smtClean="0">
                <a:latin typeface="Century Gothic" pitchFamily="34" charset="0"/>
              </a:rPr>
              <a:t>nt</a:t>
            </a:r>
            <a:r>
              <a:rPr lang="en-US" sz="2400" b="1" dirty="0" smtClean="0">
                <a:latin typeface="Century Gothic" pitchFamily="34" charset="0"/>
              </a:rPr>
              <a:t> </a:t>
            </a:r>
            <a:r>
              <a:rPr lang="en-US" sz="2400" b="1" dirty="0" err="1" smtClean="0">
                <a:latin typeface="Century Gothic" pitchFamily="34" charset="0"/>
              </a:rPr>
              <a:t>rowsUpdated</a:t>
            </a:r>
            <a:r>
              <a:rPr lang="en-US" sz="2400" b="1" dirty="0" smtClean="0">
                <a:latin typeface="Century Gothic" pitchFamily="34" charset="0"/>
              </a:rPr>
              <a:t> = </a:t>
            </a:r>
            <a:r>
              <a:rPr lang="en-US" sz="2400" b="1" dirty="0" err="1" smtClean="0">
                <a:latin typeface="Century Gothic" pitchFamily="34" charset="0"/>
              </a:rPr>
              <a:t>stmt.executeUpdate</a:t>
            </a:r>
            <a:r>
              <a:rPr lang="en-US" sz="2400" b="1" dirty="0" smtClean="0">
                <a:latin typeface="Century Gothic" pitchFamily="34" charset="0"/>
              </a:rPr>
              <a:t>(</a:t>
            </a:r>
            <a:r>
              <a:rPr lang="en-US" sz="2400" b="1" dirty="0" err="1" smtClean="0">
                <a:latin typeface="Century Gothic" pitchFamily="34" charset="0"/>
              </a:rPr>
              <a:t>sql</a:t>
            </a:r>
            <a:r>
              <a:rPr lang="en-US" sz="2400" b="1" dirty="0" smtClean="0">
                <a:latin typeface="Century Gothic" pitchFamily="34" charset="0"/>
              </a:rPr>
              <a:t>);</a:t>
            </a:r>
          </a:p>
          <a:p>
            <a:pPr marL="457200" indent="-457200">
              <a:buFont typeface="+mj-lt"/>
              <a:buAutoNum type="arabicPeriod" startAt="5"/>
            </a:pPr>
            <a:r>
              <a:rPr lang="en-US" dirty="0" smtClean="0"/>
              <a:t>Close the ‘Statement’ object to release resources:</a:t>
            </a:r>
          </a:p>
          <a:p>
            <a:pPr marL="400050" lvl="1" indent="0">
              <a:buNone/>
            </a:pPr>
            <a:r>
              <a:rPr lang="en-US" sz="2400" b="1" dirty="0" err="1">
                <a:latin typeface="Century Gothic" pitchFamily="34" charset="0"/>
              </a:rPr>
              <a:t>s</a:t>
            </a:r>
            <a:r>
              <a:rPr lang="en-US" sz="2400" b="1" dirty="0" err="1" smtClean="0">
                <a:latin typeface="Century Gothic" pitchFamily="34" charset="0"/>
              </a:rPr>
              <a:t>tmt.close</a:t>
            </a:r>
            <a:r>
              <a:rPr lang="en-US" sz="2400" b="1" dirty="0" smtClean="0">
                <a:latin typeface="Century Gothic" pitchFamily="34" charset="0"/>
              </a:rPr>
              <a:t>();</a:t>
            </a:r>
          </a:p>
          <a:p>
            <a:pPr marL="457200" indent="-457200">
              <a:buFont typeface="+mj-lt"/>
              <a:buAutoNum type="arabicPeriod" startAt="5"/>
            </a:pPr>
            <a:r>
              <a:rPr lang="en-US" dirty="0" smtClean="0"/>
              <a:t>Commit the transaction to the database</a:t>
            </a:r>
            <a:r>
              <a:rPr lang="en-US" b="1" dirty="0" smtClean="0"/>
              <a:t>:</a:t>
            </a:r>
          </a:p>
          <a:p>
            <a:pPr marL="400050" lvl="1" indent="0">
              <a:buNone/>
            </a:pPr>
            <a:r>
              <a:rPr lang="en-US" sz="2400" b="1" dirty="0" err="1">
                <a:latin typeface="Century Gothic" pitchFamily="34" charset="0"/>
              </a:rPr>
              <a:t>c</a:t>
            </a:r>
            <a:r>
              <a:rPr lang="en-US" sz="2400" b="1" dirty="0" err="1" smtClean="0">
                <a:latin typeface="Century Gothic" pitchFamily="34" charset="0"/>
              </a:rPr>
              <a:t>onn.commit</a:t>
            </a:r>
            <a:r>
              <a:rPr lang="en-US" sz="2400" b="1" dirty="0" smtClean="0">
                <a:latin typeface="Century Gothic" pitchFamily="34" charset="0"/>
              </a:rPr>
              <a:t>();</a:t>
            </a:r>
            <a:endParaRPr lang="en-US" sz="2400" b="1" dirty="0">
              <a:latin typeface="Century Gothic" pitchFamily="34" charset="0"/>
            </a:endParaRPr>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29448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92500"/>
          </a:bodyPr>
          <a:lstStyle/>
          <a:p>
            <a:r>
              <a:rPr lang="en-US" dirty="0" smtClean="0"/>
              <a:t>‘</a:t>
            </a:r>
            <a:r>
              <a:rPr lang="en-US" b="1" dirty="0" smtClean="0"/>
              <a:t>Statement</a:t>
            </a:r>
            <a:r>
              <a:rPr lang="en-US" dirty="0" smtClean="0"/>
              <a:t>’ interface ‘</a:t>
            </a:r>
            <a:r>
              <a:rPr lang="en-US" b="1" dirty="0" smtClean="0"/>
              <a:t>execute()</a:t>
            </a:r>
            <a:r>
              <a:rPr lang="en-US" dirty="0" smtClean="0"/>
              <a:t>’ method is used to execute a SQL statement which does not return a value, such as ‘CREATE TABLE’.</a:t>
            </a:r>
          </a:p>
          <a:p>
            <a:r>
              <a:rPr lang="en-US" dirty="0" smtClean="0"/>
              <a:t>‘</a:t>
            </a:r>
            <a:r>
              <a:rPr lang="en-US" b="1" dirty="0" err="1" smtClean="0"/>
              <a:t>executeUpdate</a:t>
            </a:r>
            <a:r>
              <a:rPr lang="en-US" b="1" dirty="0" smtClean="0"/>
              <a:t>()</a:t>
            </a:r>
            <a:r>
              <a:rPr lang="en-US" dirty="0" smtClean="0"/>
              <a:t>’ method is used for SQL that updates a database, as in ‘INSERT’, ‘UPDATE’ and ‘DELETE’ SQL statements. It returns the number of rows affected.</a:t>
            </a:r>
          </a:p>
          <a:p>
            <a:r>
              <a:rPr lang="en-US" dirty="0" smtClean="0"/>
              <a:t>‘</a:t>
            </a:r>
            <a:r>
              <a:rPr lang="en-US" b="1" dirty="0" err="1" smtClean="0"/>
              <a:t>executeQuery</a:t>
            </a:r>
            <a:r>
              <a:rPr lang="en-US" b="1" dirty="0" smtClean="0"/>
              <a:t>()</a:t>
            </a:r>
            <a:r>
              <a:rPr lang="en-US" dirty="0" smtClean="0"/>
              <a:t>’ is used for SQL that produces a </a:t>
            </a:r>
            <a:r>
              <a:rPr lang="en-US" dirty="0" err="1" smtClean="0"/>
              <a:t>resultset</a:t>
            </a:r>
            <a:r>
              <a:rPr lang="en-US" dirty="0" smtClean="0"/>
              <a:t>, as in ‘SELECT’ SQL statements.</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2722966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fontScale="92500"/>
          </a:bodyPr>
          <a:lstStyle/>
          <a:p>
            <a:r>
              <a:rPr lang="en-US" dirty="0" smtClean="0"/>
              <a:t>When you connect to a database the ‘</a:t>
            </a:r>
            <a:r>
              <a:rPr lang="en-US" b="1" dirty="0" smtClean="0"/>
              <a:t>auto-commit</a:t>
            </a:r>
            <a:r>
              <a:rPr lang="en-US" dirty="0" smtClean="0"/>
              <a:t>’ property for the ‘</a:t>
            </a:r>
            <a:r>
              <a:rPr lang="en-US" b="1" dirty="0" smtClean="0"/>
              <a:t>Connection</a:t>
            </a:r>
            <a:r>
              <a:rPr lang="en-US" dirty="0" smtClean="0"/>
              <a:t>’ object is set to ‘true’ by default. If a connection is in auto-commit mode, a SQL statement is committed automatically after its successful execution.</a:t>
            </a:r>
          </a:p>
          <a:p>
            <a:r>
              <a:rPr lang="en-US" dirty="0" smtClean="0"/>
              <a:t>If a ‘</a:t>
            </a:r>
            <a:r>
              <a:rPr lang="en-US" b="1" dirty="0" smtClean="0"/>
              <a:t>Connection</a:t>
            </a:r>
            <a:r>
              <a:rPr lang="en-US" dirty="0" smtClean="0"/>
              <a:t>’ is not in auto-commit mode, you must call the ‘</a:t>
            </a:r>
            <a:r>
              <a:rPr lang="en-US" b="1" dirty="0" smtClean="0"/>
              <a:t>commit()</a:t>
            </a:r>
            <a:r>
              <a:rPr lang="en-US" dirty="0" smtClean="0"/>
              <a:t>’ or ‘</a:t>
            </a:r>
            <a:r>
              <a:rPr lang="en-US" b="1" dirty="0" smtClean="0"/>
              <a:t>rollback()</a:t>
            </a:r>
            <a:r>
              <a:rPr lang="en-US" dirty="0" smtClean="0"/>
              <a:t>’ method of the ‘</a:t>
            </a:r>
            <a:r>
              <a:rPr lang="en-US" b="1" dirty="0" smtClean="0"/>
              <a:t>Connection</a:t>
            </a:r>
            <a:r>
              <a:rPr lang="en-US" dirty="0" smtClean="0"/>
              <a:t>’ object to commit or rollback the transaction. </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460613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Autofit/>
          </a:bodyPr>
          <a:lstStyle/>
          <a:p>
            <a:r>
              <a:rPr lang="en-US" sz="2000" b="1" dirty="0">
                <a:latin typeface="Century Gothic" pitchFamily="34" charset="0"/>
              </a:rPr>
              <a:t>t</a:t>
            </a:r>
            <a:r>
              <a:rPr lang="en-US" sz="2000" b="1" dirty="0" smtClean="0">
                <a:latin typeface="Century Gothic" pitchFamily="34" charset="0"/>
              </a:rPr>
              <a:t>ry {</a:t>
            </a:r>
          </a:p>
          <a:p>
            <a:r>
              <a:rPr lang="en-US" sz="2000" b="1" dirty="0" smtClean="0">
                <a:latin typeface="Century Gothic" pitchFamily="34" charset="0"/>
              </a:rPr>
              <a:t>Connection conn =   get the connection…</a:t>
            </a:r>
          </a:p>
          <a:p>
            <a:r>
              <a:rPr lang="en-US" sz="2000" b="1" dirty="0" err="1">
                <a:latin typeface="Century Gothic" pitchFamily="34" charset="0"/>
              </a:rPr>
              <a:t>c</a:t>
            </a:r>
            <a:r>
              <a:rPr lang="en-US" sz="2000" b="1" dirty="0" err="1" smtClean="0">
                <a:latin typeface="Century Gothic" pitchFamily="34" charset="0"/>
              </a:rPr>
              <a:t>onn.setAutoCommit</a:t>
            </a:r>
            <a:r>
              <a:rPr lang="en-US" sz="2000" b="1" dirty="0" smtClean="0">
                <a:latin typeface="Century Gothic" pitchFamily="34" charset="0"/>
              </a:rPr>
              <a:t>(false);</a:t>
            </a:r>
          </a:p>
          <a:p>
            <a:pPr marL="342900" lvl="1" indent="-342900">
              <a:buFont typeface="Arial" pitchFamily="34" charset="0"/>
              <a:buChar char="•"/>
            </a:pPr>
            <a:r>
              <a:rPr lang="en-US" sz="2000" b="1" dirty="0">
                <a:latin typeface="Century Gothic" pitchFamily="34" charset="0"/>
              </a:rPr>
              <a:t>Statement </a:t>
            </a:r>
            <a:r>
              <a:rPr lang="en-US" sz="2000" b="1" dirty="0" err="1">
                <a:latin typeface="Century Gothic" pitchFamily="34" charset="0"/>
              </a:rPr>
              <a:t>stmt</a:t>
            </a:r>
            <a:r>
              <a:rPr lang="en-US" sz="2000" b="1" dirty="0">
                <a:latin typeface="Century Gothic" pitchFamily="34" charset="0"/>
              </a:rPr>
              <a:t> = </a:t>
            </a:r>
            <a:r>
              <a:rPr lang="en-US" sz="2000" b="1" dirty="0" err="1">
                <a:latin typeface="Century Gothic" pitchFamily="34" charset="0"/>
              </a:rPr>
              <a:t>conn.createStatement</a:t>
            </a:r>
            <a:r>
              <a:rPr lang="en-US" sz="2000" b="1" dirty="0">
                <a:latin typeface="Century Gothic" pitchFamily="34" charset="0"/>
              </a:rPr>
              <a:t>();</a:t>
            </a:r>
          </a:p>
          <a:p>
            <a:pPr marL="342900" lvl="1" indent="-342900">
              <a:buFont typeface="Arial" pitchFamily="34" charset="0"/>
              <a:buChar char="•"/>
            </a:pPr>
            <a:r>
              <a:rPr lang="en-US" sz="2000" b="1" dirty="0">
                <a:latin typeface="Century Gothic" pitchFamily="34" charset="0"/>
              </a:rPr>
              <a:t>String </a:t>
            </a:r>
            <a:r>
              <a:rPr lang="en-US" sz="2000" b="1" dirty="0" err="1">
                <a:latin typeface="Century Gothic" pitchFamily="34" charset="0"/>
              </a:rPr>
              <a:t>sql</a:t>
            </a:r>
            <a:r>
              <a:rPr lang="en-US" sz="2000" b="1" dirty="0">
                <a:latin typeface="Century Gothic" pitchFamily="34" charset="0"/>
              </a:rPr>
              <a:t> = “update person set income=income*1.1”;</a:t>
            </a:r>
          </a:p>
          <a:p>
            <a:pPr marL="342900" lvl="1" indent="-342900">
              <a:buFont typeface="Arial" pitchFamily="34" charset="0"/>
              <a:buChar char="•"/>
            </a:pPr>
            <a:r>
              <a:rPr lang="en-US" sz="2000" b="1" dirty="0" err="1">
                <a:latin typeface="Century Gothic" pitchFamily="34" charset="0"/>
              </a:rPr>
              <a:t>int</a:t>
            </a:r>
            <a:r>
              <a:rPr lang="en-US" sz="2000" b="1" dirty="0">
                <a:latin typeface="Century Gothic" pitchFamily="34" charset="0"/>
              </a:rPr>
              <a:t> </a:t>
            </a:r>
            <a:r>
              <a:rPr lang="en-US" sz="2000" b="1" dirty="0" err="1">
                <a:latin typeface="Century Gothic" pitchFamily="34" charset="0"/>
              </a:rPr>
              <a:t>rowsUpdated</a:t>
            </a:r>
            <a:r>
              <a:rPr lang="en-US" sz="2000" b="1" dirty="0">
                <a:latin typeface="Century Gothic" pitchFamily="34" charset="0"/>
              </a:rPr>
              <a:t> = </a:t>
            </a:r>
            <a:r>
              <a:rPr lang="en-US" sz="2000" b="1" dirty="0" err="1">
                <a:latin typeface="Century Gothic" pitchFamily="34" charset="0"/>
              </a:rPr>
              <a:t>stmt.executeUpdate</a:t>
            </a:r>
            <a:r>
              <a:rPr lang="en-US" sz="2000" b="1" dirty="0">
                <a:latin typeface="Century Gothic" pitchFamily="34" charset="0"/>
              </a:rPr>
              <a:t>(</a:t>
            </a:r>
            <a:r>
              <a:rPr lang="en-US" sz="2000" b="1" dirty="0" err="1">
                <a:latin typeface="Century Gothic" pitchFamily="34" charset="0"/>
              </a:rPr>
              <a:t>sql</a:t>
            </a:r>
            <a:r>
              <a:rPr lang="en-US" sz="2000" b="1" dirty="0">
                <a:latin typeface="Century Gothic" pitchFamily="34" charset="0"/>
              </a:rPr>
              <a:t>);</a:t>
            </a:r>
          </a:p>
          <a:p>
            <a:pPr marL="342900" lvl="1" indent="-342900">
              <a:buFont typeface="Arial" pitchFamily="34" charset="0"/>
              <a:buChar char="•"/>
            </a:pPr>
            <a:r>
              <a:rPr lang="en-US" sz="2000" b="1" dirty="0" err="1">
                <a:latin typeface="Century Gothic" pitchFamily="34" charset="0"/>
              </a:rPr>
              <a:t>stmt.close</a:t>
            </a:r>
            <a:r>
              <a:rPr lang="en-US" sz="2000" b="1" dirty="0">
                <a:latin typeface="Century Gothic" pitchFamily="34" charset="0"/>
              </a:rPr>
              <a:t>();</a:t>
            </a:r>
          </a:p>
          <a:p>
            <a:pPr marL="342900" lvl="1" indent="-342900">
              <a:buFont typeface="Arial" pitchFamily="34" charset="0"/>
              <a:buChar char="•"/>
            </a:pPr>
            <a:r>
              <a:rPr lang="en-US" sz="2000" b="1" dirty="0" err="1">
                <a:latin typeface="Century Gothic" pitchFamily="34" charset="0"/>
              </a:rPr>
              <a:t>conn.commit</a:t>
            </a:r>
            <a:r>
              <a:rPr lang="en-US" sz="2000" b="1" dirty="0">
                <a:latin typeface="Century Gothic" pitchFamily="34" charset="0"/>
              </a:rPr>
              <a:t>();</a:t>
            </a:r>
          </a:p>
          <a:p>
            <a:r>
              <a:rPr lang="en-US" sz="2000" b="1" dirty="0" err="1">
                <a:latin typeface="Century Gothic" pitchFamily="34" charset="0"/>
              </a:rPr>
              <a:t>c</a:t>
            </a:r>
            <a:r>
              <a:rPr lang="en-US" sz="2000" b="1" dirty="0" err="1" smtClean="0">
                <a:latin typeface="Century Gothic" pitchFamily="34" charset="0"/>
              </a:rPr>
              <a:t>onn.close</a:t>
            </a:r>
            <a:r>
              <a:rPr lang="en-US" sz="2000" b="1" dirty="0" smtClean="0">
                <a:latin typeface="Century Gothic" pitchFamily="34" charset="0"/>
              </a:rPr>
              <a:t>();</a:t>
            </a:r>
          </a:p>
          <a:p>
            <a:r>
              <a:rPr lang="en-US" sz="2000" b="1" dirty="0" smtClean="0">
                <a:latin typeface="Century Gothic" pitchFamily="34" charset="0"/>
              </a:rPr>
              <a:t>}</a:t>
            </a:r>
          </a:p>
          <a:p>
            <a:r>
              <a:rPr lang="en-US" sz="2000" b="1" dirty="0">
                <a:latin typeface="Century Gothic" pitchFamily="34" charset="0"/>
              </a:rPr>
              <a:t>c</a:t>
            </a:r>
            <a:r>
              <a:rPr lang="en-US" sz="2000" b="1" dirty="0" smtClean="0">
                <a:latin typeface="Century Gothic" pitchFamily="34" charset="0"/>
              </a:rPr>
              <a:t>atch (</a:t>
            </a:r>
            <a:r>
              <a:rPr lang="en-US" sz="2000" b="1" dirty="0" err="1" smtClean="0">
                <a:latin typeface="Century Gothic" pitchFamily="34" charset="0"/>
              </a:rPr>
              <a:t>SQLException</a:t>
            </a:r>
            <a:r>
              <a:rPr lang="en-US" sz="2000" b="1" dirty="0">
                <a:latin typeface="Century Gothic" pitchFamily="34" charset="0"/>
              </a:rPr>
              <a:t> </a:t>
            </a:r>
            <a:r>
              <a:rPr lang="en-US" sz="2000" b="1" dirty="0" smtClean="0">
                <a:latin typeface="Century Gothic" pitchFamily="34" charset="0"/>
              </a:rPr>
              <a:t>e)</a:t>
            </a:r>
          </a:p>
          <a:p>
            <a:r>
              <a:rPr lang="en-US" sz="2000" b="1" dirty="0" smtClean="0">
                <a:latin typeface="Century Gothic" pitchFamily="34" charset="0"/>
              </a:rPr>
              <a:t>{ </a:t>
            </a:r>
            <a:r>
              <a:rPr lang="en-US" sz="2000" b="1" dirty="0" err="1">
                <a:latin typeface="Century Gothic" pitchFamily="34" charset="0"/>
              </a:rPr>
              <a:t>c</a:t>
            </a:r>
            <a:r>
              <a:rPr lang="en-US" sz="2000" b="1" dirty="0" err="1" smtClean="0">
                <a:latin typeface="Century Gothic" pitchFamily="34" charset="0"/>
              </a:rPr>
              <a:t>onn.rollback</a:t>
            </a:r>
            <a:r>
              <a:rPr lang="en-US" sz="2000" b="1" dirty="0" smtClean="0">
                <a:latin typeface="Century Gothic" pitchFamily="34" charset="0"/>
              </a:rPr>
              <a:t>(); </a:t>
            </a:r>
            <a:r>
              <a:rPr lang="en-US" sz="2000" b="1" dirty="0" err="1">
                <a:latin typeface="Century Gothic" pitchFamily="34" charset="0"/>
              </a:rPr>
              <a:t>e</a:t>
            </a:r>
            <a:r>
              <a:rPr lang="en-US" sz="2000" b="1" dirty="0" err="1" smtClean="0">
                <a:latin typeface="Century Gothic" pitchFamily="34" charset="0"/>
              </a:rPr>
              <a:t>.printStackTrack</a:t>
            </a:r>
            <a:r>
              <a:rPr lang="en-US" sz="2000" b="1" dirty="0" smtClean="0">
                <a:latin typeface="Century Gothic" pitchFamily="34" charset="0"/>
              </a:rPr>
              <a:t>(); </a:t>
            </a:r>
            <a:r>
              <a:rPr lang="en-US" sz="2000" b="1" dirty="0" err="1" smtClean="0">
                <a:latin typeface="Century Gothic" pitchFamily="34" charset="0"/>
              </a:rPr>
              <a:t>conn.close</a:t>
            </a:r>
            <a:r>
              <a:rPr lang="en-US" sz="2000" b="1" smtClean="0">
                <a:latin typeface="Century Gothic" pitchFamily="34" charset="0"/>
              </a:rPr>
              <a:t>();}</a:t>
            </a:r>
            <a:endParaRPr lang="en-US" sz="2000" b="1" dirty="0">
              <a:latin typeface="Century Gothic" pitchFamily="34" charset="0"/>
            </a:endParaRPr>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232761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JDBC database update exercise</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3963411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r>
              <a:rPr lang="en-US" dirty="0" smtClean="0"/>
              <a:t>The ‘</a:t>
            </a:r>
            <a:r>
              <a:rPr lang="en-US" b="1" dirty="0" err="1" smtClean="0"/>
              <a:t>PreparedStatement</a:t>
            </a:r>
            <a:r>
              <a:rPr lang="en-US" dirty="0" smtClean="0"/>
              <a:t>’ object pre-compiles the SQL statement and reuses the pre-compiled SQL statement if the statement in executed multiple times.</a:t>
            </a:r>
          </a:p>
          <a:p>
            <a:r>
              <a:rPr lang="en-US" dirty="0" smtClean="0"/>
              <a:t>A question mark (?) in a SQL string is a placeholder for an input parameter, whose value will be supplied before the statement is executed.</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399601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lnSpcReduction="10000"/>
          </a:bodyPr>
          <a:lstStyle/>
          <a:p>
            <a:r>
              <a:rPr lang="en-US" dirty="0" smtClean="0"/>
              <a:t>JDBC API provides a standard database – independent interface to interact with RDMSs.</a:t>
            </a:r>
          </a:p>
          <a:p>
            <a:r>
              <a:rPr lang="en-US" dirty="0" smtClean="0"/>
              <a:t>Typically, you use the JDBC API to connect to a database, query the data, and/or update data.</a:t>
            </a:r>
          </a:p>
          <a:p>
            <a:r>
              <a:rPr lang="en-US" dirty="0" smtClean="0"/>
              <a:t>Every database provides developers with </a:t>
            </a:r>
          </a:p>
          <a:p>
            <a:pPr marL="971550" lvl="1" indent="-514350">
              <a:buFont typeface="+mj-lt"/>
              <a:buAutoNum type="arabicPeriod"/>
            </a:pPr>
            <a:r>
              <a:rPr lang="en-US" dirty="0" smtClean="0"/>
              <a:t>Standard SQL capabilities</a:t>
            </a:r>
          </a:p>
          <a:p>
            <a:pPr marL="971550" lvl="1" indent="-514350">
              <a:buFont typeface="+mj-lt"/>
              <a:buAutoNum type="arabicPeriod"/>
            </a:pPr>
            <a:r>
              <a:rPr lang="en-US" dirty="0" smtClean="0"/>
              <a:t>Extended SQL capabilities</a:t>
            </a:r>
          </a:p>
          <a:p>
            <a:pPr marL="971550" lvl="1" indent="-514350">
              <a:buFont typeface="+mj-lt"/>
              <a:buAutoNum type="arabicPeriod"/>
            </a:pPr>
            <a:r>
              <a:rPr lang="en-US" dirty="0" smtClean="0"/>
              <a:t>A proprietary programming language</a:t>
            </a:r>
          </a:p>
          <a:p>
            <a:pPr marL="457200" lvl="1" indent="0">
              <a:buNone/>
            </a:pPr>
            <a:r>
              <a:rPr lang="en-US" dirty="0" smtClean="0"/>
              <a:t>to build database applications.</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8" name="Footer Placeholder 7"/>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3004451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a:bodyPr>
          <a:lstStyle/>
          <a:p>
            <a:pPr marL="0" indent="0">
              <a:buNone/>
            </a:pPr>
            <a:r>
              <a:rPr lang="en-US" sz="2400" b="1" dirty="0" smtClean="0">
                <a:latin typeface="Century Gothic" pitchFamily="34" charset="0"/>
              </a:rPr>
              <a:t>String </a:t>
            </a:r>
            <a:r>
              <a:rPr lang="en-US" sz="2400" b="1" dirty="0" err="1" smtClean="0">
                <a:latin typeface="Century Gothic" pitchFamily="34" charset="0"/>
              </a:rPr>
              <a:t>sql</a:t>
            </a:r>
            <a:r>
              <a:rPr lang="en-US" sz="2400" b="1" dirty="0" smtClean="0">
                <a:latin typeface="Century Gothic" pitchFamily="34" charset="0"/>
              </a:rPr>
              <a:t> = “insert into person” +</a:t>
            </a:r>
          </a:p>
          <a:p>
            <a:pPr marL="0" indent="0">
              <a:buNone/>
            </a:pPr>
            <a:r>
              <a:rPr lang="en-US" sz="2400" b="1" dirty="0" smtClean="0">
                <a:latin typeface="Century Gothic" pitchFamily="34" charset="0"/>
              </a:rPr>
              <a:t>          “</a:t>
            </a:r>
            <a:r>
              <a:rPr lang="en-US" sz="2400" b="1" dirty="0" err="1" smtClean="0">
                <a:latin typeface="Century Gothic" pitchFamily="34" charset="0"/>
              </a:rPr>
              <a:t>person_id,first_name,last_name,gender</a:t>
            </a:r>
            <a:r>
              <a:rPr lang="en-US" sz="2400" b="1" dirty="0" smtClean="0">
                <a:latin typeface="Century Gothic" pitchFamily="34" charset="0"/>
              </a:rPr>
              <a:t>,”+</a:t>
            </a:r>
          </a:p>
          <a:p>
            <a:pPr marL="0" indent="0">
              <a:buNone/>
            </a:pPr>
            <a:r>
              <a:rPr lang="en-US" sz="2400" b="1" dirty="0" smtClean="0">
                <a:latin typeface="Century Gothic" pitchFamily="34" charset="0"/>
              </a:rPr>
              <a:t>          ”values (?,?,?,?,?,?)”;</a:t>
            </a:r>
          </a:p>
          <a:p>
            <a:r>
              <a:rPr lang="en-US" sz="2800" dirty="0" smtClean="0"/>
              <a:t>Each of the ?s is a placeholder for a value. The first ? is a placeholder for </a:t>
            </a:r>
            <a:r>
              <a:rPr lang="en-US" sz="2800" dirty="0" err="1" smtClean="0"/>
              <a:t>person_id</a:t>
            </a:r>
            <a:r>
              <a:rPr lang="en-US" sz="2800" dirty="0" smtClean="0"/>
              <a:t>, the second ? is for </a:t>
            </a:r>
            <a:r>
              <a:rPr lang="en-US" sz="2800" dirty="0" err="1" smtClean="0"/>
              <a:t>first_name</a:t>
            </a:r>
            <a:r>
              <a:rPr lang="en-US" sz="2800" dirty="0" smtClean="0"/>
              <a:t>, etc. The first placeholder is given an index of 1, the second placeholder is given an index of 2, etc.</a:t>
            </a:r>
          </a:p>
          <a:p>
            <a:pPr marL="0" indent="0">
              <a:buNone/>
            </a:pPr>
            <a:r>
              <a:rPr lang="en-US" sz="2200" b="1" dirty="0" smtClean="0">
                <a:latin typeface="Century Gothic" pitchFamily="34" charset="0"/>
              </a:rPr>
              <a:t>Prepared Statement </a:t>
            </a:r>
            <a:r>
              <a:rPr lang="en-US" sz="2200" b="1" dirty="0" err="1" smtClean="0">
                <a:latin typeface="Century Gothic" pitchFamily="34" charset="0"/>
              </a:rPr>
              <a:t>pstmt</a:t>
            </a:r>
            <a:r>
              <a:rPr lang="en-US" sz="2200" b="1" dirty="0" smtClean="0">
                <a:latin typeface="Century Gothic" pitchFamily="34" charset="0"/>
              </a:rPr>
              <a:t> = </a:t>
            </a:r>
            <a:r>
              <a:rPr lang="en-US" sz="2200" b="1" dirty="0" err="1" smtClean="0">
                <a:latin typeface="Century Gothic" pitchFamily="34" charset="0"/>
              </a:rPr>
              <a:t>conn.preparedStatement</a:t>
            </a:r>
            <a:r>
              <a:rPr lang="en-US" sz="2200" b="1" dirty="0" smtClean="0">
                <a:latin typeface="Century Gothic" pitchFamily="34" charset="0"/>
              </a:rPr>
              <a:t>(</a:t>
            </a:r>
            <a:r>
              <a:rPr lang="en-US" sz="2200" b="1" dirty="0" err="1" smtClean="0">
                <a:latin typeface="Century Gothic" pitchFamily="34" charset="0"/>
              </a:rPr>
              <a:t>sql</a:t>
            </a:r>
            <a:r>
              <a:rPr lang="en-US" sz="2200" b="1" dirty="0" smtClean="0">
                <a:latin typeface="Century Gothic" pitchFamily="34" charset="0"/>
              </a:rPr>
              <a:t>);</a:t>
            </a:r>
          </a:p>
          <a:p>
            <a:pPr marL="0" indent="0">
              <a:buNone/>
            </a:pPr>
            <a:r>
              <a:rPr lang="en-US" sz="2200" b="1" dirty="0" err="1">
                <a:latin typeface="Century Gothic" pitchFamily="34" charset="0"/>
              </a:rPr>
              <a:t>p</a:t>
            </a:r>
            <a:r>
              <a:rPr lang="en-US" sz="2200" b="1" dirty="0" err="1" smtClean="0">
                <a:latin typeface="Century Gothic" pitchFamily="34" charset="0"/>
              </a:rPr>
              <a:t>stmt.setInt</a:t>
            </a:r>
            <a:r>
              <a:rPr lang="en-US" sz="2200" b="1" dirty="0" smtClean="0">
                <a:latin typeface="Century Gothic" pitchFamily="34" charset="0"/>
              </a:rPr>
              <a:t>(1,801);</a:t>
            </a:r>
            <a:endParaRPr lang="en-US" sz="2200" b="1" dirty="0">
              <a:latin typeface="Century Gothic" pitchFamily="34" charset="0"/>
            </a:endParaRPr>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786956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92500" lnSpcReduction="20000"/>
          </a:bodyPr>
          <a:lstStyle/>
          <a:p>
            <a:pPr marL="0" indent="0">
              <a:buNone/>
            </a:pPr>
            <a:r>
              <a:rPr lang="en-US" sz="2400" b="1" dirty="0" smtClean="0">
                <a:latin typeface="Century Gothic" pitchFamily="34" charset="0"/>
              </a:rPr>
              <a:t>String </a:t>
            </a:r>
            <a:r>
              <a:rPr lang="en-US" sz="2400" b="1" dirty="0" err="1">
                <a:latin typeface="Century Gothic" pitchFamily="34" charset="0"/>
              </a:rPr>
              <a:t>sql</a:t>
            </a:r>
            <a:r>
              <a:rPr lang="en-US" sz="2400" b="1" dirty="0">
                <a:latin typeface="Century Gothic" pitchFamily="34" charset="0"/>
              </a:rPr>
              <a:t> = “insert into person” +</a:t>
            </a:r>
          </a:p>
          <a:p>
            <a:pPr marL="0" indent="0">
              <a:buNone/>
            </a:pPr>
            <a:r>
              <a:rPr lang="en-US" sz="2400" b="1" dirty="0">
                <a:latin typeface="Century Gothic" pitchFamily="34" charset="0"/>
              </a:rPr>
              <a:t>          “</a:t>
            </a:r>
            <a:r>
              <a:rPr lang="en-US" sz="2400" b="1" dirty="0" err="1">
                <a:latin typeface="Century Gothic" pitchFamily="34" charset="0"/>
              </a:rPr>
              <a:t>person_id,first_name,last_name,gender</a:t>
            </a:r>
            <a:r>
              <a:rPr lang="en-US" sz="2400" b="1" dirty="0">
                <a:latin typeface="Century Gothic" pitchFamily="34" charset="0"/>
              </a:rPr>
              <a:t>,”+</a:t>
            </a:r>
          </a:p>
          <a:p>
            <a:pPr marL="0" indent="0">
              <a:buNone/>
            </a:pPr>
            <a:r>
              <a:rPr lang="en-US" sz="2400" b="1" dirty="0">
                <a:latin typeface="Century Gothic" pitchFamily="34" charset="0"/>
              </a:rPr>
              <a:t>          ”values (?,?,?,?,?,?)”;</a:t>
            </a:r>
          </a:p>
          <a:p>
            <a:pPr marL="0" indent="0">
              <a:buNone/>
            </a:pPr>
            <a:r>
              <a:rPr lang="en-US" sz="2400" b="1" dirty="0" smtClean="0">
                <a:latin typeface="Century Gothic" pitchFamily="34" charset="0"/>
              </a:rPr>
              <a:t>Connection conn =  get a connection object…;</a:t>
            </a:r>
          </a:p>
          <a:p>
            <a:pPr marL="0" indent="0">
              <a:buNone/>
            </a:pPr>
            <a:r>
              <a:rPr lang="en-US" sz="2400" b="1" dirty="0" smtClean="0">
                <a:latin typeface="Century Gothic" pitchFamily="34" charset="0"/>
              </a:rPr>
              <a:t>Prepared Statement </a:t>
            </a:r>
            <a:r>
              <a:rPr lang="en-US" sz="2400" b="1" dirty="0" err="1" smtClean="0">
                <a:latin typeface="Century Gothic" pitchFamily="34" charset="0"/>
              </a:rPr>
              <a:t>pstmt</a:t>
            </a:r>
            <a:r>
              <a:rPr lang="en-US" sz="2400" b="1" dirty="0" smtClean="0">
                <a:latin typeface="Century Gothic" pitchFamily="34" charset="0"/>
              </a:rPr>
              <a:t> = </a:t>
            </a:r>
            <a:r>
              <a:rPr lang="en-US" sz="2400" b="1" dirty="0" err="1" smtClean="0">
                <a:latin typeface="Century Gothic" pitchFamily="34" charset="0"/>
              </a:rPr>
              <a:t>conn.prepareStatement</a:t>
            </a:r>
            <a:r>
              <a:rPr lang="en-US" sz="2400" b="1" dirty="0" smtClean="0">
                <a:latin typeface="Century Gothic" pitchFamily="34" charset="0"/>
              </a:rPr>
              <a:t>(</a:t>
            </a:r>
            <a:r>
              <a:rPr lang="en-US" sz="2400" b="1" dirty="0" err="1" smtClean="0">
                <a:latin typeface="Century Gothic" pitchFamily="34" charset="0"/>
              </a:rPr>
              <a:t>sql</a:t>
            </a:r>
            <a:r>
              <a:rPr lang="en-US" sz="2400" b="1" dirty="0" smtClean="0">
                <a:latin typeface="Century Gothic" pitchFamily="34" charset="0"/>
              </a:rPr>
              <a:t>);</a:t>
            </a:r>
          </a:p>
          <a:p>
            <a:pPr marL="0" indent="0">
              <a:buNone/>
            </a:pPr>
            <a:r>
              <a:rPr lang="en-US" sz="2400" b="1" dirty="0" err="1">
                <a:latin typeface="Century Gothic" pitchFamily="34" charset="0"/>
              </a:rPr>
              <a:t>p</a:t>
            </a:r>
            <a:r>
              <a:rPr lang="en-US" sz="2400" b="1" dirty="0" err="1" smtClean="0">
                <a:latin typeface="Century Gothic" pitchFamily="34" charset="0"/>
              </a:rPr>
              <a:t>stmt.setInt</a:t>
            </a:r>
            <a:r>
              <a:rPr lang="en-US" sz="2400" b="1" dirty="0" smtClean="0">
                <a:latin typeface="Century Gothic" pitchFamily="34" charset="0"/>
              </a:rPr>
              <a:t>(1,801);</a:t>
            </a:r>
          </a:p>
          <a:p>
            <a:pPr marL="0" indent="0">
              <a:buNone/>
            </a:pPr>
            <a:r>
              <a:rPr lang="en-US" sz="2400" b="1" dirty="0" err="1">
                <a:latin typeface="Century Gothic" pitchFamily="34" charset="0"/>
              </a:rPr>
              <a:t>p</a:t>
            </a:r>
            <a:r>
              <a:rPr lang="en-US" sz="2400" b="1" dirty="0" err="1" smtClean="0">
                <a:latin typeface="Century Gothic" pitchFamily="34" charset="0"/>
              </a:rPr>
              <a:t>stmt.setString</a:t>
            </a:r>
            <a:r>
              <a:rPr lang="en-US" sz="2400" b="1" dirty="0" smtClean="0">
                <a:latin typeface="Century Gothic" pitchFamily="34" charset="0"/>
              </a:rPr>
              <a:t>(2,”Tom”);</a:t>
            </a:r>
          </a:p>
          <a:p>
            <a:pPr marL="0" indent="0">
              <a:buNone/>
            </a:pPr>
            <a:r>
              <a:rPr lang="en-US" sz="2400" b="1" dirty="0" err="1">
                <a:latin typeface="Century Gothic" pitchFamily="34" charset="0"/>
              </a:rPr>
              <a:t>p</a:t>
            </a:r>
            <a:r>
              <a:rPr lang="en-US" sz="2400" b="1" dirty="0" err="1" smtClean="0">
                <a:latin typeface="Century Gothic" pitchFamily="34" charset="0"/>
              </a:rPr>
              <a:t>stmt.setString</a:t>
            </a:r>
            <a:r>
              <a:rPr lang="en-US" sz="2400" b="1" dirty="0" smtClean="0">
                <a:latin typeface="Century Gothic" pitchFamily="34" charset="0"/>
              </a:rPr>
              <a:t>(3,”Baker”);</a:t>
            </a:r>
          </a:p>
          <a:p>
            <a:pPr marL="0" indent="0">
              <a:buNone/>
            </a:pPr>
            <a:r>
              <a:rPr lang="en-US" sz="2400" b="1" dirty="0" err="1">
                <a:latin typeface="Century Gothic" pitchFamily="34" charset="0"/>
              </a:rPr>
              <a:t>p</a:t>
            </a:r>
            <a:r>
              <a:rPr lang="en-US" sz="2400" b="1" dirty="0" err="1" smtClean="0">
                <a:latin typeface="Century Gothic" pitchFamily="34" charset="0"/>
              </a:rPr>
              <a:t>stmt.setString</a:t>
            </a:r>
            <a:r>
              <a:rPr lang="en-US" sz="2400" b="1" dirty="0" smtClean="0">
                <a:latin typeface="Century Gothic" pitchFamily="34" charset="0"/>
              </a:rPr>
              <a:t>(4,”M”);</a:t>
            </a:r>
          </a:p>
          <a:p>
            <a:pPr marL="0" indent="0">
              <a:buNone/>
            </a:pPr>
            <a:r>
              <a:rPr lang="en-US" sz="2400" b="1" dirty="0" err="1" smtClean="0">
                <a:latin typeface="Century Gothic" pitchFamily="34" charset="0"/>
              </a:rPr>
              <a:t>java.sql.Date</a:t>
            </a:r>
            <a:r>
              <a:rPr lang="en-US" sz="2400" b="1" dirty="0" smtClean="0">
                <a:latin typeface="Century Gothic" pitchFamily="34" charset="0"/>
              </a:rPr>
              <a:t> dob = </a:t>
            </a:r>
            <a:r>
              <a:rPr lang="en-US" sz="2400" b="1" dirty="0" err="1" smtClean="0">
                <a:latin typeface="Century Gothic" pitchFamily="34" charset="0"/>
              </a:rPr>
              <a:t>java.sql.Date.valueOf</a:t>
            </a:r>
            <a:r>
              <a:rPr lang="en-US" sz="2400" b="1" dirty="0" smtClean="0">
                <a:latin typeface="Century Gothic" pitchFamily="34" charset="0"/>
              </a:rPr>
              <a:t>(“1970-01-25”);</a:t>
            </a:r>
          </a:p>
          <a:p>
            <a:pPr marL="0" indent="0">
              <a:buNone/>
            </a:pPr>
            <a:r>
              <a:rPr lang="en-US" sz="2400" b="1" dirty="0" err="1">
                <a:latin typeface="Century Gothic" pitchFamily="34" charset="0"/>
              </a:rPr>
              <a:t>p</a:t>
            </a:r>
            <a:r>
              <a:rPr lang="en-US" sz="2400" b="1" dirty="0" err="1" smtClean="0">
                <a:latin typeface="Century Gothic" pitchFamily="34" charset="0"/>
              </a:rPr>
              <a:t>stmt.setDate</a:t>
            </a:r>
            <a:r>
              <a:rPr lang="en-US" sz="2400" b="1" dirty="0" smtClean="0">
                <a:latin typeface="Century Gothic" pitchFamily="34" charset="0"/>
              </a:rPr>
              <a:t>(5,dob);</a:t>
            </a:r>
          </a:p>
          <a:p>
            <a:pPr marL="0" indent="0">
              <a:buNone/>
            </a:pPr>
            <a:r>
              <a:rPr lang="en-US" sz="2400" b="1" dirty="0" err="1">
                <a:latin typeface="Century Gothic" pitchFamily="34" charset="0"/>
              </a:rPr>
              <a:t>p</a:t>
            </a:r>
            <a:r>
              <a:rPr lang="en-US" sz="2400" b="1" dirty="0" err="1" smtClean="0">
                <a:latin typeface="Century Gothic" pitchFamily="34" charset="0"/>
              </a:rPr>
              <a:t>stmt.setDouble</a:t>
            </a:r>
            <a:r>
              <a:rPr lang="en-US" sz="2400" b="1" dirty="0" smtClean="0">
                <a:latin typeface="Century Gothic" pitchFamily="34" charset="0"/>
              </a:rPr>
              <a:t>(6,45900);</a:t>
            </a:r>
          </a:p>
          <a:p>
            <a:pPr marL="0" indent="0">
              <a:buNone/>
            </a:pPr>
            <a:r>
              <a:rPr lang="en-US" sz="2400" b="1" dirty="0" err="1">
                <a:latin typeface="Century Gothic" pitchFamily="34" charset="0"/>
              </a:rPr>
              <a:t>p</a:t>
            </a:r>
            <a:r>
              <a:rPr lang="en-US" sz="2400" b="1" dirty="0" err="1" smtClean="0">
                <a:latin typeface="Century Gothic" pitchFamily="34" charset="0"/>
              </a:rPr>
              <a:t>stmt.executeUpdate</a:t>
            </a:r>
            <a:r>
              <a:rPr lang="en-US" sz="2400" b="1" dirty="0" smtClean="0">
                <a:latin typeface="Century Gothic" pitchFamily="34" charset="0"/>
              </a:rPr>
              <a:t>();</a:t>
            </a:r>
            <a:endParaRPr lang="en-US" sz="2400" b="1" dirty="0">
              <a:latin typeface="Century Gothic" pitchFamily="34" charset="0"/>
            </a:endParaRPr>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3236631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JDBC </a:t>
            </a:r>
            <a:r>
              <a:rPr lang="en-US" dirty="0" err="1" smtClean="0"/>
              <a:t>PreparedStatement</a:t>
            </a:r>
            <a:r>
              <a:rPr lang="en-US" smtClean="0"/>
              <a:t> Exercise</a:t>
            </a:r>
            <a:endParaRPr lang="en-US"/>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2381194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92500" lnSpcReduction="10000"/>
          </a:bodyPr>
          <a:lstStyle/>
          <a:p>
            <a:r>
              <a:rPr lang="en-US" dirty="0" smtClean="0"/>
              <a:t>When you execute a query (a ‘</a:t>
            </a:r>
            <a:r>
              <a:rPr lang="en-US" b="1" dirty="0" smtClean="0"/>
              <a:t>SELECT</a:t>
            </a:r>
            <a:r>
              <a:rPr lang="en-US" dirty="0" smtClean="0"/>
              <a:t>’ statement) in a database, it returns the matching records in the form of a ‘</a:t>
            </a:r>
            <a:r>
              <a:rPr lang="en-US" b="1" dirty="0" err="1" smtClean="0"/>
              <a:t>ResultSet</a:t>
            </a:r>
            <a:r>
              <a:rPr lang="en-US" dirty="0" smtClean="0"/>
              <a:t>’.</a:t>
            </a:r>
          </a:p>
          <a:p>
            <a:r>
              <a:rPr lang="en-US" dirty="0" smtClean="0"/>
              <a:t>This is the data arranged in rows and columns.</a:t>
            </a:r>
          </a:p>
          <a:p>
            <a:r>
              <a:rPr lang="en-US" dirty="0" smtClean="0"/>
              <a:t>The ‘</a:t>
            </a:r>
            <a:r>
              <a:rPr lang="en-US" b="1" dirty="0" smtClean="0"/>
              <a:t>SELECT</a:t>
            </a:r>
            <a:r>
              <a:rPr lang="en-US" dirty="0" smtClean="0"/>
              <a:t>’ statement determines the number of rows and columns that are contained in a ‘</a:t>
            </a:r>
            <a:r>
              <a:rPr lang="en-US" b="1" dirty="0" err="1" smtClean="0"/>
              <a:t>ResultSet</a:t>
            </a:r>
            <a:r>
              <a:rPr lang="en-US" dirty="0" smtClean="0"/>
              <a:t>’.</a:t>
            </a:r>
          </a:p>
          <a:p>
            <a:r>
              <a:rPr lang="en-US" dirty="0" smtClean="0"/>
              <a:t>The ‘</a:t>
            </a:r>
            <a:r>
              <a:rPr lang="en-US" b="1" dirty="0" smtClean="0"/>
              <a:t>Statement</a:t>
            </a:r>
            <a:r>
              <a:rPr lang="en-US" dirty="0" smtClean="0"/>
              <a:t>’ or ‘</a:t>
            </a:r>
            <a:r>
              <a:rPr lang="en-US" b="1" dirty="0" err="1" smtClean="0"/>
              <a:t>PreparedStatement</a:t>
            </a:r>
            <a:r>
              <a:rPr lang="en-US" dirty="0" smtClean="0"/>
              <a:t>’ or ‘</a:t>
            </a:r>
            <a:r>
              <a:rPr lang="en-US" b="1" dirty="0" err="1" smtClean="0"/>
              <a:t>CallableStatement</a:t>
            </a:r>
            <a:r>
              <a:rPr lang="en-US" dirty="0" smtClean="0"/>
              <a:t>’ object returns the result of a query as a ‘</a:t>
            </a:r>
            <a:r>
              <a:rPr lang="en-US" b="1" dirty="0" err="1" smtClean="0"/>
              <a:t>ResultSet</a:t>
            </a:r>
            <a:r>
              <a:rPr lang="en-US" dirty="0" smtClean="0"/>
              <a:t>’ object.</a:t>
            </a:r>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4072652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lnSpcReduction="10000"/>
          </a:bodyPr>
          <a:lstStyle/>
          <a:p>
            <a:r>
              <a:rPr lang="en-US" b="1" u="sng" dirty="0" err="1" smtClean="0"/>
              <a:t>Scrollability</a:t>
            </a:r>
            <a:endParaRPr lang="en-US" b="1" u="sng" dirty="0" smtClean="0"/>
          </a:p>
          <a:p>
            <a:r>
              <a:rPr lang="en-US" dirty="0" smtClean="0"/>
              <a:t>A ‘</a:t>
            </a:r>
            <a:r>
              <a:rPr lang="en-US" b="1" dirty="0" err="1"/>
              <a:t>R</a:t>
            </a:r>
            <a:r>
              <a:rPr lang="en-US" b="1" dirty="0" err="1" smtClean="0"/>
              <a:t>esultSet</a:t>
            </a:r>
            <a:r>
              <a:rPr lang="en-US" dirty="0" smtClean="0"/>
              <a:t>’ can be </a:t>
            </a:r>
            <a:r>
              <a:rPr lang="en-US" b="1" dirty="0" smtClean="0"/>
              <a:t>forward-only</a:t>
            </a:r>
            <a:r>
              <a:rPr lang="en-US" dirty="0" smtClean="0"/>
              <a:t> or </a:t>
            </a:r>
            <a:r>
              <a:rPr lang="en-US" b="1" dirty="0" smtClean="0"/>
              <a:t>bi-directional</a:t>
            </a:r>
            <a:r>
              <a:rPr lang="en-US" dirty="0" smtClean="0"/>
              <a:t> (move from row to row forwards or backwards).</a:t>
            </a:r>
          </a:p>
          <a:p>
            <a:r>
              <a:rPr lang="en-US" dirty="0" smtClean="0"/>
              <a:t>A </a:t>
            </a:r>
            <a:r>
              <a:rPr lang="en-US" b="1" dirty="0" smtClean="0"/>
              <a:t>bi-directional</a:t>
            </a:r>
            <a:r>
              <a:rPr lang="en-US" dirty="0" smtClean="0"/>
              <a:t> ‘</a:t>
            </a:r>
            <a:r>
              <a:rPr lang="en-US" b="1" dirty="0" err="1" smtClean="0"/>
              <a:t>ResultSet</a:t>
            </a:r>
            <a:r>
              <a:rPr lang="en-US" dirty="0" smtClean="0"/>
              <a:t>’ can be ‘</a:t>
            </a:r>
            <a:r>
              <a:rPr lang="en-US" b="1" dirty="0" smtClean="0"/>
              <a:t>update-sensitive</a:t>
            </a:r>
            <a:r>
              <a:rPr lang="en-US" dirty="0" smtClean="0"/>
              <a:t>’ or ‘</a:t>
            </a:r>
            <a:r>
              <a:rPr lang="en-US" b="1" dirty="0" smtClean="0"/>
              <a:t>update-insensitive</a:t>
            </a:r>
            <a:r>
              <a:rPr lang="en-US" dirty="0" smtClean="0"/>
              <a:t>’ (whether changes in the underlying database will be reflected in the ‘</a:t>
            </a:r>
            <a:r>
              <a:rPr lang="en-US" b="1" dirty="0" err="1" smtClean="0"/>
              <a:t>ResultSet</a:t>
            </a:r>
            <a:r>
              <a:rPr lang="en-US" dirty="0" smtClean="0"/>
              <a:t>’ while you are scrolling through its rows).</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672356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lnSpcReduction="10000"/>
          </a:bodyPr>
          <a:lstStyle/>
          <a:p>
            <a:r>
              <a:rPr lang="en-US" b="1" u="sng" dirty="0" smtClean="0"/>
              <a:t>Concurrency</a:t>
            </a:r>
          </a:p>
          <a:p>
            <a:r>
              <a:rPr lang="en-US" dirty="0" smtClean="0"/>
              <a:t>A ‘</a:t>
            </a:r>
            <a:r>
              <a:rPr lang="en-US" b="1" dirty="0" err="1" smtClean="0"/>
              <a:t>ResultSet</a:t>
            </a:r>
            <a:r>
              <a:rPr lang="en-US" dirty="0" smtClean="0"/>
              <a:t>’ may be ‘read-only’ or ‘updatable’.</a:t>
            </a:r>
          </a:p>
          <a:p>
            <a:r>
              <a:rPr lang="en-US" b="1" u="sng" dirty="0" err="1" smtClean="0"/>
              <a:t>Holdability</a:t>
            </a:r>
            <a:endParaRPr lang="en-US" b="1" u="sng" dirty="0" smtClean="0"/>
          </a:p>
          <a:p>
            <a:r>
              <a:rPr lang="en-US" dirty="0" smtClean="0"/>
              <a:t>This property of a ‘</a:t>
            </a:r>
            <a:r>
              <a:rPr lang="en-US" b="1" dirty="0" err="1" smtClean="0"/>
              <a:t>ResultSet</a:t>
            </a:r>
            <a:r>
              <a:rPr lang="en-US" dirty="0" smtClean="0"/>
              <a:t>’ refers to its state after a transaction which it is associated with, has been committed. The ‘</a:t>
            </a:r>
            <a:r>
              <a:rPr lang="en-US" b="1" dirty="0" err="1" smtClean="0"/>
              <a:t>ResultSet</a:t>
            </a:r>
            <a:r>
              <a:rPr lang="en-US" dirty="0" smtClean="0"/>
              <a:t>’ may be closed or kept open after commitment of the transaction.</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121358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a:bodyPr>
          <a:lstStyle/>
          <a:p>
            <a:r>
              <a:rPr lang="en-US" dirty="0" smtClean="0"/>
              <a:t>You can get information about the properties of a ‘</a:t>
            </a:r>
            <a:r>
              <a:rPr lang="en-US" dirty="0" err="1" smtClean="0"/>
              <a:t>ResultSet</a:t>
            </a:r>
            <a:r>
              <a:rPr lang="en-US" dirty="0" smtClean="0"/>
              <a:t>’ supported by a JDBC driver by using methods of the ‘</a:t>
            </a:r>
            <a:r>
              <a:rPr lang="en-US" dirty="0" err="1" smtClean="0"/>
              <a:t>DatabaseMetaData</a:t>
            </a:r>
            <a:r>
              <a:rPr lang="en-US" dirty="0" smtClean="0"/>
              <a:t>’ interface.</a:t>
            </a:r>
          </a:p>
          <a:p>
            <a:r>
              <a:rPr lang="en-US" dirty="0" smtClean="0"/>
              <a:t>First we get a ‘</a:t>
            </a:r>
            <a:r>
              <a:rPr lang="en-US" dirty="0" err="1" smtClean="0"/>
              <a:t>DatabaseMetaData</a:t>
            </a:r>
            <a:r>
              <a:rPr lang="en-US" dirty="0" smtClean="0"/>
              <a:t>’ object as follows:</a:t>
            </a:r>
          </a:p>
          <a:p>
            <a:pPr marL="514350" indent="-514350">
              <a:buFont typeface="+mj-lt"/>
              <a:buAutoNum type="arabicPeriod"/>
            </a:pPr>
            <a:r>
              <a:rPr lang="en-US" sz="2400" b="1" dirty="0" smtClean="0">
                <a:latin typeface="Century Gothic" pitchFamily="34" charset="0"/>
              </a:rPr>
              <a:t>Connection conn =  get a connection….</a:t>
            </a:r>
          </a:p>
          <a:p>
            <a:pPr marL="514350" indent="-514350">
              <a:buFont typeface="+mj-lt"/>
              <a:buAutoNum type="arabicPeriod"/>
            </a:pPr>
            <a:r>
              <a:rPr lang="en-US" sz="2400" b="1" dirty="0" err="1" smtClean="0">
                <a:latin typeface="Century Gothic" pitchFamily="34" charset="0"/>
              </a:rPr>
              <a:t>DatabaseMetaData</a:t>
            </a:r>
            <a:r>
              <a:rPr lang="en-US" sz="2400" b="1" dirty="0" smtClean="0">
                <a:latin typeface="Century Gothic" pitchFamily="34" charset="0"/>
              </a:rPr>
              <a:t> </a:t>
            </a:r>
            <a:r>
              <a:rPr lang="en-US" sz="2400" b="1" dirty="0" err="1" smtClean="0">
                <a:latin typeface="Century Gothic" pitchFamily="34" charset="0"/>
              </a:rPr>
              <a:t>dmd</a:t>
            </a:r>
            <a:r>
              <a:rPr lang="en-US" sz="2400" b="1" dirty="0" smtClean="0">
                <a:latin typeface="Century Gothic" pitchFamily="34" charset="0"/>
              </a:rPr>
              <a:t> = </a:t>
            </a:r>
            <a:r>
              <a:rPr lang="en-US" sz="2400" b="1" dirty="0" err="1" smtClean="0">
                <a:latin typeface="Century Gothic" pitchFamily="34" charset="0"/>
              </a:rPr>
              <a:t>conn.getMetaData</a:t>
            </a:r>
            <a:r>
              <a:rPr lang="en-US" dirty="0" smtClean="0">
                <a:latin typeface="Century Gothic" pitchFamily="34" charset="0"/>
              </a:rPr>
              <a:t>();</a:t>
            </a:r>
            <a:endParaRPr lang="en-US" dirty="0">
              <a:latin typeface="Century Gothic" pitchFamily="34" charset="0"/>
            </a:endParaRPr>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535381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85000" lnSpcReduction="20000"/>
          </a:bodyPr>
          <a:lstStyle/>
          <a:p>
            <a:pPr marL="0" indent="0">
              <a:buNone/>
            </a:pPr>
            <a:r>
              <a:rPr lang="en-US" sz="1800" b="1" dirty="0" err="1">
                <a:latin typeface="Century Gothic" pitchFamily="34" charset="0"/>
              </a:rPr>
              <a:t>b</a:t>
            </a:r>
            <a:r>
              <a:rPr lang="en-US" sz="1800" b="1" dirty="0" err="1" smtClean="0">
                <a:latin typeface="Century Gothic" pitchFamily="34" charset="0"/>
              </a:rPr>
              <a:t>oolean</a:t>
            </a:r>
            <a:r>
              <a:rPr lang="en-US" sz="1800" b="1" dirty="0" smtClean="0">
                <a:latin typeface="Century Gothic" pitchFamily="34" charset="0"/>
              </a:rPr>
              <a:t> </a:t>
            </a:r>
            <a:r>
              <a:rPr lang="en-US" sz="1800" b="1" dirty="0">
                <a:latin typeface="Century Gothic" pitchFamily="34" charset="0"/>
              </a:rPr>
              <a:t>b1 = </a:t>
            </a:r>
            <a:r>
              <a:rPr lang="en-US" sz="1800" b="1" dirty="0" err="1" smtClean="0">
                <a:latin typeface="Century Gothic" pitchFamily="34" charset="0"/>
              </a:rPr>
              <a:t>dmd.supportsResultSetType</a:t>
            </a:r>
            <a:r>
              <a:rPr lang="en-US" sz="1800" b="1" dirty="0" smtClean="0">
                <a:latin typeface="Century Gothic" pitchFamily="34" charset="0"/>
              </a:rPr>
              <a:t>(TYPE_FORWARD_ONLY</a:t>
            </a:r>
            <a:r>
              <a:rPr lang="en-US" sz="1800" b="1" dirty="0">
                <a:latin typeface="Century Gothic" pitchFamily="34" charset="0"/>
              </a:rPr>
              <a:t>);</a:t>
            </a:r>
          </a:p>
          <a:p>
            <a:pPr marL="0" indent="0">
              <a:buNone/>
            </a:pPr>
            <a:r>
              <a:rPr lang="en-US" sz="1800" b="1" dirty="0" err="1">
                <a:latin typeface="Century Gothic" pitchFamily="34" charset="0"/>
              </a:rPr>
              <a:t>b</a:t>
            </a:r>
            <a:r>
              <a:rPr lang="en-US" sz="1800" b="1" dirty="0" err="1" smtClean="0">
                <a:latin typeface="Century Gothic" pitchFamily="34" charset="0"/>
              </a:rPr>
              <a:t>oolean</a:t>
            </a:r>
            <a:r>
              <a:rPr lang="en-US" sz="1800" b="1" dirty="0" smtClean="0">
                <a:latin typeface="Century Gothic" pitchFamily="34" charset="0"/>
              </a:rPr>
              <a:t> b2 </a:t>
            </a:r>
            <a:r>
              <a:rPr lang="en-US" sz="1800" b="1" dirty="0">
                <a:latin typeface="Century Gothic" pitchFamily="34" charset="0"/>
              </a:rPr>
              <a:t>= </a:t>
            </a:r>
            <a:r>
              <a:rPr lang="en-US" sz="1800" b="1" dirty="0" err="1" smtClean="0">
                <a:latin typeface="Century Gothic" pitchFamily="34" charset="0"/>
              </a:rPr>
              <a:t>dmd.supportsResultSetType</a:t>
            </a:r>
            <a:r>
              <a:rPr lang="en-US" sz="1800" b="1" dirty="0" smtClean="0">
                <a:latin typeface="Century Gothic" pitchFamily="34" charset="0"/>
              </a:rPr>
              <a:t>(TYPE_SCROLL_SENSITIVE);</a:t>
            </a:r>
            <a:endParaRPr lang="en-US" sz="1800" b="1" dirty="0">
              <a:latin typeface="Century Gothic" pitchFamily="34" charset="0"/>
            </a:endParaRPr>
          </a:p>
          <a:p>
            <a:pPr marL="0" indent="0">
              <a:buNone/>
            </a:pPr>
            <a:r>
              <a:rPr lang="en-US" sz="1800" b="1" dirty="0" err="1" smtClean="0">
                <a:latin typeface="Century Gothic" pitchFamily="34" charset="0"/>
              </a:rPr>
              <a:t>boolean</a:t>
            </a:r>
            <a:r>
              <a:rPr lang="en-US" sz="1800" b="1" dirty="0" smtClean="0">
                <a:latin typeface="Century Gothic" pitchFamily="34" charset="0"/>
              </a:rPr>
              <a:t> </a:t>
            </a:r>
            <a:r>
              <a:rPr lang="en-US" sz="1800" b="1" dirty="0">
                <a:latin typeface="Century Gothic" pitchFamily="34" charset="0"/>
              </a:rPr>
              <a:t>b3 = </a:t>
            </a:r>
            <a:r>
              <a:rPr lang="en-US" sz="1800" b="1" dirty="0" err="1" smtClean="0">
                <a:latin typeface="Century Gothic" pitchFamily="34" charset="0"/>
              </a:rPr>
              <a:t>dmd.supportsResultSetType</a:t>
            </a:r>
            <a:r>
              <a:rPr lang="en-US" sz="1800" b="1" dirty="0" smtClean="0">
                <a:latin typeface="Century Gothic" pitchFamily="34" charset="0"/>
              </a:rPr>
              <a:t>(TYPE_SCROLL_INSENSITIVE</a:t>
            </a:r>
            <a:r>
              <a:rPr lang="en-US" sz="1800" b="1" dirty="0">
                <a:latin typeface="Century Gothic" pitchFamily="34" charset="0"/>
              </a:rPr>
              <a:t>);</a:t>
            </a:r>
          </a:p>
          <a:p>
            <a:pPr marL="0" indent="0">
              <a:buNone/>
            </a:pPr>
            <a:endParaRPr lang="en-US" sz="1800" b="1" dirty="0">
              <a:latin typeface="Century Gothic" pitchFamily="34" charset="0"/>
            </a:endParaRPr>
          </a:p>
          <a:p>
            <a:pPr marL="0" indent="0">
              <a:buNone/>
            </a:pPr>
            <a:r>
              <a:rPr lang="en-US" sz="1800" b="1" dirty="0" err="1" smtClean="0">
                <a:latin typeface="Century Gothic" pitchFamily="34" charset="0"/>
              </a:rPr>
              <a:t>boolean</a:t>
            </a:r>
            <a:r>
              <a:rPr lang="en-US" sz="1800" b="1" dirty="0" smtClean="0">
                <a:latin typeface="Century Gothic" pitchFamily="34" charset="0"/>
              </a:rPr>
              <a:t> </a:t>
            </a:r>
            <a:r>
              <a:rPr lang="en-US" sz="1800" b="1" dirty="0">
                <a:latin typeface="Century Gothic" pitchFamily="34" charset="0"/>
              </a:rPr>
              <a:t>b4 = </a:t>
            </a:r>
            <a:r>
              <a:rPr lang="en-US" sz="1800" b="1" dirty="0" err="1">
                <a:latin typeface="Century Gothic" pitchFamily="34" charset="0"/>
              </a:rPr>
              <a:t>dmd.supportsResultSetConcurreny</a:t>
            </a:r>
            <a:r>
              <a:rPr lang="en-US" sz="1800" b="1" dirty="0">
                <a:latin typeface="Century Gothic" pitchFamily="34" charset="0"/>
              </a:rPr>
              <a:t>(TYPE_FORWARD_ONLY,</a:t>
            </a:r>
          </a:p>
          <a:p>
            <a:pPr marL="0" indent="0">
              <a:buNone/>
            </a:pPr>
            <a:r>
              <a:rPr lang="en-US" sz="1800" b="1" dirty="0">
                <a:latin typeface="Century Gothic" pitchFamily="34" charset="0"/>
              </a:rPr>
              <a:t>CONCUR_READ_ONLY);</a:t>
            </a:r>
          </a:p>
          <a:p>
            <a:pPr marL="0" indent="0">
              <a:buNone/>
            </a:pPr>
            <a:r>
              <a:rPr lang="en-US" sz="1800" b="1" dirty="0" err="1" smtClean="0">
                <a:latin typeface="Century Gothic" pitchFamily="34" charset="0"/>
              </a:rPr>
              <a:t>boolean</a:t>
            </a:r>
            <a:r>
              <a:rPr lang="en-US" sz="1800" b="1" dirty="0" smtClean="0">
                <a:latin typeface="Century Gothic" pitchFamily="34" charset="0"/>
              </a:rPr>
              <a:t> </a:t>
            </a:r>
            <a:r>
              <a:rPr lang="en-US" sz="1800" b="1" dirty="0">
                <a:latin typeface="Century Gothic" pitchFamily="34" charset="0"/>
              </a:rPr>
              <a:t>b5 = </a:t>
            </a:r>
            <a:r>
              <a:rPr lang="en-US" sz="1800" b="1" dirty="0" err="1">
                <a:latin typeface="Century Gothic" pitchFamily="34" charset="0"/>
              </a:rPr>
              <a:t>dmd.supportsResultSetConcurreny</a:t>
            </a:r>
            <a:r>
              <a:rPr lang="en-US" sz="1800" b="1" dirty="0">
                <a:latin typeface="Century Gothic" pitchFamily="34" charset="0"/>
              </a:rPr>
              <a:t>(TYPE_FORWARD_ONLY,</a:t>
            </a:r>
          </a:p>
          <a:p>
            <a:pPr marL="0" indent="0">
              <a:buNone/>
            </a:pPr>
            <a:r>
              <a:rPr lang="en-US" sz="1800" b="1" dirty="0">
                <a:latin typeface="Century Gothic" pitchFamily="34" charset="0"/>
              </a:rPr>
              <a:t>CONCUR_UPDATABLE);</a:t>
            </a:r>
          </a:p>
          <a:p>
            <a:pPr marL="0" indent="0">
              <a:buNone/>
            </a:pPr>
            <a:r>
              <a:rPr lang="en-US" sz="1800" b="1" dirty="0" err="1" smtClean="0">
                <a:latin typeface="Century Gothic" pitchFamily="34" charset="0"/>
              </a:rPr>
              <a:t>boolean</a:t>
            </a:r>
            <a:r>
              <a:rPr lang="en-US" sz="1800" b="1" dirty="0" smtClean="0">
                <a:latin typeface="Century Gothic" pitchFamily="34" charset="0"/>
              </a:rPr>
              <a:t> </a:t>
            </a:r>
            <a:r>
              <a:rPr lang="en-US" sz="1800" b="1" dirty="0">
                <a:latin typeface="Century Gothic" pitchFamily="34" charset="0"/>
              </a:rPr>
              <a:t>b6 = </a:t>
            </a:r>
            <a:r>
              <a:rPr lang="en-US" sz="1800" b="1" dirty="0" err="1">
                <a:latin typeface="Century Gothic" pitchFamily="34" charset="0"/>
              </a:rPr>
              <a:t>dmd.supportsResultSetConcurreny</a:t>
            </a:r>
            <a:r>
              <a:rPr lang="en-US" sz="1800" b="1" dirty="0">
                <a:latin typeface="Century Gothic" pitchFamily="34" charset="0"/>
              </a:rPr>
              <a:t>(TYPE_SCROLL_SENSITIVE,</a:t>
            </a:r>
          </a:p>
          <a:p>
            <a:pPr marL="0" indent="0">
              <a:buNone/>
            </a:pPr>
            <a:r>
              <a:rPr lang="en-US" sz="1800" b="1" dirty="0">
                <a:latin typeface="Century Gothic" pitchFamily="34" charset="0"/>
              </a:rPr>
              <a:t>CONCUR_READ_ONLY);</a:t>
            </a:r>
          </a:p>
          <a:p>
            <a:pPr marL="0" indent="0">
              <a:buNone/>
            </a:pPr>
            <a:r>
              <a:rPr lang="en-US" sz="1800" b="1" dirty="0" err="1" smtClean="0">
                <a:latin typeface="Century Gothic" pitchFamily="34" charset="0"/>
              </a:rPr>
              <a:t>boolean</a:t>
            </a:r>
            <a:r>
              <a:rPr lang="en-US" sz="1800" b="1" dirty="0" smtClean="0">
                <a:latin typeface="Century Gothic" pitchFamily="34" charset="0"/>
              </a:rPr>
              <a:t> </a:t>
            </a:r>
            <a:r>
              <a:rPr lang="en-US" sz="1800" b="1" dirty="0">
                <a:latin typeface="Century Gothic" pitchFamily="34" charset="0"/>
              </a:rPr>
              <a:t>b7 = </a:t>
            </a:r>
            <a:r>
              <a:rPr lang="en-US" sz="1800" b="1" dirty="0" err="1">
                <a:latin typeface="Century Gothic" pitchFamily="34" charset="0"/>
              </a:rPr>
              <a:t>dmd.supportsResultSetConcurreny</a:t>
            </a:r>
            <a:r>
              <a:rPr lang="en-US" sz="1800" b="1" dirty="0">
                <a:latin typeface="Century Gothic" pitchFamily="34" charset="0"/>
              </a:rPr>
              <a:t>(TYPE_SCROLL_SENSITIVE,</a:t>
            </a:r>
          </a:p>
          <a:p>
            <a:pPr marL="0" indent="0">
              <a:buNone/>
            </a:pPr>
            <a:r>
              <a:rPr lang="en-US" sz="1800" b="1" dirty="0">
                <a:latin typeface="Century Gothic" pitchFamily="34" charset="0"/>
              </a:rPr>
              <a:t>CONCUR_UPDATABLE);</a:t>
            </a:r>
          </a:p>
          <a:p>
            <a:pPr marL="0" indent="0">
              <a:buNone/>
            </a:pPr>
            <a:r>
              <a:rPr lang="en-US" sz="1800" b="1" dirty="0" err="1">
                <a:latin typeface="Century Gothic" pitchFamily="34" charset="0"/>
              </a:rPr>
              <a:t>b</a:t>
            </a:r>
            <a:r>
              <a:rPr lang="en-US" sz="1800" b="1" dirty="0" err="1" smtClean="0">
                <a:latin typeface="Century Gothic" pitchFamily="34" charset="0"/>
              </a:rPr>
              <a:t>oolean</a:t>
            </a:r>
            <a:r>
              <a:rPr lang="en-US" sz="1800" b="1" dirty="0" smtClean="0">
                <a:latin typeface="Century Gothic" pitchFamily="34" charset="0"/>
              </a:rPr>
              <a:t> </a:t>
            </a:r>
            <a:r>
              <a:rPr lang="en-US" sz="1800" b="1" dirty="0">
                <a:latin typeface="Century Gothic" pitchFamily="34" charset="0"/>
              </a:rPr>
              <a:t>b6 = </a:t>
            </a:r>
            <a:r>
              <a:rPr lang="en-US" sz="1800" b="1" dirty="0" err="1" smtClean="0">
                <a:latin typeface="Century Gothic" pitchFamily="34" charset="0"/>
              </a:rPr>
              <a:t>dmd.supportsResultSetConcurreny</a:t>
            </a:r>
            <a:r>
              <a:rPr lang="en-US" sz="1800" b="1" dirty="0" smtClean="0">
                <a:latin typeface="Century Gothic" pitchFamily="34" charset="0"/>
              </a:rPr>
              <a:t>(TYPE_SCROLL_INSENSITIVE</a:t>
            </a:r>
            <a:r>
              <a:rPr lang="en-US" sz="1800" b="1" dirty="0">
                <a:latin typeface="Century Gothic" pitchFamily="34" charset="0"/>
              </a:rPr>
              <a:t>,</a:t>
            </a:r>
          </a:p>
          <a:p>
            <a:pPr marL="0" indent="0">
              <a:buNone/>
            </a:pPr>
            <a:r>
              <a:rPr lang="en-US" sz="1800" b="1" dirty="0">
                <a:latin typeface="Century Gothic" pitchFamily="34" charset="0"/>
              </a:rPr>
              <a:t>CONCUR_READ_ONLY);</a:t>
            </a:r>
          </a:p>
          <a:p>
            <a:pPr marL="0" indent="0">
              <a:buNone/>
            </a:pPr>
            <a:r>
              <a:rPr lang="en-US" sz="1800" b="1" dirty="0" err="1" smtClean="0">
                <a:latin typeface="Century Gothic" pitchFamily="34" charset="0"/>
              </a:rPr>
              <a:t>boolean</a:t>
            </a:r>
            <a:r>
              <a:rPr lang="en-US" sz="1800" b="1" dirty="0" smtClean="0">
                <a:latin typeface="Century Gothic" pitchFamily="34" charset="0"/>
              </a:rPr>
              <a:t> </a:t>
            </a:r>
            <a:r>
              <a:rPr lang="en-US" sz="1800" b="1" dirty="0">
                <a:latin typeface="Century Gothic" pitchFamily="34" charset="0"/>
              </a:rPr>
              <a:t>b7 = </a:t>
            </a:r>
            <a:r>
              <a:rPr lang="en-US" sz="1800" b="1" dirty="0" err="1" smtClean="0">
                <a:latin typeface="Century Gothic" pitchFamily="34" charset="0"/>
              </a:rPr>
              <a:t>dmd.supportsResultSetConcurreny</a:t>
            </a:r>
            <a:r>
              <a:rPr lang="en-US" sz="1800" b="1" dirty="0" smtClean="0">
                <a:latin typeface="Century Gothic" pitchFamily="34" charset="0"/>
              </a:rPr>
              <a:t>(TYPE_SCROLL_INSENSITIVE</a:t>
            </a:r>
            <a:r>
              <a:rPr lang="en-US" sz="1800" b="1" dirty="0">
                <a:latin typeface="Century Gothic" pitchFamily="34" charset="0"/>
              </a:rPr>
              <a:t>,</a:t>
            </a:r>
          </a:p>
          <a:p>
            <a:pPr marL="0" indent="0">
              <a:buNone/>
            </a:pPr>
            <a:r>
              <a:rPr lang="en-US" sz="1800" b="1" dirty="0">
                <a:latin typeface="Century Gothic" pitchFamily="34" charset="0"/>
              </a:rPr>
              <a:t>CONCUR_UPDATABLE);</a:t>
            </a:r>
          </a:p>
          <a:p>
            <a:pPr marL="0" indent="0">
              <a:buNone/>
            </a:pPr>
            <a:endParaRPr lang="en-US" sz="1800" b="1" dirty="0" smtClean="0">
              <a:latin typeface="Century Gothic" pitchFamily="34" charset="0"/>
            </a:endParaRPr>
          </a:p>
          <a:p>
            <a:pPr marL="0" indent="0">
              <a:buNone/>
            </a:pPr>
            <a:r>
              <a:rPr lang="en-US" sz="1800" b="1" dirty="0" err="1">
                <a:latin typeface="Century Gothic" pitchFamily="34" charset="0"/>
              </a:rPr>
              <a:t>b</a:t>
            </a:r>
            <a:r>
              <a:rPr lang="en-US" sz="1800" b="1" dirty="0" err="1" smtClean="0">
                <a:latin typeface="Century Gothic" pitchFamily="34" charset="0"/>
              </a:rPr>
              <a:t>oolean</a:t>
            </a:r>
            <a:r>
              <a:rPr lang="en-US" sz="1800" b="1" dirty="0" smtClean="0">
                <a:latin typeface="Century Gothic" pitchFamily="34" charset="0"/>
              </a:rPr>
              <a:t> </a:t>
            </a:r>
            <a:r>
              <a:rPr lang="en-US" sz="1800" b="1" dirty="0">
                <a:latin typeface="Century Gothic" pitchFamily="34" charset="0"/>
              </a:rPr>
              <a:t>b8 = </a:t>
            </a:r>
            <a:r>
              <a:rPr lang="en-US" sz="1800" b="1" dirty="0" err="1">
                <a:latin typeface="Century Gothic" pitchFamily="34" charset="0"/>
              </a:rPr>
              <a:t>dmd.supportsResultSetHoldability</a:t>
            </a:r>
            <a:r>
              <a:rPr lang="en-US" sz="1800" b="1" dirty="0">
                <a:latin typeface="Century Gothic" pitchFamily="34" charset="0"/>
              </a:rPr>
              <a:t>(HOLD_CURSORS_OVER_COMMIT);</a:t>
            </a:r>
          </a:p>
          <a:p>
            <a:pPr marL="0" indent="0">
              <a:buNone/>
            </a:pPr>
            <a:r>
              <a:rPr lang="en-US" sz="1800" b="1" dirty="0" err="1">
                <a:latin typeface="Century Gothic" pitchFamily="34" charset="0"/>
              </a:rPr>
              <a:t>b</a:t>
            </a:r>
            <a:r>
              <a:rPr lang="en-US" sz="1800" b="1" dirty="0" err="1" smtClean="0">
                <a:latin typeface="Century Gothic" pitchFamily="34" charset="0"/>
              </a:rPr>
              <a:t>oolean</a:t>
            </a:r>
            <a:r>
              <a:rPr lang="en-US" sz="1800" b="1" dirty="0" smtClean="0">
                <a:latin typeface="Century Gothic" pitchFamily="34" charset="0"/>
              </a:rPr>
              <a:t> b9 </a:t>
            </a:r>
            <a:r>
              <a:rPr lang="en-US" sz="1800" b="1" dirty="0">
                <a:latin typeface="Century Gothic" pitchFamily="34" charset="0"/>
              </a:rPr>
              <a:t>= </a:t>
            </a:r>
            <a:r>
              <a:rPr lang="en-US" sz="1800" b="1" dirty="0" err="1" smtClean="0">
                <a:latin typeface="Century Gothic" pitchFamily="34" charset="0"/>
              </a:rPr>
              <a:t>dmd.supportsResultSetHoldability</a:t>
            </a:r>
            <a:r>
              <a:rPr lang="en-US" sz="1800" b="1" dirty="0" smtClean="0">
                <a:latin typeface="Century Gothic" pitchFamily="34" charset="0"/>
              </a:rPr>
              <a:t>(CLOSE_CURSORS_AT_COMMIT</a:t>
            </a:r>
            <a:r>
              <a:rPr lang="en-US" sz="1800" b="1" dirty="0">
                <a:latin typeface="Century Gothic" pitchFamily="34" charset="0"/>
              </a:rPr>
              <a:t>);</a:t>
            </a:r>
          </a:p>
          <a:p>
            <a:pPr marL="0" indent="0">
              <a:buNone/>
            </a:pPr>
            <a:endParaRPr lang="en-US" sz="1800" b="1" dirty="0">
              <a:latin typeface="Century Gothic" pitchFamily="34" charset="0"/>
            </a:endParaRPr>
          </a:p>
          <a:p>
            <a:pPr marL="0" indent="0">
              <a:buNone/>
            </a:pPr>
            <a:endParaRPr lang="en-US" sz="1800" b="1" dirty="0">
              <a:latin typeface="Century Gothic" pitchFamily="34" charset="0"/>
            </a:endParaRPr>
          </a:p>
          <a:p>
            <a:pPr marL="0" indent="0">
              <a:buNone/>
            </a:pPr>
            <a:endParaRPr lang="en-US" sz="1800" b="1" dirty="0">
              <a:latin typeface="Century Gothic" pitchFamily="34" charset="0"/>
            </a:endParaRPr>
          </a:p>
          <a:p>
            <a:pPr marL="0" indent="0">
              <a:buNone/>
            </a:pPr>
            <a:endParaRPr lang="en-US" sz="1800" b="1" dirty="0">
              <a:latin typeface="Century Gothic" pitchFamily="34" charset="0"/>
            </a:endParaRPr>
          </a:p>
          <a:p>
            <a:pPr marL="0" indent="0">
              <a:buNone/>
            </a:pPr>
            <a:endParaRPr lang="en-US" sz="1800" b="1" dirty="0">
              <a:latin typeface="Century Gothic" pitchFamily="34" charset="0"/>
            </a:endParaRPr>
          </a:p>
          <a:p>
            <a:pPr marL="0" indent="0">
              <a:buNone/>
            </a:pPr>
            <a:endParaRPr lang="en-US" sz="1800" b="1" dirty="0">
              <a:latin typeface="Century Gothic" pitchFamily="34" charset="0"/>
            </a:endParaRPr>
          </a:p>
          <a:p>
            <a:pPr marL="0" indent="0">
              <a:buNone/>
            </a:pPr>
            <a:endParaRPr lang="en-US" sz="1800" b="1" dirty="0">
              <a:latin typeface="Century Gothic" pitchFamily="34" charset="0"/>
            </a:endParaRPr>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3140507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r>
              <a:rPr lang="en-US" dirty="0" smtClean="0"/>
              <a:t>Some additional ‘</a:t>
            </a:r>
            <a:r>
              <a:rPr lang="en-US" dirty="0" err="1" smtClean="0"/>
              <a:t>DatabaseMetaData</a:t>
            </a:r>
            <a:r>
              <a:rPr lang="en-US" dirty="0" smtClean="0"/>
              <a:t>’ methods:</a:t>
            </a:r>
          </a:p>
          <a:p>
            <a:pPr marL="0" indent="0">
              <a:buNone/>
            </a:pPr>
            <a:r>
              <a:rPr lang="en-US" sz="2400" b="1" dirty="0" smtClean="0">
                <a:latin typeface="Century Gothic" pitchFamily="34" charset="0"/>
              </a:rPr>
              <a:t>String </a:t>
            </a:r>
            <a:r>
              <a:rPr lang="en-US" sz="2400" b="1" dirty="0" err="1" smtClean="0">
                <a:latin typeface="Century Gothic" pitchFamily="34" charset="0"/>
              </a:rPr>
              <a:t>dbName</a:t>
            </a:r>
            <a:r>
              <a:rPr lang="en-US" sz="2400" b="1" dirty="0" smtClean="0">
                <a:latin typeface="Century Gothic" pitchFamily="34" charset="0"/>
              </a:rPr>
              <a:t> = </a:t>
            </a:r>
            <a:r>
              <a:rPr lang="en-US" sz="2400" b="1" dirty="0" err="1" smtClean="0">
                <a:latin typeface="Century Gothic" pitchFamily="34" charset="0"/>
              </a:rPr>
              <a:t>dmd.getDatabaseProductName</a:t>
            </a:r>
            <a:r>
              <a:rPr lang="en-US" sz="2400" b="1" dirty="0" smtClean="0">
                <a:latin typeface="Century Gothic" pitchFamily="34" charset="0"/>
              </a:rPr>
              <a:t>();</a:t>
            </a:r>
          </a:p>
          <a:p>
            <a:pPr marL="0" indent="0">
              <a:buNone/>
            </a:pPr>
            <a:endParaRPr lang="en-US" sz="2400" b="1" dirty="0" smtClean="0">
              <a:latin typeface="Century Gothic" pitchFamily="34" charset="0"/>
            </a:endParaRPr>
          </a:p>
          <a:p>
            <a:pPr marL="0" indent="0">
              <a:buNone/>
            </a:pPr>
            <a:r>
              <a:rPr lang="en-US" sz="2400" b="1" dirty="0" smtClean="0">
                <a:latin typeface="Century Gothic" pitchFamily="34" charset="0"/>
              </a:rPr>
              <a:t>String </a:t>
            </a:r>
            <a:r>
              <a:rPr lang="en-US" sz="2400" b="1" dirty="0" err="1" smtClean="0">
                <a:latin typeface="Century Gothic" pitchFamily="34" charset="0"/>
              </a:rPr>
              <a:t>dbVersion</a:t>
            </a:r>
            <a:r>
              <a:rPr lang="en-US" sz="2400" b="1" dirty="0" smtClean="0">
                <a:latin typeface="Century Gothic" pitchFamily="34" charset="0"/>
              </a:rPr>
              <a:t> = </a:t>
            </a:r>
            <a:r>
              <a:rPr lang="en-US" sz="2400" b="1" dirty="0" err="1" smtClean="0">
                <a:latin typeface="Century Gothic" pitchFamily="34" charset="0"/>
              </a:rPr>
              <a:t>dmd.getDatabaseProductVersion</a:t>
            </a:r>
            <a:r>
              <a:rPr lang="en-US" sz="2400" b="1" dirty="0" smtClean="0">
                <a:latin typeface="Century Gothic" pitchFamily="34" charset="0"/>
              </a:rPr>
              <a:t>();</a:t>
            </a:r>
          </a:p>
          <a:p>
            <a:pPr marL="0" indent="0">
              <a:buNone/>
            </a:pPr>
            <a:endParaRPr lang="en-US" sz="2400" b="1" dirty="0" smtClean="0">
              <a:latin typeface="Century Gothic" pitchFamily="34" charset="0"/>
            </a:endParaRPr>
          </a:p>
          <a:p>
            <a:pPr marL="0" indent="0">
              <a:buNone/>
            </a:pPr>
            <a:r>
              <a:rPr lang="en-US" sz="2400" b="1" dirty="0" smtClean="0">
                <a:latin typeface="Century Gothic" pitchFamily="34" charset="0"/>
              </a:rPr>
              <a:t>String </a:t>
            </a:r>
            <a:r>
              <a:rPr lang="en-US" sz="2400" b="1" dirty="0" err="1" smtClean="0">
                <a:latin typeface="Century Gothic" pitchFamily="34" charset="0"/>
              </a:rPr>
              <a:t>driverName</a:t>
            </a:r>
            <a:r>
              <a:rPr lang="en-US" sz="2400" b="1" dirty="0" smtClean="0">
                <a:latin typeface="Century Gothic" pitchFamily="34" charset="0"/>
              </a:rPr>
              <a:t> = </a:t>
            </a:r>
            <a:r>
              <a:rPr lang="en-US" sz="2400" b="1" dirty="0" err="1" smtClean="0">
                <a:latin typeface="Century Gothic" pitchFamily="34" charset="0"/>
              </a:rPr>
              <a:t>dmd.getDriverName</a:t>
            </a:r>
            <a:r>
              <a:rPr lang="en-US" sz="2400" b="1" dirty="0" smtClean="0">
                <a:latin typeface="Century Gothic" pitchFamily="34" charset="0"/>
              </a:rPr>
              <a:t>();</a:t>
            </a:r>
          </a:p>
          <a:p>
            <a:pPr marL="0" indent="0">
              <a:buNone/>
            </a:pPr>
            <a:endParaRPr lang="en-US" sz="2400" b="1" dirty="0" smtClean="0">
              <a:latin typeface="Century Gothic" pitchFamily="34" charset="0"/>
            </a:endParaRPr>
          </a:p>
          <a:p>
            <a:pPr marL="0" indent="0">
              <a:buNone/>
            </a:pPr>
            <a:r>
              <a:rPr lang="en-US" sz="2400" b="1" dirty="0" smtClean="0">
                <a:latin typeface="Century Gothic" pitchFamily="34" charset="0"/>
              </a:rPr>
              <a:t>String </a:t>
            </a:r>
            <a:r>
              <a:rPr lang="en-US" sz="2400" b="1" dirty="0" err="1" smtClean="0">
                <a:latin typeface="Century Gothic" pitchFamily="34" charset="0"/>
              </a:rPr>
              <a:t>driverVersion</a:t>
            </a:r>
            <a:r>
              <a:rPr lang="en-US" sz="2400" b="1" dirty="0" smtClean="0">
                <a:latin typeface="Century Gothic" pitchFamily="34" charset="0"/>
              </a:rPr>
              <a:t> = </a:t>
            </a:r>
            <a:r>
              <a:rPr lang="en-US" sz="2400" b="1" dirty="0" err="1" smtClean="0">
                <a:latin typeface="Century Gothic" pitchFamily="34" charset="0"/>
              </a:rPr>
              <a:t>dmd.getDriverVersion</a:t>
            </a:r>
            <a:r>
              <a:rPr lang="en-US" sz="2400" b="1" dirty="0" smtClean="0">
                <a:latin typeface="Century Gothic" pitchFamily="34" charset="0"/>
              </a:rPr>
              <a:t>();</a:t>
            </a:r>
            <a:endParaRPr lang="en-US" sz="2400" b="1" dirty="0">
              <a:latin typeface="Century Gothic" pitchFamily="34" charset="0"/>
            </a:endParaRPr>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3896884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algn="ctr"/>
            <a:r>
              <a:rPr lang="en-US" dirty="0" smtClean="0"/>
              <a:t>JDBC </a:t>
            </a:r>
            <a:r>
              <a:rPr lang="en-US" dirty="0" err="1" smtClean="0"/>
              <a:t>DatabaseMetaData</a:t>
            </a:r>
            <a:r>
              <a:rPr lang="en-US" smtClean="0"/>
              <a:t> exercise</a:t>
            </a:r>
            <a:endParaRPr lang="en-US"/>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74680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lnSpcReduction="10000"/>
          </a:bodyPr>
          <a:lstStyle/>
          <a:p>
            <a:r>
              <a:rPr lang="en-US" dirty="0" smtClean="0"/>
              <a:t>Therefore, if you want to process a set of rows in a database, you need to know the specific syntax for a specific database-dependent language.</a:t>
            </a:r>
          </a:p>
          <a:p>
            <a:r>
              <a:rPr lang="en-US" dirty="0" smtClean="0"/>
              <a:t>Using JDBC API relieves you of the effort to learn specific syntaxes for different databases.</a:t>
            </a:r>
          </a:p>
          <a:p>
            <a:r>
              <a:rPr lang="en-US" dirty="0" smtClean="0"/>
              <a:t>Using JDBC API you write a query using standard SQL and the Java API processes the result in a database-independent manner.</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577765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r>
              <a:rPr lang="en-US" dirty="0" smtClean="0"/>
              <a:t>Typical way to get a forward-only ‘</a:t>
            </a:r>
            <a:r>
              <a:rPr lang="en-US" dirty="0" err="1" smtClean="0"/>
              <a:t>ResultSet</a:t>
            </a:r>
            <a:r>
              <a:rPr lang="en-US" dirty="0" smtClean="0"/>
              <a:t>’:</a:t>
            </a:r>
          </a:p>
          <a:p>
            <a:pPr marL="0" indent="0">
              <a:buNone/>
            </a:pPr>
            <a:endParaRPr lang="en-US" sz="1800" b="1" dirty="0" smtClean="0">
              <a:latin typeface="Century Gothic" pitchFamily="34" charset="0"/>
            </a:endParaRPr>
          </a:p>
          <a:p>
            <a:pPr marL="0" indent="0">
              <a:buNone/>
            </a:pPr>
            <a:endParaRPr lang="en-US" sz="1800" b="1" dirty="0">
              <a:latin typeface="Century Gothic" pitchFamily="34" charset="0"/>
            </a:endParaRPr>
          </a:p>
          <a:p>
            <a:pPr marL="0" indent="0">
              <a:buNone/>
            </a:pPr>
            <a:r>
              <a:rPr lang="en-US" sz="2400" b="1" dirty="0" smtClean="0">
                <a:latin typeface="Century Gothic" pitchFamily="34" charset="0"/>
              </a:rPr>
              <a:t>Connection conn =     get a Connection object …</a:t>
            </a:r>
          </a:p>
          <a:p>
            <a:pPr marL="0" indent="0">
              <a:buNone/>
            </a:pPr>
            <a:r>
              <a:rPr lang="en-US" sz="2400" b="1" dirty="0" smtClean="0">
                <a:latin typeface="Century Gothic" pitchFamily="34" charset="0"/>
              </a:rPr>
              <a:t>Statement  </a:t>
            </a:r>
            <a:r>
              <a:rPr lang="en-US" sz="2400" b="1" dirty="0" err="1" smtClean="0">
                <a:latin typeface="Century Gothic" pitchFamily="34" charset="0"/>
              </a:rPr>
              <a:t>stmt</a:t>
            </a:r>
            <a:r>
              <a:rPr lang="en-US" sz="2400" b="1" dirty="0" smtClean="0">
                <a:latin typeface="Century Gothic" pitchFamily="34" charset="0"/>
              </a:rPr>
              <a:t> = </a:t>
            </a:r>
            <a:r>
              <a:rPr lang="en-US" sz="2400" b="1" dirty="0" err="1" smtClean="0">
                <a:latin typeface="Century Gothic" pitchFamily="34" charset="0"/>
              </a:rPr>
              <a:t>conn.getStatement</a:t>
            </a:r>
            <a:r>
              <a:rPr lang="en-US" sz="2400" b="1" dirty="0" smtClean="0">
                <a:latin typeface="Century Gothic" pitchFamily="34" charset="0"/>
              </a:rPr>
              <a:t>();</a:t>
            </a:r>
          </a:p>
          <a:p>
            <a:pPr marL="0" indent="0">
              <a:buNone/>
            </a:pPr>
            <a:r>
              <a:rPr lang="en-US" sz="2400" b="1" dirty="0" smtClean="0">
                <a:latin typeface="Century Gothic" pitchFamily="34" charset="0"/>
              </a:rPr>
              <a:t>String </a:t>
            </a:r>
            <a:r>
              <a:rPr lang="en-US" sz="2400" b="1" dirty="0" err="1" smtClean="0">
                <a:latin typeface="Century Gothic" pitchFamily="34" charset="0"/>
              </a:rPr>
              <a:t>sql</a:t>
            </a:r>
            <a:r>
              <a:rPr lang="en-US" sz="2400" b="1" dirty="0" smtClean="0">
                <a:latin typeface="Century Gothic" pitchFamily="34" charset="0"/>
              </a:rPr>
              <a:t> = “select </a:t>
            </a:r>
            <a:r>
              <a:rPr lang="en-US" sz="2400" b="1" dirty="0" err="1" smtClean="0">
                <a:latin typeface="Century Gothic" pitchFamily="34" charset="0"/>
              </a:rPr>
              <a:t>person_id</a:t>
            </a:r>
            <a:r>
              <a:rPr lang="en-US" sz="2400" b="1" dirty="0" smtClean="0">
                <a:latin typeface="Century Gothic" pitchFamily="34" charset="0"/>
              </a:rPr>
              <a:t>, </a:t>
            </a:r>
            <a:r>
              <a:rPr lang="en-US" sz="2400" b="1" dirty="0" err="1" smtClean="0">
                <a:latin typeface="Century Gothic" pitchFamily="34" charset="0"/>
              </a:rPr>
              <a:t>first_name</a:t>
            </a:r>
            <a:r>
              <a:rPr lang="en-US" sz="2400" b="1" dirty="0" smtClean="0">
                <a:latin typeface="Century Gothic" pitchFamily="34" charset="0"/>
              </a:rPr>
              <a:t>,”+</a:t>
            </a:r>
          </a:p>
          <a:p>
            <a:pPr marL="0" indent="0">
              <a:buNone/>
            </a:pPr>
            <a:r>
              <a:rPr lang="en-US" sz="2400" b="1" dirty="0" smtClean="0">
                <a:latin typeface="Century Gothic" pitchFamily="34" charset="0"/>
              </a:rPr>
              <a:t>                        “</a:t>
            </a:r>
            <a:r>
              <a:rPr lang="en-US" sz="2400" b="1" dirty="0" err="1" smtClean="0">
                <a:latin typeface="Century Gothic" pitchFamily="34" charset="0"/>
              </a:rPr>
              <a:t>last_name,dob,income</a:t>
            </a:r>
            <a:r>
              <a:rPr lang="en-US" sz="2400" b="1" dirty="0" smtClean="0">
                <a:latin typeface="Century Gothic" pitchFamily="34" charset="0"/>
              </a:rPr>
              <a:t> from person”;</a:t>
            </a:r>
          </a:p>
          <a:p>
            <a:pPr marL="0" indent="0">
              <a:buNone/>
            </a:pPr>
            <a:r>
              <a:rPr lang="en-US" sz="2400" b="1" dirty="0" err="1" smtClean="0">
                <a:latin typeface="Century Gothic" pitchFamily="34" charset="0"/>
              </a:rPr>
              <a:t>ResultSet</a:t>
            </a:r>
            <a:r>
              <a:rPr lang="en-US" sz="2400" b="1" dirty="0" smtClean="0">
                <a:latin typeface="Century Gothic" pitchFamily="34" charset="0"/>
              </a:rPr>
              <a:t> </a:t>
            </a:r>
            <a:r>
              <a:rPr lang="en-US" sz="2400" b="1" dirty="0" err="1" smtClean="0">
                <a:latin typeface="Century Gothic" pitchFamily="34" charset="0"/>
              </a:rPr>
              <a:t>rs</a:t>
            </a:r>
            <a:r>
              <a:rPr lang="en-US" sz="2400" b="1" dirty="0" smtClean="0">
                <a:latin typeface="Century Gothic" pitchFamily="34" charset="0"/>
              </a:rPr>
              <a:t> = </a:t>
            </a:r>
            <a:r>
              <a:rPr lang="en-US" sz="2400" b="1" dirty="0" err="1" smtClean="0">
                <a:latin typeface="Century Gothic" pitchFamily="34" charset="0"/>
              </a:rPr>
              <a:t>stmt.executeQuery</a:t>
            </a:r>
            <a:r>
              <a:rPr lang="en-US" sz="2400" b="1" dirty="0" smtClean="0">
                <a:latin typeface="Century Gothic" pitchFamily="34" charset="0"/>
              </a:rPr>
              <a:t>(</a:t>
            </a:r>
            <a:r>
              <a:rPr lang="en-US" sz="2400" b="1" dirty="0" err="1" smtClean="0">
                <a:latin typeface="Century Gothic" pitchFamily="34" charset="0"/>
              </a:rPr>
              <a:t>sql</a:t>
            </a:r>
            <a:r>
              <a:rPr lang="en-US" sz="2400" b="1" dirty="0" smtClean="0">
                <a:latin typeface="Century Gothic" pitchFamily="34" charset="0"/>
              </a:rPr>
              <a:t>);</a:t>
            </a:r>
          </a:p>
          <a:p>
            <a:pPr marL="0" indent="0">
              <a:buNone/>
            </a:pPr>
            <a:endParaRPr lang="en-US" sz="2400" b="1" dirty="0" smtClean="0">
              <a:latin typeface="Century Gothic" pitchFamily="34" charset="0"/>
            </a:endParaRPr>
          </a:p>
          <a:p>
            <a:pPr marL="0" indent="0">
              <a:buNone/>
            </a:pPr>
            <a:r>
              <a:rPr lang="en-US" sz="2400" b="1" dirty="0" smtClean="0">
                <a:latin typeface="Century Gothic" pitchFamily="34" charset="0"/>
              </a:rPr>
              <a:t>//now process the ‘</a:t>
            </a:r>
            <a:r>
              <a:rPr lang="en-US" sz="2400" b="1" dirty="0" err="1" smtClean="0">
                <a:latin typeface="Century Gothic" pitchFamily="34" charset="0"/>
              </a:rPr>
              <a:t>ResultSet</a:t>
            </a:r>
            <a:r>
              <a:rPr lang="en-US" sz="2400" b="1" dirty="0" smtClean="0">
                <a:latin typeface="Century Gothic" pitchFamily="34" charset="0"/>
              </a:rPr>
              <a:t>’ using the ‘</a:t>
            </a:r>
            <a:r>
              <a:rPr lang="en-US" sz="2400" b="1" dirty="0" err="1" smtClean="0">
                <a:latin typeface="Century Gothic" pitchFamily="34" charset="0"/>
              </a:rPr>
              <a:t>rs</a:t>
            </a:r>
            <a:r>
              <a:rPr lang="en-US" sz="2400" b="1" dirty="0" smtClean="0">
                <a:latin typeface="Century Gothic" pitchFamily="34" charset="0"/>
              </a:rPr>
              <a:t>’ variable.</a:t>
            </a:r>
          </a:p>
          <a:p>
            <a:pPr marL="0" indent="0">
              <a:buNone/>
            </a:pPr>
            <a:endParaRPr lang="en-US" sz="2400" b="1" dirty="0">
              <a:latin typeface="Century Gothic" pitchFamily="34" charset="0"/>
            </a:endParaRPr>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3048685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lnSpcReduction="10000"/>
          </a:bodyPr>
          <a:lstStyle/>
          <a:p>
            <a:r>
              <a:rPr lang="en-US" dirty="0" smtClean="0"/>
              <a:t>The returned ‘</a:t>
            </a:r>
            <a:r>
              <a:rPr lang="en-US" b="1" dirty="0" err="1" smtClean="0"/>
              <a:t>ResultSet</a:t>
            </a:r>
            <a:r>
              <a:rPr lang="en-US" dirty="0" smtClean="0"/>
              <a:t>’ object from the ‘</a:t>
            </a:r>
            <a:r>
              <a:rPr lang="en-US" b="1" dirty="0" err="1" smtClean="0"/>
              <a:t>executeQuery</a:t>
            </a:r>
            <a:r>
              <a:rPr lang="en-US" b="1" dirty="0" smtClean="0"/>
              <a:t>()</a:t>
            </a:r>
            <a:r>
              <a:rPr lang="en-US" dirty="0" smtClean="0"/>
              <a:t>’ method is ready to be looped thru to get the associated data.</a:t>
            </a:r>
          </a:p>
          <a:p>
            <a:r>
              <a:rPr lang="en-US" dirty="0" smtClean="0"/>
              <a:t>At first, the row pointer(aka ‘</a:t>
            </a:r>
            <a:r>
              <a:rPr lang="en-US" b="1" dirty="0" smtClean="0"/>
              <a:t>cursor</a:t>
            </a:r>
            <a:r>
              <a:rPr lang="en-US" dirty="0" smtClean="0"/>
              <a:t>’) points to </a:t>
            </a:r>
            <a:r>
              <a:rPr lang="en-US" u="sng" dirty="0" smtClean="0"/>
              <a:t>before</a:t>
            </a:r>
            <a:r>
              <a:rPr lang="en-US" dirty="0" smtClean="0"/>
              <a:t> the first row of the ‘</a:t>
            </a:r>
            <a:r>
              <a:rPr lang="en-US" b="1" dirty="0" err="1" smtClean="0"/>
              <a:t>ResultSet</a:t>
            </a:r>
            <a:r>
              <a:rPr lang="en-US" dirty="0" smtClean="0"/>
              <a:t>’.</a:t>
            </a:r>
          </a:p>
          <a:p>
            <a:r>
              <a:rPr lang="en-US" dirty="0" smtClean="0"/>
              <a:t>We must move the cursor to a valid row before accessing the column data for the row.</a:t>
            </a:r>
          </a:p>
          <a:p>
            <a:r>
              <a:rPr lang="en-US" dirty="0" smtClean="0"/>
              <a:t>The ‘</a:t>
            </a:r>
            <a:r>
              <a:rPr lang="en-US" b="1" dirty="0" smtClean="0"/>
              <a:t>next()</a:t>
            </a:r>
            <a:r>
              <a:rPr lang="en-US" dirty="0" smtClean="0"/>
              <a:t>’ method of the ‘</a:t>
            </a:r>
            <a:r>
              <a:rPr lang="en-US" b="1" dirty="0" err="1" smtClean="0"/>
              <a:t>ResultSet</a:t>
            </a:r>
            <a:r>
              <a:rPr lang="en-US" dirty="0" smtClean="0"/>
              <a:t>’ object is used to move the cursor to the next row.</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2073469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smtClean="0">
                <a:latin typeface="Century Gothic" pitchFamily="34" charset="0"/>
              </a:rPr>
              <a:t>ResultSet</a:t>
            </a:r>
            <a:r>
              <a:rPr lang="en-US" b="1" dirty="0" smtClean="0">
                <a:latin typeface="Century Gothic" pitchFamily="34" charset="0"/>
              </a:rPr>
              <a:t> </a:t>
            </a:r>
            <a:r>
              <a:rPr lang="en-US" b="1" dirty="0" err="1" smtClean="0">
                <a:latin typeface="Century Gothic" pitchFamily="34" charset="0"/>
              </a:rPr>
              <a:t>rs</a:t>
            </a:r>
            <a:r>
              <a:rPr lang="en-US" b="1" dirty="0" smtClean="0">
                <a:latin typeface="Century Gothic" pitchFamily="34" charset="0"/>
              </a:rPr>
              <a:t> = </a:t>
            </a:r>
            <a:r>
              <a:rPr lang="en-US" b="1" dirty="0" err="1" smtClean="0">
                <a:latin typeface="Century Gothic" pitchFamily="34" charset="0"/>
              </a:rPr>
              <a:t>stmt.executeQuery</a:t>
            </a:r>
            <a:r>
              <a:rPr lang="en-US" b="1" dirty="0" smtClean="0">
                <a:latin typeface="Century Gothic" pitchFamily="34" charset="0"/>
              </a:rPr>
              <a:t>(</a:t>
            </a:r>
            <a:r>
              <a:rPr lang="en-US" b="1" dirty="0" err="1" smtClean="0">
                <a:latin typeface="Century Gothic" pitchFamily="34" charset="0"/>
              </a:rPr>
              <a:t>sql</a:t>
            </a:r>
            <a:r>
              <a:rPr lang="en-US" b="1" dirty="0" smtClean="0">
                <a:latin typeface="Century Gothic" pitchFamily="34" charset="0"/>
              </a:rPr>
              <a:t>);</a:t>
            </a:r>
          </a:p>
          <a:p>
            <a:pPr marL="0" indent="0">
              <a:buNone/>
            </a:pPr>
            <a:r>
              <a:rPr lang="en-US" b="1" dirty="0" smtClean="0">
                <a:latin typeface="Century Gothic" pitchFamily="34" charset="0"/>
              </a:rPr>
              <a:t>While (</a:t>
            </a:r>
            <a:r>
              <a:rPr lang="en-US" b="1" dirty="0" err="1" smtClean="0">
                <a:latin typeface="Century Gothic" pitchFamily="34" charset="0"/>
              </a:rPr>
              <a:t>rs.next</a:t>
            </a:r>
            <a:r>
              <a:rPr lang="en-US" b="1" dirty="0" smtClean="0">
                <a:latin typeface="Century Gothic" pitchFamily="34" charset="0"/>
              </a:rPr>
              <a:t>()==true)</a:t>
            </a:r>
          </a:p>
          <a:p>
            <a:pPr marL="0" indent="0">
              <a:buNone/>
            </a:pPr>
            <a:r>
              <a:rPr lang="en-US" b="1" dirty="0" smtClean="0">
                <a:latin typeface="Century Gothic" pitchFamily="34" charset="0"/>
              </a:rPr>
              <a:t>{</a:t>
            </a:r>
          </a:p>
          <a:p>
            <a:pPr marL="0" indent="0">
              <a:buNone/>
            </a:pPr>
            <a:r>
              <a:rPr lang="en-US" b="1" dirty="0" smtClean="0">
                <a:latin typeface="Century Gothic" pitchFamily="34" charset="0"/>
              </a:rPr>
              <a:t>	//process the current row in </a:t>
            </a:r>
            <a:r>
              <a:rPr lang="en-US" b="1" dirty="0" err="1" smtClean="0">
                <a:latin typeface="Century Gothic" pitchFamily="34" charset="0"/>
              </a:rPr>
              <a:t>rs</a:t>
            </a:r>
            <a:r>
              <a:rPr lang="en-US" b="1" dirty="0" smtClean="0">
                <a:latin typeface="Century Gothic" pitchFamily="34" charset="0"/>
              </a:rPr>
              <a:t>…</a:t>
            </a:r>
          </a:p>
          <a:p>
            <a:pPr marL="0" indent="0">
              <a:buNone/>
            </a:pPr>
            <a:r>
              <a:rPr lang="en-US" b="1" dirty="0" smtClean="0">
                <a:latin typeface="Century Gothic" pitchFamily="34" charset="0"/>
              </a:rPr>
              <a:t>}</a:t>
            </a:r>
          </a:p>
          <a:p>
            <a:pPr marL="0" indent="0">
              <a:buNone/>
            </a:pPr>
            <a:r>
              <a:rPr lang="en-US" b="1" dirty="0" smtClean="0">
                <a:latin typeface="Century Gothic" pitchFamily="34" charset="0"/>
              </a:rPr>
              <a:t>//done with the </a:t>
            </a:r>
            <a:r>
              <a:rPr lang="en-US" b="1" dirty="0" err="1" smtClean="0">
                <a:latin typeface="Century Gothic" pitchFamily="34" charset="0"/>
              </a:rPr>
              <a:t>ResultSet</a:t>
            </a:r>
            <a:r>
              <a:rPr lang="en-US" b="1" dirty="0" smtClean="0">
                <a:latin typeface="Century Gothic" pitchFamily="34" charset="0"/>
              </a:rPr>
              <a:t> </a:t>
            </a:r>
            <a:r>
              <a:rPr lang="en-US" b="1" dirty="0" err="1" smtClean="0">
                <a:latin typeface="Century Gothic" pitchFamily="34" charset="0"/>
              </a:rPr>
              <a:t>rs</a:t>
            </a:r>
            <a:r>
              <a:rPr lang="en-US" b="1" dirty="0" smtClean="0">
                <a:latin typeface="Century Gothic" pitchFamily="34" charset="0"/>
              </a:rPr>
              <a:t>.</a:t>
            </a:r>
            <a:endParaRPr lang="en-US" b="1" dirty="0">
              <a:latin typeface="Century Gothic" pitchFamily="34" charset="0"/>
            </a:endParaRPr>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2250380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lnSpcReduction="10000"/>
          </a:bodyPr>
          <a:lstStyle/>
          <a:p>
            <a:r>
              <a:rPr lang="en-US" dirty="0" smtClean="0"/>
              <a:t>A ‘</a:t>
            </a:r>
            <a:r>
              <a:rPr lang="en-US" dirty="0" err="1" smtClean="0"/>
              <a:t>ResultSet</a:t>
            </a:r>
            <a:r>
              <a:rPr lang="en-US" dirty="0" smtClean="0"/>
              <a:t>’ object lets you read the value of a column from its current row using one of the ‘</a:t>
            </a:r>
            <a:r>
              <a:rPr lang="en-US" dirty="0" err="1" smtClean="0"/>
              <a:t>getXXX</a:t>
            </a:r>
            <a:r>
              <a:rPr lang="en-US" dirty="0" smtClean="0"/>
              <a:t>()’ methods, where ‘XXX’ is the data type of the column.(e.g. ‘</a:t>
            </a:r>
            <a:r>
              <a:rPr lang="en-US" dirty="0" err="1" smtClean="0"/>
              <a:t>getInt</a:t>
            </a:r>
            <a:r>
              <a:rPr lang="en-US" dirty="0" smtClean="0"/>
              <a:t>()’, ‘</a:t>
            </a:r>
            <a:r>
              <a:rPr lang="en-US" dirty="0" err="1" smtClean="0"/>
              <a:t>getString</a:t>
            </a:r>
            <a:r>
              <a:rPr lang="en-US" dirty="0" smtClean="0"/>
              <a:t>()’)</a:t>
            </a:r>
          </a:p>
          <a:p>
            <a:r>
              <a:rPr lang="en-US" dirty="0" smtClean="0"/>
              <a:t>You must specify the index of column name in the ‘</a:t>
            </a:r>
            <a:r>
              <a:rPr lang="en-US" dirty="0" err="1" smtClean="0"/>
              <a:t>getXXX</a:t>
            </a:r>
            <a:r>
              <a:rPr lang="en-US" dirty="0" smtClean="0"/>
              <a:t>()’ method whose value you want to read.</a:t>
            </a:r>
          </a:p>
          <a:p>
            <a:pPr marL="0" indent="0">
              <a:buNone/>
            </a:pPr>
            <a:r>
              <a:rPr lang="en-US" b="1" dirty="0" err="1">
                <a:latin typeface="Century Gothic" pitchFamily="34" charset="0"/>
              </a:rPr>
              <a:t>i</a:t>
            </a:r>
            <a:r>
              <a:rPr lang="en-US" b="1" dirty="0" err="1" smtClean="0">
                <a:latin typeface="Century Gothic" pitchFamily="34" charset="0"/>
              </a:rPr>
              <a:t>nt</a:t>
            </a:r>
            <a:r>
              <a:rPr lang="en-US" b="1" dirty="0" smtClean="0">
                <a:latin typeface="Century Gothic" pitchFamily="34" charset="0"/>
              </a:rPr>
              <a:t> </a:t>
            </a:r>
            <a:r>
              <a:rPr lang="en-US" b="1" dirty="0" err="1" smtClean="0">
                <a:latin typeface="Century Gothic" pitchFamily="34" charset="0"/>
              </a:rPr>
              <a:t>personID</a:t>
            </a:r>
            <a:r>
              <a:rPr lang="en-US" b="1" dirty="0" smtClean="0">
                <a:latin typeface="Century Gothic" pitchFamily="34" charset="0"/>
              </a:rPr>
              <a:t> = </a:t>
            </a:r>
            <a:r>
              <a:rPr lang="en-US" b="1" dirty="0" err="1" smtClean="0">
                <a:latin typeface="Century Gothic" pitchFamily="34" charset="0"/>
              </a:rPr>
              <a:t>rs.getInt</a:t>
            </a:r>
            <a:r>
              <a:rPr lang="en-US" b="1" dirty="0" smtClean="0">
                <a:latin typeface="Century Gothic" pitchFamily="34" charset="0"/>
              </a:rPr>
              <a:t>(“</a:t>
            </a:r>
            <a:r>
              <a:rPr lang="en-US" b="1" dirty="0" err="1" smtClean="0">
                <a:latin typeface="Century Gothic" pitchFamily="34" charset="0"/>
              </a:rPr>
              <a:t>person_id</a:t>
            </a:r>
            <a:r>
              <a:rPr lang="en-US" b="1" dirty="0" smtClean="0">
                <a:latin typeface="Century Gothic" pitchFamily="34" charset="0"/>
              </a:rPr>
              <a:t>”);</a:t>
            </a:r>
          </a:p>
          <a:p>
            <a:pPr marL="0" indent="0">
              <a:buNone/>
            </a:pPr>
            <a:r>
              <a:rPr lang="en-US" b="1" dirty="0" smtClean="0">
                <a:latin typeface="Century Gothic" pitchFamily="34" charset="0"/>
              </a:rPr>
              <a:t>String </a:t>
            </a:r>
            <a:r>
              <a:rPr lang="en-US" b="1" dirty="0" err="1" smtClean="0">
                <a:latin typeface="Century Gothic" pitchFamily="34" charset="0"/>
              </a:rPr>
              <a:t>firstName</a:t>
            </a:r>
            <a:r>
              <a:rPr lang="en-US" b="1" dirty="0" smtClean="0">
                <a:latin typeface="Century Gothic" pitchFamily="34" charset="0"/>
              </a:rPr>
              <a:t> = </a:t>
            </a:r>
            <a:r>
              <a:rPr lang="en-US" b="1" dirty="0" err="1" smtClean="0">
                <a:latin typeface="Century Gothic" pitchFamily="34" charset="0"/>
              </a:rPr>
              <a:t>rs.getString</a:t>
            </a:r>
            <a:r>
              <a:rPr lang="en-US" b="1" dirty="0" smtClean="0">
                <a:latin typeface="Century Gothic" pitchFamily="34" charset="0"/>
              </a:rPr>
              <a:t>(2);</a:t>
            </a:r>
            <a:endParaRPr lang="en-US" b="1" dirty="0">
              <a:latin typeface="Century Gothic" pitchFamily="34" charset="0"/>
            </a:endParaRPr>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3039713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85000" lnSpcReduction="10000"/>
          </a:bodyPr>
          <a:lstStyle/>
          <a:p>
            <a:pPr marL="0" indent="0">
              <a:buNone/>
            </a:pPr>
            <a:r>
              <a:rPr lang="en-US" sz="2400" b="1" dirty="0">
                <a:latin typeface="Century Gothic" pitchFamily="34" charset="0"/>
              </a:rPr>
              <a:t>Connection conn =     get a Connection object …</a:t>
            </a:r>
          </a:p>
          <a:p>
            <a:pPr marL="0" indent="0">
              <a:buNone/>
            </a:pPr>
            <a:r>
              <a:rPr lang="en-US" sz="2400" b="1" dirty="0">
                <a:latin typeface="Century Gothic" pitchFamily="34" charset="0"/>
              </a:rPr>
              <a:t>Statement  </a:t>
            </a:r>
            <a:r>
              <a:rPr lang="en-US" sz="2400" b="1" dirty="0" err="1">
                <a:latin typeface="Century Gothic" pitchFamily="34" charset="0"/>
              </a:rPr>
              <a:t>stmt</a:t>
            </a:r>
            <a:r>
              <a:rPr lang="en-US" sz="2400" b="1" dirty="0">
                <a:latin typeface="Century Gothic" pitchFamily="34" charset="0"/>
              </a:rPr>
              <a:t> = </a:t>
            </a:r>
            <a:r>
              <a:rPr lang="en-US" sz="2400" b="1" dirty="0" err="1">
                <a:latin typeface="Century Gothic" pitchFamily="34" charset="0"/>
              </a:rPr>
              <a:t>conn.getStatement</a:t>
            </a:r>
            <a:r>
              <a:rPr lang="en-US" sz="2400" b="1" dirty="0">
                <a:latin typeface="Century Gothic" pitchFamily="34" charset="0"/>
              </a:rPr>
              <a:t>();</a:t>
            </a:r>
          </a:p>
          <a:p>
            <a:pPr marL="0" indent="0">
              <a:buNone/>
            </a:pPr>
            <a:r>
              <a:rPr lang="en-US" sz="2400" b="1" dirty="0">
                <a:latin typeface="Century Gothic" pitchFamily="34" charset="0"/>
              </a:rPr>
              <a:t>String </a:t>
            </a:r>
            <a:r>
              <a:rPr lang="en-US" sz="2400" b="1" dirty="0" err="1">
                <a:latin typeface="Century Gothic" pitchFamily="34" charset="0"/>
              </a:rPr>
              <a:t>sql</a:t>
            </a:r>
            <a:r>
              <a:rPr lang="en-US" sz="2400" b="1" dirty="0">
                <a:latin typeface="Century Gothic" pitchFamily="34" charset="0"/>
              </a:rPr>
              <a:t> = “select </a:t>
            </a:r>
            <a:r>
              <a:rPr lang="en-US" sz="2400" b="1" dirty="0" err="1">
                <a:latin typeface="Century Gothic" pitchFamily="34" charset="0"/>
              </a:rPr>
              <a:t>person_id</a:t>
            </a:r>
            <a:r>
              <a:rPr lang="en-US" sz="2400" b="1" dirty="0">
                <a:latin typeface="Century Gothic" pitchFamily="34" charset="0"/>
              </a:rPr>
              <a:t>, </a:t>
            </a:r>
            <a:r>
              <a:rPr lang="en-US" sz="2400" b="1" dirty="0" err="1">
                <a:latin typeface="Century Gothic" pitchFamily="34" charset="0"/>
              </a:rPr>
              <a:t>first_name</a:t>
            </a:r>
            <a:r>
              <a:rPr lang="en-US" sz="2400" b="1" dirty="0">
                <a:latin typeface="Century Gothic" pitchFamily="34" charset="0"/>
              </a:rPr>
              <a:t>,”+</a:t>
            </a:r>
          </a:p>
          <a:p>
            <a:pPr marL="0" indent="0">
              <a:buNone/>
            </a:pPr>
            <a:r>
              <a:rPr lang="en-US" sz="2400" b="1" dirty="0">
                <a:latin typeface="Century Gothic" pitchFamily="34" charset="0"/>
              </a:rPr>
              <a:t>                        “</a:t>
            </a:r>
            <a:r>
              <a:rPr lang="en-US" sz="2400" b="1" dirty="0" err="1">
                <a:latin typeface="Century Gothic" pitchFamily="34" charset="0"/>
              </a:rPr>
              <a:t>last_name,dob,income</a:t>
            </a:r>
            <a:r>
              <a:rPr lang="en-US" sz="2400" b="1" dirty="0">
                <a:latin typeface="Century Gothic" pitchFamily="34" charset="0"/>
              </a:rPr>
              <a:t> from person”;</a:t>
            </a:r>
          </a:p>
          <a:p>
            <a:pPr marL="0" indent="0">
              <a:buNone/>
            </a:pPr>
            <a:r>
              <a:rPr lang="en-US" sz="2400" b="1" dirty="0" err="1">
                <a:latin typeface="Century Gothic" pitchFamily="34" charset="0"/>
              </a:rPr>
              <a:t>ResultSet</a:t>
            </a:r>
            <a:r>
              <a:rPr lang="en-US" sz="2400" b="1" dirty="0">
                <a:latin typeface="Century Gothic" pitchFamily="34" charset="0"/>
              </a:rPr>
              <a:t> </a:t>
            </a:r>
            <a:r>
              <a:rPr lang="en-US" sz="2400" b="1" dirty="0" err="1">
                <a:latin typeface="Century Gothic" pitchFamily="34" charset="0"/>
              </a:rPr>
              <a:t>rs</a:t>
            </a:r>
            <a:r>
              <a:rPr lang="en-US" sz="2400" b="1" dirty="0">
                <a:latin typeface="Century Gothic" pitchFamily="34" charset="0"/>
              </a:rPr>
              <a:t> = </a:t>
            </a:r>
            <a:r>
              <a:rPr lang="en-US" sz="2400" b="1" dirty="0" err="1">
                <a:latin typeface="Century Gothic" pitchFamily="34" charset="0"/>
              </a:rPr>
              <a:t>stmt.executeQuery</a:t>
            </a:r>
            <a:r>
              <a:rPr lang="en-US" sz="2400" b="1" dirty="0">
                <a:latin typeface="Century Gothic" pitchFamily="34" charset="0"/>
              </a:rPr>
              <a:t>(</a:t>
            </a:r>
            <a:r>
              <a:rPr lang="en-US" sz="2400" b="1" dirty="0" err="1">
                <a:latin typeface="Century Gothic" pitchFamily="34" charset="0"/>
              </a:rPr>
              <a:t>sql</a:t>
            </a:r>
            <a:r>
              <a:rPr lang="en-US" sz="2400" b="1" dirty="0" smtClean="0">
                <a:latin typeface="Century Gothic" pitchFamily="34" charset="0"/>
              </a:rPr>
              <a:t>);</a:t>
            </a:r>
          </a:p>
          <a:p>
            <a:pPr marL="0" indent="0">
              <a:buNone/>
            </a:pPr>
            <a:r>
              <a:rPr lang="en-US" sz="2400" b="1" dirty="0">
                <a:latin typeface="Century Gothic" pitchFamily="34" charset="0"/>
              </a:rPr>
              <a:t>w</a:t>
            </a:r>
            <a:r>
              <a:rPr lang="en-US" sz="2400" b="1" dirty="0" smtClean="0">
                <a:latin typeface="Century Gothic" pitchFamily="34" charset="0"/>
              </a:rPr>
              <a:t>hile (</a:t>
            </a:r>
            <a:r>
              <a:rPr lang="en-US" sz="2400" b="1" dirty="0" err="1" smtClean="0">
                <a:latin typeface="Century Gothic" pitchFamily="34" charset="0"/>
              </a:rPr>
              <a:t>rs.next</a:t>
            </a:r>
            <a:r>
              <a:rPr lang="en-US" sz="2400" b="1" dirty="0" smtClean="0">
                <a:latin typeface="Century Gothic" pitchFamily="34" charset="0"/>
              </a:rPr>
              <a:t>())  {</a:t>
            </a:r>
          </a:p>
          <a:p>
            <a:pPr marL="0" indent="0">
              <a:buNone/>
            </a:pPr>
            <a:r>
              <a:rPr lang="en-US" sz="2400" b="1" dirty="0">
                <a:latin typeface="Century Gothic" pitchFamily="34" charset="0"/>
              </a:rPr>
              <a:t>	</a:t>
            </a:r>
            <a:r>
              <a:rPr lang="en-US" sz="2400" b="1" dirty="0" err="1" smtClean="0">
                <a:latin typeface="Century Gothic" pitchFamily="34" charset="0"/>
              </a:rPr>
              <a:t>int</a:t>
            </a:r>
            <a:r>
              <a:rPr lang="en-US" sz="2400" b="1" dirty="0" smtClean="0">
                <a:latin typeface="Century Gothic" pitchFamily="34" charset="0"/>
              </a:rPr>
              <a:t> </a:t>
            </a:r>
            <a:r>
              <a:rPr lang="en-US" sz="2400" b="1" dirty="0" err="1" smtClean="0">
                <a:latin typeface="Century Gothic" pitchFamily="34" charset="0"/>
              </a:rPr>
              <a:t>personID</a:t>
            </a:r>
            <a:r>
              <a:rPr lang="en-US" sz="2400" b="1" dirty="0" smtClean="0">
                <a:latin typeface="Century Gothic" pitchFamily="34" charset="0"/>
              </a:rPr>
              <a:t>=</a:t>
            </a:r>
            <a:r>
              <a:rPr lang="en-US" sz="2400" b="1" dirty="0" err="1" smtClean="0">
                <a:latin typeface="Century Gothic" pitchFamily="34" charset="0"/>
              </a:rPr>
              <a:t>rs.getInt</a:t>
            </a:r>
            <a:r>
              <a:rPr lang="en-US" sz="2400" b="1" dirty="0" smtClean="0">
                <a:latin typeface="Century Gothic" pitchFamily="34" charset="0"/>
              </a:rPr>
              <a:t>(“</a:t>
            </a:r>
            <a:r>
              <a:rPr lang="en-US" sz="2400" b="1" dirty="0" err="1" smtClean="0">
                <a:latin typeface="Century Gothic" pitchFamily="34" charset="0"/>
              </a:rPr>
              <a:t>person_id</a:t>
            </a:r>
            <a:r>
              <a:rPr lang="en-US" sz="2400" b="1" dirty="0" smtClean="0">
                <a:latin typeface="Century Gothic" pitchFamily="34" charset="0"/>
              </a:rPr>
              <a:t>”);</a:t>
            </a:r>
          </a:p>
          <a:p>
            <a:pPr marL="0" indent="0">
              <a:buNone/>
            </a:pPr>
            <a:r>
              <a:rPr lang="en-US" sz="2400" b="1" dirty="0">
                <a:latin typeface="Century Gothic" pitchFamily="34" charset="0"/>
              </a:rPr>
              <a:t>	</a:t>
            </a:r>
            <a:r>
              <a:rPr lang="en-US" sz="2400" b="1" dirty="0" smtClean="0">
                <a:latin typeface="Century Gothic" pitchFamily="34" charset="0"/>
              </a:rPr>
              <a:t>String </a:t>
            </a:r>
            <a:r>
              <a:rPr lang="en-US" sz="2400" b="1" dirty="0" err="1" smtClean="0">
                <a:latin typeface="Century Gothic" pitchFamily="34" charset="0"/>
              </a:rPr>
              <a:t>firstName</a:t>
            </a:r>
            <a:r>
              <a:rPr lang="en-US" sz="2400" b="1" dirty="0" smtClean="0">
                <a:latin typeface="Century Gothic" pitchFamily="34" charset="0"/>
              </a:rPr>
              <a:t>=</a:t>
            </a:r>
            <a:r>
              <a:rPr lang="en-US" sz="2400" b="1" dirty="0" err="1" smtClean="0">
                <a:latin typeface="Century Gothic" pitchFamily="34" charset="0"/>
              </a:rPr>
              <a:t>rs.getString</a:t>
            </a:r>
            <a:r>
              <a:rPr lang="en-US" sz="2400" b="1" dirty="0" smtClean="0">
                <a:latin typeface="Century Gothic" pitchFamily="34" charset="0"/>
              </a:rPr>
              <a:t>(“</a:t>
            </a:r>
            <a:r>
              <a:rPr lang="en-US" sz="2400" b="1" dirty="0" err="1" smtClean="0">
                <a:latin typeface="Century Gothic" pitchFamily="34" charset="0"/>
              </a:rPr>
              <a:t>first_name</a:t>
            </a:r>
            <a:r>
              <a:rPr lang="en-US" sz="2400" b="1" dirty="0" smtClean="0">
                <a:latin typeface="Century Gothic" pitchFamily="34" charset="0"/>
              </a:rPr>
              <a:t>”);</a:t>
            </a:r>
          </a:p>
          <a:p>
            <a:pPr marL="0" indent="0">
              <a:buNone/>
            </a:pPr>
            <a:r>
              <a:rPr lang="en-US" sz="2400" b="1" dirty="0">
                <a:latin typeface="Century Gothic" pitchFamily="34" charset="0"/>
              </a:rPr>
              <a:t>	</a:t>
            </a:r>
            <a:r>
              <a:rPr lang="en-US" sz="2400" b="1" dirty="0" smtClean="0">
                <a:latin typeface="Century Gothic" pitchFamily="34" charset="0"/>
              </a:rPr>
              <a:t>String </a:t>
            </a:r>
            <a:r>
              <a:rPr lang="en-US" sz="2400" b="1" dirty="0" err="1" smtClean="0">
                <a:latin typeface="Century Gothic" pitchFamily="34" charset="0"/>
              </a:rPr>
              <a:t>lastName</a:t>
            </a:r>
            <a:r>
              <a:rPr lang="en-US" sz="2400" b="1" dirty="0" smtClean="0">
                <a:latin typeface="Century Gothic" pitchFamily="34" charset="0"/>
              </a:rPr>
              <a:t> = </a:t>
            </a:r>
            <a:r>
              <a:rPr lang="en-US" sz="2400" b="1" dirty="0" err="1" smtClean="0">
                <a:latin typeface="Century Gothic" pitchFamily="34" charset="0"/>
              </a:rPr>
              <a:t>rs.getString</a:t>
            </a:r>
            <a:r>
              <a:rPr lang="en-US" sz="2400" b="1" dirty="0" smtClean="0">
                <a:latin typeface="Century Gothic" pitchFamily="34" charset="0"/>
              </a:rPr>
              <a:t>(“</a:t>
            </a:r>
            <a:r>
              <a:rPr lang="en-US" sz="2400" b="1" dirty="0" err="1" smtClean="0">
                <a:latin typeface="Century Gothic" pitchFamily="34" charset="0"/>
              </a:rPr>
              <a:t>last_name</a:t>
            </a:r>
            <a:r>
              <a:rPr lang="en-US" sz="2400" b="1" dirty="0" smtClean="0">
                <a:latin typeface="Century Gothic" pitchFamily="34" charset="0"/>
              </a:rPr>
              <a:t>);</a:t>
            </a:r>
          </a:p>
          <a:p>
            <a:pPr marL="0" indent="0">
              <a:buNone/>
            </a:pPr>
            <a:r>
              <a:rPr lang="en-US" sz="2400" b="1" dirty="0">
                <a:latin typeface="Century Gothic" pitchFamily="34" charset="0"/>
              </a:rPr>
              <a:t>	</a:t>
            </a:r>
            <a:r>
              <a:rPr lang="en-US" sz="2400" b="1" dirty="0" err="1" smtClean="0">
                <a:latin typeface="Century Gothic" pitchFamily="34" charset="0"/>
              </a:rPr>
              <a:t>java.sql.Date</a:t>
            </a:r>
            <a:r>
              <a:rPr lang="en-US" sz="2400" b="1" dirty="0" smtClean="0">
                <a:latin typeface="Century Gothic" pitchFamily="34" charset="0"/>
              </a:rPr>
              <a:t> dob = </a:t>
            </a:r>
            <a:r>
              <a:rPr lang="en-US" sz="2400" b="1" dirty="0" err="1" smtClean="0">
                <a:latin typeface="Century Gothic" pitchFamily="34" charset="0"/>
              </a:rPr>
              <a:t>rs.getDate</a:t>
            </a:r>
            <a:r>
              <a:rPr lang="en-US" sz="2400" b="1" dirty="0" smtClean="0">
                <a:latin typeface="Century Gothic" pitchFamily="34" charset="0"/>
              </a:rPr>
              <a:t>(“dob”);</a:t>
            </a:r>
          </a:p>
          <a:p>
            <a:pPr marL="0" indent="0">
              <a:buNone/>
            </a:pPr>
            <a:r>
              <a:rPr lang="en-US" sz="2400" b="1" dirty="0">
                <a:latin typeface="Century Gothic" pitchFamily="34" charset="0"/>
              </a:rPr>
              <a:t>	</a:t>
            </a:r>
            <a:r>
              <a:rPr lang="en-US" sz="2400" b="1" dirty="0" smtClean="0">
                <a:latin typeface="Century Gothic" pitchFamily="34" charset="0"/>
              </a:rPr>
              <a:t>double income = </a:t>
            </a:r>
            <a:r>
              <a:rPr lang="en-US" sz="2400" b="1" dirty="0" err="1" smtClean="0">
                <a:latin typeface="Century Gothic" pitchFamily="34" charset="0"/>
              </a:rPr>
              <a:t>rs.getDouble</a:t>
            </a:r>
            <a:r>
              <a:rPr lang="en-US" sz="2400" b="1" dirty="0" smtClean="0">
                <a:latin typeface="Century Gothic" pitchFamily="34" charset="0"/>
              </a:rPr>
              <a:t>(“income”);</a:t>
            </a:r>
          </a:p>
          <a:p>
            <a:pPr marL="0" indent="0">
              <a:buNone/>
            </a:pPr>
            <a:r>
              <a:rPr lang="en-US" sz="2400" b="1" dirty="0">
                <a:latin typeface="Century Gothic" pitchFamily="34" charset="0"/>
              </a:rPr>
              <a:t>	</a:t>
            </a:r>
            <a:r>
              <a:rPr lang="en-US" sz="2400" b="1" dirty="0" smtClean="0">
                <a:latin typeface="Century Gothic" pitchFamily="34" charset="0"/>
              </a:rPr>
              <a:t>//do something with the retrieved values from the cols.</a:t>
            </a:r>
          </a:p>
          <a:p>
            <a:pPr marL="0" indent="0">
              <a:buNone/>
            </a:pPr>
            <a:r>
              <a:rPr lang="en-US" sz="2400" b="1" dirty="0">
                <a:latin typeface="Century Gothic" pitchFamily="34" charset="0"/>
              </a:rPr>
              <a:t>}</a:t>
            </a:r>
          </a:p>
          <a:p>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230056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latin typeface="Century Gothic" pitchFamily="34" charset="0"/>
              </a:rPr>
              <a:t>Connection conn =     get a Connection object …</a:t>
            </a:r>
          </a:p>
          <a:p>
            <a:pPr marL="0" indent="0">
              <a:buNone/>
            </a:pPr>
            <a:r>
              <a:rPr lang="en-US" b="1" dirty="0">
                <a:latin typeface="Century Gothic" pitchFamily="34" charset="0"/>
              </a:rPr>
              <a:t>Statement  </a:t>
            </a:r>
            <a:r>
              <a:rPr lang="en-US" b="1" dirty="0" err="1">
                <a:latin typeface="Century Gothic" pitchFamily="34" charset="0"/>
              </a:rPr>
              <a:t>stmt</a:t>
            </a:r>
            <a:r>
              <a:rPr lang="en-US" b="1" dirty="0">
                <a:latin typeface="Century Gothic" pitchFamily="34" charset="0"/>
              </a:rPr>
              <a:t> = </a:t>
            </a:r>
            <a:r>
              <a:rPr lang="en-US" b="1" dirty="0" err="1">
                <a:latin typeface="Century Gothic" pitchFamily="34" charset="0"/>
              </a:rPr>
              <a:t>conn.getStatement</a:t>
            </a:r>
            <a:r>
              <a:rPr lang="en-US" b="1" dirty="0">
                <a:latin typeface="Century Gothic" pitchFamily="34" charset="0"/>
              </a:rPr>
              <a:t>();</a:t>
            </a:r>
          </a:p>
          <a:p>
            <a:pPr marL="0" indent="0">
              <a:buNone/>
            </a:pPr>
            <a:r>
              <a:rPr lang="en-US" b="1" dirty="0">
                <a:latin typeface="Century Gothic" pitchFamily="34" charset="0"/>
              </a:rPr>
              <a:t>String </a:t>
            </a:r>
            <a:r>
              <a:rPr lang="en-US" b="1" dirty="0" err="1">
                <a:latin typeface="Century Gothic" pitchFamily="34" charset="0"/>
              </a:rPr>
              <a:t>sql</a:t>
            </a:r>
            <a:r>
              <a:rPr lang="en-US" b="1" dirty="0">
                <a:latin typeface="Century Gothic" pitchFamily="34" charset="0"/>
              </a:rPr>
              <a:t> = “select </a:t>
            </a:r>
            <a:r>
              <a:rPr lang="en-US" b="1" dirty="0" err="1">
                <a:latin typeface="Century Gothic" pitchFamily="34" charset="0"/>
              </a:rPr>
              <a:t>person_id</a:t>
            </a:r>
            <a:r>
              <a:rPr lang="en-US" b="1" dirty="0">
                <a:latin typeface="Century Gothic" pitchFamily="34" charset="0"/>
              </a:rPr>
              <a:t>, </a:t>
            </a:r>
            <a:r>
              <a:rPr lang="en-US" b="1" dirty="0" err="1">
                <a:latin typeface="Century Gothic" pitchFamily="34" charset="0"/>
              </a:rPr>
              <a:t>first_name</a:t>
            </a:r>
            <a:r>
              <a:rPr lang="en-US" b="1" dirty="0">
                <a:latin typeface="Century Gothic" pitchFamily="34" charset="0"/>
              </a:rPr>
              <a:t>,”+</a:t>
            </a:r>
          </a:p>
          <a:p>
            <a:pPr marL="0" indent="0">
              <a:buNone/>
            </a:pPr>
            <a:r>
              <a:rPr lang="en-US" b="1" dirty="0">
                <a:latin typeface="Century Gothic" pitchFamily="34" charset="0"/>
              </a:rPr>
              <a:t>                        “</a:t>
            </a:r>
            <a:r>
              <a:rPr lang="en-US" b="1" dirty="0" err="1">
                <a:latin typeface="Century Gothic" pitchFamily="34" charset="0"/>
              </a:rPr>
              <a:t>last_name,dob,income</a:t>
            </a:r>
            <a:r>
              <a:rPr lang="en-US" b="1" dirty="0">
                <a:latin typeface="Century Gothic" pitchFamily="34" charset="0"/>
              </a:rPr>
              <a:t> from person”;</a:t>
            </a:r>
          </a:p>
          <a:p>
            <a:pPr marL="0" indent="0">
              <a:buNone/>
            </a:pPr>
            <a:r>
              <a:rPr lang="en-US" b="1" dirty="0" err="1">
                <a:latin typeface="Century Gothic" pitchFamily="34" charset="0"/>
              </a:rPr>
              <a:t>ResultSet</a:t>
            </a:r>
            <a:r>
              <a:rPr lang="en-US" b="1" dirty="0">
                <a:latin typeface="Century Gothic" pitchFamily="34" charset="0"/>
              </a:rPr>
              <a:t> </a:t>
            </a:r>
            <a:r>
              <a:rPr lang="en-US" b="1" dirty="0" err="1">
                <a:latin typeface="Century Gothic" pitchFamily="34" charset="0"/>
              </a:rPr>
              <a:t>rs</a:t>
            </a:r>
            <a:r>
              <a:rPr lang="en-US" b="1" dirty="0">
                <a:latin typeface="Century Gothic" pitchFamily="34" charset="0"/>
              </a:rPr>
              <a:t> = </a:t>
            </a:r>
            <a:r>
              <a:rPr lang="en-US" b="1" dirty="0" err="1">
                <a:latin typeface="Century Gothic" pitchFamily="34" charset="0"/>
              </a:rPr>
              <a:t>stmt.executeQuery</a:t>
            </a:r>
            <a:r>
              <a:rPr lang="en-US" b="1" dirty="0">
                <a:latin typeface="Century Gothic" pitchFamily="34" charset="0"/>
              </a:rPr>
              <a:t>(</a:t>
            </a:r>
            <a:r>
              <a:rPr lang="en-US" b="1" dirty="0" err="1">
                <a:latin typeface="Century Gothic" pitchFamily="34" charset="0"/>
              </a:rPr>
              <a:t>sql</a:t>
            </a:r>
            <a:r>
              <a:rPr lang="en-US" b="1" dirty="0">
                <a:latin typeface="Century Gothic" pitchFamily="34" charset="0"/>
              </a:rPr>
              <a:t>);</a:t>
            </a:r>
          </a:p>
          <a:p>
            <a:pPr marL="0" indent="0">
              <a:buNone/>
            </a:pPr>
            <a:r>
              <a:rPr lang="en-US" b="1" dirty="0" smtClean="0">
                <a:latin typeface="Century Gothic" pitchFamily="34" charset="0"/>
              </a:rPr>
              <a:t>while </a:t>
            </a:r>
            <a:r>
              <a:rPr lang="en-US" b="1" dirty="0">
                <a:latin typeface="Century Gothic" pitchFamily="34" charset="0"/>
              </a:rPr>
              <a:t>(</a:t>
            </a:r>
            <a:r>
              <a:rPr lang="en-US" b="1" dirty="0" err="1">
                <a:latin typeface="Century Gothic" pitchFamily="34" charset="0"/>
              </a:rPr>
              <a:t>rs.next</a:t>
            </a:r>
            <a:r>
              <a:rPr lang="en-US" b="1" dirty="0">
                <a:latin typeface="Century Gothic" pitchFamily="34" charset="0"/>
              </a:rPr>
              <a:t>())  {</a:t>
            </a:r>
          </a:p>
          <a:p>
            <a:pPr marL="0" indent="0">
              <a:buNone/>
            </a:pPr>
            <a:r>
              <a:rPr lang="en-US" b="1" dirty="0">
                <a:latin typeface="Century Gothic" pitchFamily="34" charset="0"/>
              </a:rPr>
              <a:t>	</a:t>
            </a:r>
            <a:r>
              <a:rPr lang="en-US" b="1" dirty="0" err="1">
                <a:latin typeface="Century Gothic" pitchFamily="34" charset="0"/>
              </a:rPr>
              <a:t>int</a:t>
            </a:r>
            <a:r>
              <a:rPr lang="en-US" b="1" dirty="0">
                <a:latin typeface="Century Gothic" pitchFamily="34" charset="0"/>
              </a:rPr>
              <a:t> </a:t>
            </a:r>
            <a:r>
              <a:rPr lang="en-US" b="1" dirty="0" err="1" smtClean="0">
                <a:latin typeface="Century Gothic" pitchFamily="34" charset="0"/>
              </a:rPr>
              <a:t>personID</a:t>
            </a:r>
            <a:r>
              <a:rPr lang="en-US" b="1" dirty="0" smtClean="0">
                <a:latin typeface="Century Gothic" pitchFamily="34" charset="0"/>
              </a:rPr>
              <a:t>=</a:t>
            </a:r>
            <a:r>
              <a:rPr lang="en-US" b="1" dirty="0" err="1" smtClean="0">
                <a:latin typeface="Century Gothic" pitchFamily="34" charset="0"/>
              </a:rPr>
              <a:t>rs.getInt</a:t>
            </a:r>
            <a:r>
              <a:rPr lang="en-US" b="1" dirty="0" smtClean="0">
                <a:latin typeface="Century Gothic" pitchFamily="34" charset="0"/>
              </a:rPr>
              <a:t>(1);</a:t>
            </a:r>
            <a:endParaRPr lang="en-US" b="1" dirty="0">
              <a:latin typeface="Century Gothic" pitchFamily="34" charset="0"/>
            </a:endParaRPr>
          </a:p>
          <a:p>
            <a:pPr marL="0" indent="0">
              <a:buNone/>
            </a:pPr>
            <a:r>
              <a:rPr lang="en-US" b="1" dirty="0">
                <a:latin typeface="Century Gothic" pitchFamily="34" charset="0"/>
              </a:rPr>
              <a:t>	String </a:t>
            </a:r>
            <a:r>
              <a:rPr lang="en-US" b="1" dirty="0" err="1" smtClean="0">
                <a:latin typeface="Century Gothic" pitchFamily="34" charset="0"/>
              </a:rPr>
              <a:t>firstName</a:t>
            </a:r>
            <a:r>
              <a:rPr lang="en-US" b="1" dirty="0" smtClean="0">
                <a:latin typeface="Century Gothic" pitchFamily="34" charset="0"/>
              </a:rPr>
              <a:t>=</a:t>
            </a:r>
            <a:r>
              <a:rPr lang="en-US" b="1" dirty="0" err="1" smtClean="0">
                <a:latin typeface="Century Gothic" pitchFamily="34" charset="0"/>
              </a:rPr>
              <a:t>rs.getString</a:t>
            </a:r>
            <a:r>
              <a:rPr lang="en-US" b="1" dirty="0" smtClean="0">
                <a:latin typeface="Century Gothic" pitchFamily="34" charset="0"/>
              </a:rPr>
              <a:t>(2);</a:t>
            </a:r>
            <a:endParaRPr lang="en-US" b="1" dirty="0">
              <a:latin typeface="Century Gothic" pitchFamily="34" charset="0"/>
            </a:endParaRPr>
          </a:p>
          <a:p>
            <a:pPr marL="0" indent="0">
              <a:buNone/>
            </a:pPr>
            <a:r>
              <a:rPr lang="en-US" b="1" dirty="0">
                <a:latin typeface="Century Gothic" pitchFamily="34" charset="0"/>
              </a:rPr>
              <a:t>	String </a:t>
            </a:r>
            <a:r>
              <a:rPr lang="en-US" b="1" dirty="0" err="1">
                <a:latin typeface="Century Gothic" pitchFamily="34" charset="0"/>
              </a:rPr>
              <a:t>lastName</a:t>
            </a:r>
            <a:r>
              <a:rPr lang="en-US" b="1" dirty="0">
                <a:latin typeface="Century Gothic" pitchFamily="34" charset="0"/>
              </a:rPr>
              <a:t> = </a:t>
            </a:r>
            <a:r>
              <a:rPr lang="en-US" b="1" dirty="0" err="1" smtClean="0">
                <a:latin typeface="Century Gothic" pitchFamily="34" charset="0"/>
              </a:rPr>
              <a:t>rs.getString</a:t>
            </a:r>
            <a:r>
              <a:rPr lang="en-US" b="1" dirty="0" smtClean="0">
                <a:latin typeface="Century Gothic" pitchFamily="34" charset="0"/>
              </a:rPr>
              <a:t>(3);</a:t>
            </a:r>
            <a:endParaRPr lang="en-US" b="1" dirty="0">
              <a:latin typeface="Century Gothic" pitchFamily="34" charset="0"/>
            </a:endParaRPr>
          </a:p>
          <a:p>
            <a:pPr marL="0" indent="0">
              <a:buNone/>
            </a:pPr>
            <a:r>
              <a:rPr lang="en-US" b="1" dirty="0">
                <a:latin typeface="Century Gothic" pitchFamily="34" charset="0"/>
              </a:rPr>
              <a:t>	</a:t>
            </a:r>
            <a:r>
              <a:rPr lang="en-US" b="1" dirty="0" err="1">
                <a:latin typeface="Century Gothic" pitchFamily="34" charset="0"/>
              </a:rPr>
              <a:t>java.sql.Date</a:t>
            </a:r>
            <a:r>
              <a:rPr lang="en-US" b="1" dirty="0">
                <a:latin typeface="Century Gothic" pitchFamily="34" charset="0"/>
              </a:rPr>
              <a:t> dob = </a:t>
            </a:r>
            <a:r>
              <a:rPr lang="en-US" b="1" dirty="0" err="1" smtClean="0">
                <a:latin typeface="Century Gothic" pitchFamily="34" charset="0"/>
              </a:rPr>
              <a:t>rs.getDate</a:t>
            </a:r>
            <a:r>
              <a:rPr lang="en-US" b="1" dirty="0" smtClean="0">
                <a:latin typeface="Century Gothic" pitchFamily="34" charset="0"/>
              </a:rPr>
              <a:t>(4);</a:t>
            </a:r>
            <a:endParaRPr lang="en-US" b="1" dirty="0">
              <a:latin typeface="Century Gothic" pitchFamily="34" charset="0"/>
            </a:endParaRPr>
          </a:p>
          <a:p>
            <a:pPr marL="0" indent="0">
              <a:buNone/>
            </a:pPr>
            <a:r>
              <a:rPr lang="en-US" b="1" dirty="0">
                <a:latin typeface="Century Gothic" pitchFamily="34" charset="0"/>
              </a:rPr>
              <a:t>	double income = </a:t>
            </a:r>
            <a:r>
              <a:rPr lang="en-US" b="1" dirty="0" err="1" smtClean="0">
                <a:latin typeface="Century Gothic" pitchFamily="34" charset="0"/>
              </a:rPr>
              <a:t>rs.getDouble</a:t>
            </a:r>
            <a:r>
              <a:rPr lang="en-US" b="1" dirty="0" smtClean="0">
                <a:latin typeface="Century Gothic" pitchFamily="34" charset="0"/>
              </a:rPr>
              <a:t>(5);</a:t>
            </a:r>
          </a:p>
          <a:p>
            <a:pPr marL="0" indent="0">
              <a:buNone/>
            </a:pPr>
            <a:r>
              <a:rPr lang="en-US" b="1" dirty="0">
                <a:latin typeface="Century Gothic" pitchFamily="34" charset="0"/>
              </a:rPr>
              <a:t>	//do something with the retrieved values from the cols.</a:t>
            </a:r>
          </a:p>
          <a:p>
            <a:pPr marL="0" indent="0">
              <a:buNone/>
            </a:pPr>
            <a:r>
              <a:rPr lang="en-US" b="1" dirty="0">
                <a:latin typeface="Century Gothic" pitchFamily="34" charset="0"/>
              </a:rPr>
              <a:t>}</a:t>
            </a:r>
          </a:p>
          <a:p>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685598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lnSpcReduction="10000"/>
          </a:bodyPr>
          <a:lstStyle/>
          <a:p>
            <a:r>
              <a:rPr lang="en-US" dirty="0" smtClean="0"/>
              <a:t>In a ‘</a:t>
            </a:r>
            <a:r>
              <a:rPr lang="en-US" b="1" dirty="0" err="1" smtClean="0"/>
              <a:t>ResultSet</a:t>
            </a:r>
            <a:r>
              <a:rPr lang="en-US" dirty="0" smtClean="0"/>
              <a:t>’ a column can have a null value. When a column has a null value a ‘</a:t>
            </a:r>
            <a:r>
              <a:rPr lang="en-US" b="1" dirty="0" err="1" smtClean="0"/>
              <a:t>getXXX</a:t>
            </a:r>
            <a:r>
              <a:rPr lang="en-US" b="1" dirty="0" smtClean="0"/>
              <a:t>()</a:t>
            </a:r>
            <a:r>
              <a:rPr lang="en-US" dirty="0" smtClean="0"/>
              <a:t>’ method returns the default value for the ‘XXX’ data type. For example, for numeric data types (</a:t>
            </a:r>
            <a:r>
              <a:rPr lang="en-US" dirty="0" err="1" smtClean="0"/>
              <a:t>int</a:t>
            </a:r>
            <a:r>
              <a:rPr lang="en-US" dirty="0" smtClean="0"/>
              <a:t>, double, byte) a ‘</a:t>
            </a:r>
            <a:r>
              <a:rPr lang="en-US" b="1" dirty="0" err="1" smtClean="0"/>
              <a:t>getXXX</a:t>
            </a:r>
            <a:r>
              <a:rPr lang="en-US" b="1" dirty="0" smtClean="0"/>
              <a:t>()</a:t>
            </a:r>
            <a:r>
              <a:rPr lang="en-US" dirty="0" smtClean="0"/>
              <a:t>’ method returns 0.</a:t>
            </a:r>
          </a:p>
          <a:p>
            <a:r>
              <a:rPr lang="en-US" dirty="0" smtClean="0"/>
              <a:t>If you want to know if the col value read was null, you need to call the ‘</a:t>
            </a:r>
            <a:r>
              <a:rPr lang="en-US" b="1" dirty="0" err="1" smtClean="0"/>
              <a:t>wasNull</a:t>
            </a:r>
            <a:r>
              <a:rPr lang="en-US" b="1" dirty="0" smtClean="0"/>
              <a:t>()</a:t>
            </a:r>
            <a:r>
              <a:rPr lang="en-US" dirty="0" smtClean="0"/>
              <a:t>’ method immediately after the ‘</a:t>
            </a:r>
            <a:r>
              <a:rPr lang="en-US" b="1" dirty="0" err="1" smtClean="0"/>
              <a:t>getXXX</a:t>
            </a:r>
            <a:r>
              <a:rPr lang="en-US" b="1" dirty="0" smtClean="0"/>
              <a:t>()</a:t>
            </a:r>
            <a:r>
              <a:rPr lang="en-US" dirty="0" smtClean="0"/>
              <a:t>’ call.</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3820545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err="1" smtClean="0">
                <a:latin typeface="Century Gothic" pitchFamily="34" charset="0"/>
              </a:rPr>
              <a:t>ResultSet</a:t>
            </a:r>
            <a:r>
              <a:rPr lang="en-US" b="1" dirty="0" smtClean="0">
                <a:latin typeface="Century Gothic" pitchFamily="34" charset="0"/>
              </a:rPr>
              <a:t> </a:t>
            </a:r>
            <a:r>
              <a:rPr lang="en-US" b="1" dirty="0" err="1" smtClean="0">
                <a:latin typeface="Century Gothic" pitchFamily="34" charset="0"/>
              </a:rPr>
              <a:t>rs</a:t>
            </a:r>
            <a:r>
              <a:rPr lang="en-US" b="1" dirty="0" smtClean="0">
                <a:latin typeface="Century Gothic" pitchFamily="34" charset="0"/>
              </a:rPr>
              <a:t> =   get a ‘</a:t>
            </a:r>
            <a:r>
              <a:rPr lang="en-US" b="1" dirty="0" err="1" smtClean="0">
                <a:latin typeface="Century Gothic" pitchFamily="34" charset="0"/>
              </a:rPr>
              <a:t>ResultSet</a:t>
            </a:r>
            <a:r>
              <a:rPr lang="en-US" b="1" dirty="0" smtClean="0">
                <a:latin typeface="Century Gothic" pitchFamily="34" charset="0"/>
              </a:rPr>
              <a:t>’…</a:t>
            </a:r>
          </a:p>
          <a:p>
            <a:pPr marL="0" indent="0">
              <a:buNone/>
            </a:pPr>
            <a:r>
              <a:rPr lang="en-US" b="1" dirty="0" err="1" smtClean="0">
                <a:latin typeface="Century Gothic" pitchFamily="34" charset="0"/>
              </a:rPr>
              <a:t>java.sql.Date</a:t>
            </a:r>
            <a:r>
              <a:rPr lang="en-US" b="1" dirty="0" smtClean="0">
                <a:latin typeface="Century Gothic" pitchFamily="34" charset="0"/>
              </a:rPr>
              <a:t> dob = </a:t>
            </a:r>
            <a:r>
              <a:rPr lang="en-US" b="1" dirty="0" err="1" smtClean="0">
                <a:latin typeface="Century Gothic" pitchFamily="34" charset="0"/>
              </a:rPr>
              <a:t>rs.getDate</a:t>
            </a:r>
            <a:r>
              <a:rPr lang="en-US" b="1" dirty="0" smtClean="0">
                <a:latin typeface="Century Gothic" pitchFamily="34" charset="0"/>
              </a:rPr>
              <a:t>(“dob”);</a:t>
            </a:r>
          </a:p>
          <a:p>
            <a:pPr marL="0" indent="0">
              <a:buNone/>
            </a:pPr>
            <a:r>
              <a:rPr lang="en-US" b="1" dirty="0" smtClean="0">
                <a:latin typeface="Century Gothic" pitchFamily="34" charset="0"/>
              </a:rPr>
              <a:t>If (</a:t>
            </a:r>
            <a:r>
              <a:rPr lang="en-US" b="1" dirty="0" err="1" smtClean="0">
                <a:latin typeface="Century Gothic" pitchFamily="34" charset="0"/>
              </a:rPr>
              <a:t>rs.wasNull</a:t>
            </a:r>
            <a:r>
              <a:rPr lang="en-US" b="1" dirty="0" smtClean="0">
                <a:latin typeface="Century Gothic" pitchFamily="34" charset="0"/>
              </a:rPr>
              <a:t>())  {</a:t>
            </a:r>
          </a:p>
          <a:p>
            <a:pPr marL="0" indent="0">
              <a:buNone/>
            </a:pPr>
            <a:r>
              <a:rPr lang="en-US" b="1" dirty="0">
                <a:latin typeface="Century Gothic" pitchFamily="34" charset="0"/>
              </a:rPr>
              <a:t>	</a:t>
            </a:r>
            <a:r>
              <a:rPr lang="en-US" b="1" dirty="0" err="1" smtClean="0">
                <a:latin typeface="Century Gothic" pitchFamily="34" charset="0"/>
              </a:rPr>
              <a:t>System.out.println</a:t>
            </a:r>
            <a:r>
              <a:rPr lang="en-US" b="1" dirty="0" smtClean="0">
                <a:latin typeface="Century Gothic" pitchFamily="34" charset="0"/>
              </a:rPr>
              <a:t>(“dob is null”);</a:t>
            </a:r>
          </a:p>
          <a:p>
            <a:pPr marL="0" indent="0">
              <a:buNone/>
            </a:pPr>
            <a:r>
              <a:rPr lang="en-US" b="1" dirty="0" smtClean="0">
                <a:latin typeface="Century Gothic" pitchFamily="34" charset="0"/>
              </a:rPr>
              <a:t>}</a:t>
            </a:r>
          </a:p>
          <a:p>
            <a:pPr marL="0" indent="0">
              <a:buNone/>
            </a:pPr>
            <a:r>
              <a:rPr lang="en-US" b="1" dirty="0" smtClean="0">
                <a:latin typeface="Century Gothic" pitchFamily="34" charset="0"/>
              </a:rPr>
              <a:t>else  {</a:t>
            </a:r>
          </a:p>
          <a:p>
            <a:pPr marL="0" indent="0">
              <a:buNone/>
            </a:pPr>
            <a:r>
              <a:rPr lang="en-US" b="1" dirty="0">
                <a:latin typeface="Century Gothic" pitchFamily="34" charset="0"/>
              </a:rPr>
              <a:t>	</a:t>
            </a:r>
            <a:r>
              <a:rPr lang="en-US" b="1" dirty="0" err="1" smtClean="0">
                <a:latin typeface="Century Gothic" pitchFamily="34" charset="0"/>
              </a:rPr>
              <a:t>System.out.println</a:t>
            </a:r>
            <a:r>
              <a:rPr lang="en-US" b="1" dirty="0" smtClean="0">
                <a:latin typeface="Century Gothic" pitchFamily="34" charset="0"/>
              </a:rPr>
              <a:t>(“dob is:” + 					</a:t>
            </a:r>
            <a:r>
              <a:rPr lang="en-US" b="1" dirty="0" err="1" smtClean="0">
                <a:latin typeface="Century Gothic" pitchFamily="34" charset="0"/>
              </a:rPr>
              <a:t>dob.toString</a:t>
            </a:r>
            <a:r>
              <a:rPr lang="en-US" b="1" dirty="0" smtClean="0">
                <a:latin typeface="Century Gothic" pitchFamily="34" charset="0"/>
              </a:rPr>
              <a:t>());</a:t>
            </a:r>
          </a:p>
          <a:p>
            <a:pPr marL="0" indent="0">
              <a:buNone/>
            </a:pPr>
            <a:r>
              <a:rPr lang="en-US" b="1" dirty="0">
                <a:latin typeface="Century Gothic" pitchFamily="34" charset="0"/>
              </a:rPr>
              <a:t>}</a:t>
            </a:r>
            <a:r>
              <a:rPr lang="en-US" b="1" dirty="0" smtClean="0">
                <a:latin typeface="Century Gothic" pitchFamily="34" charset="0"/>
              </a:rPr>
              <a:t>  </a:t>
            </a:r>
          </a:p>
          <a:p>
            <a:pPr marL="0" indent="0">
              <a:buNone/>
            </a:pPr>
            <a:r>
              <a:rPr lang="en-US" b="1" dirty="0">
                <a:latin typeface="Century Gothic" pitchFamily="34" charset="0"/>
              </a:rPr>
              <a:t>	</a:t>
            </a:r>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2654015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mtClean="0"/>
              <a:t>JDBC ‘ResultSet</a:t>
            </a:r>
            <a:r>
              <a:rPr lang="en-US" dirty="0" smtClean="0"/>
              <a:t>’ exercise</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2703213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r>
              <a:rPr lang="en-US" dirty="0" smtClean="0"/>
              <a:t>To get a ‘</a:t>
            </a:r>
            <a:r>
              <a:rPr lang="en-US" dirty="0" err="1" smtClean="0"/>
              <a:t>ResultSet</a:t>
            </a:r>
            <a:r>
              <a:rPr lang="en-US" dirty="0" smtClean="0"/>
              <a:t>’ that scrolls forwards </a:t>
            </a:r>
            <a:r>
              <a:rPr lang="en-US" i="1" u="sng" dirty="0" smtClean="0"/>
              <a:t>and </a:t>
            </a:r>
            <a:r>
              <a:rPr lang="en-US" dirty="0" smtClean="0"/>
              <a:t>backwards, we specify the scrollable property when you create a ‘Statement’ object, as follows:</a:t>
            </a:r>
          </a:p>
          <a:p>
            <a:pPr marL="0" indent="0">
              <a:buNone/>
            </a:pPr>
            <a:r>
              <a:rPr lang="en-US" sz="2800" b="1" dirty="0" smtClean="0">
                <a:latin typeface="Century Gothic" pitchFamily="34" charset="0"/>
              </a:rPr>
              <a:t>Connection conn =   get Connection object…</a:t>
            </a:r>
          </a:p>
          <a:p>
            <a:pPr marL="0" indent="0">
              <a:buNone/>
            </a:pPr>
            <a:r>
              <a:rPr lang="en-US" sz="2800" b="1" dirty="0" smtClean="0">
                <a:latin typeface="Century Gothic" pitchFamily="34" charset="0"/>
              </a:rPr>
              <a:t>Statement </a:t>
            </a:r>
            <a:r>
              <a:rPr lang="en-US" sz="2800" b="1" dirty="0" err="1" smtClean="0">
                <a:latin typeface="Century Gothic" pitchFamily="34" charset="0"/>
              </a:rPr>
              <a:t>stmt</a:t>
            </a:r>
            <a:r>
              <a:rPr lang="en-US" sz="2800" b="1" dirty="0" smtClean="0">
                <a:latin typeface="Century Gothic" pitchFamily="34" charset="0"/>
              </a:rPr>
              <a:t> = </a:t>
            </a:r>
            <a:r>
              <a:rPr lang="en-US" sz="2800" b="1" dirty="0" err="1" smtClean="0">
                <a:latin typeface="Century Gothic" pitchFamily="34" charset="0"/>
              </a:rPr>
              <a:t>conn.getStatement</a:t>
            </a:r>
            <a:r>
              <a:rPr lang="en-US" sz="2800" b="1" dirty="0" smtClean="0">
                <a:latin typeface="Century Gothic" pitchFamily="34" charset="0"/>
              </a:rPr>
              <a:t>(</a:t>
            </a:r>
          </a:p>
          <a:p>
            <a:pPr marL="0" indent="0">
              <a:buNone/>
            </a:pPr>
            <a:r>
              <a:rPr lang="en-US" sz="2800" b="1" dirty="0">
                <a:latin typeface="Century Gothic" pitchFamily="34" charset="0"/>
              </a:rPr>
              <a:t>	</a:t>
            </a:r>
            <a:r>
              <a:rPr lang="en-US" sz="2800" b="1" dirty="0" smtClean="0">
                <a:latin typeface="Century Gothic" pitchFamily="34" charset="0"/>
              </a:rPr>
              <a:t>	</a:t>
            </a:r>
            <a:r>
              <a:rPr lang="en-US" sz="2800" b="1" dirty="0" err="1" smtClean="0">
                <a:latin typeface="Century Gothic" pitchFamily="34" charset="0"/>
              </a:rPr>
              <a:t>ResultSet.TYPE_SCROLL_INSENSITIVE</a:t>
            </a:r>
            <a:r>
              <a:rPr lang="en-US" sz="2800" b="1" dirty="0" smtClean="0">
                <a:latin typeface="Century Gothic" pitchFamily="34" charset="0"/>
              </a:rPr>
              <a:t>,</a:t>
            </a:r>
          </a:p>
          <a:p>
            <a:pPr marL="0" indent="0">
              <a:buNone/>
            </a:pPr>
            <a:r>
              <a:rPr lang="en-US" sz="2800" b="1" dirty="0">
                <a:latin typeface="Century Gothic" pitchFamily="34" charset="0"/>
              </a:rPr>
              <a:t>	</a:t>
            </a:r>
            <a:r>
              <a:rPr lang="en-US" sz="2800" b="1" dirty="0" smtClean="0">
                <a:latin typeface="Century Gothic" pitchFamily="34" charset="0"/>
              </a:rPr>
              <a:t>	</a:t>
            </a:r>
            <a:r>
              <a:rPr lang="en-US" sz="2800" b="1" dirty="0" err="1" smtClean="0">
                <a:latin typeface="Century Gothic" pitchFamily="34" charset="0"/>
              </a:rPr>
              <a:t>ResultSet.CONCUR_READ_ONLY</a:t>
            </a:r>
            <a:r>
              <a:rPr lang="en-US" sz="2800" b="1" dirty="0" smtClean="0">
                <a:latin typeface="Century Gothic" pitchFamily="34" charset="0"/>
              </a:rPr>
              <a:t>);</a:t>
            </a:r>
          </a:p>
          <a:p>
            <a:pPr marL="0" indent="0">
              <a:buNone/>
            </a:pPr>
            <a:endParaRPr lang="en-US" sz="1800" b="1" dirty="0" smtClean="0">
              <a:latin typeface="Century Gothic" pitchFamily="34" charset="0"/>
            </a:endParaRPr>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227451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92500" lnSpcReduction="20000"/>
          </a:bodyPr>
          <a:lstStyle/>
          <a:p>
            <a:r>
              <a:rPr lang="en-US" dirty="0" smtClean="0"/>
              <a:t>Using JDBC API to access data in a database hides the implementation differences that exist in different databases.</a:t>
            </a:r>
          </a:p>
          <a:p>
            <a:r>
              <a:rPr lang="en-US" dirty="0" smtClean="0"/>
              <a:t>It achieves the database transparency by defining most of its API using interfaces and letting the database vendors provide the implementations for those interfaces.</a:t>
            </a:r>
          </a:p>
          <a:p>
            <a:r>
              <a:rPr lang="en-US" dirty="0" smtClean="0"/>
              <a:t>The collection of implementation classes that is supplied by a vendor to interact with a specific database is called a ‘JDBC driver’.</a:t>
            </a:r>
          </a:p>
          <a:p>
            <a:r>
              <a:rPr lang="en-US" dirty="0" smtClean="0"/>
              <a:t>The ‘JDBC driver’ is used to connect to the RDMS.</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609003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lnSpcReduction="10000"/>
          </a:bodyPr>
          <a:lstStyle/>
          <a:p>
            <a:r>
              <a:rPr lang="en-US" dirty="0" smtClean="0"/>
              <a:t>When you specify </a:t>
            </a:r>
            <a:r>
              <a:rPr lang="en-US" dirty="0" err="1" smtClean="0"/>
              <a:t>scrollability</a:t>
            </a:r>
            <a:r>
              <a:rPr lang="en-US" dirty="0" smtClean="0"/>
              <a:t> in creating a ‘Statement’ object, if the JDBC driver does not support that type of </a:t>
            </a:r>
            <a:r>
              <a:rPr lang="en-US" dirty="0" err="1" smtClean="0"/>
              <a:t>scrollability</a:t>
            </a:r>
            <a:r>
              <a:rPr lang="en-US" dirty="0" smtClean="0"/>
              <a:t>, it will not generate an error.  Rather, the driver will return a ‘</a:t>
            </a:r>
            <a:r>
              <a:rPr lang="en-US" b="1" dirty="0" err="1" smtClean="0"/>
              <a:t>ResultSet</a:t>
            </a:r>
            <a:r>
              <a:rPr lang="en-US" dirty="0" smtClean="0"/>
              <a:t>’ with a </a:t>
            </a:r>
            <a:r>
              <a:rPr lang="en-US" dirty="0" err="1" smtClean="0"/>
              <a:t>scrollability</a:t>
            </a:r>
            <a:r>
              <a:rPr lang="en-US" dirty="0" smtClean="0"/>
              <a:t> type that it does support.</a:t>
            </a:r>
          </a:p>
          <a:p>
            <a:r>
              <a:rPr lang="en-US" dirty="0" smtClean="0"/>
              <a:t>We can check the </a:t>
            </a:r>
            <a:r>
              <a:rPr lang="en-US" dirty="0" err="1" smtClean="0"/>
              <a:t>scrollability</a:t>
            </a:r>
            <a:r>
              <a:rPr lang="en-US" dirty="0" smtClean="0"/>
              <a:t> type of a returned ‘</a:t>
            </a:r>
            <a:r>
              <a:rPr lang="en-US" b="1" dirty="0" err="1" smtClean="0"/>
              <a:t>ResultSet</a:t>
            </a:r>
            <a:r>
              <a:rPr lang="en-US" dirty="0" smtClean="0"/>
              <a:t>’ object with method ‘</a:t>
            </a:r>
            <a:r>
              <a:rPr lang="en-US" dirty="0" err="1" smtClean="0"/>
              <a:t>getType</a:t>
            </a:r>
            <a:r>
              <a:rPr lang="en-US" dirty="0" smtClean="0"/>
              <a:t>()’.</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3154450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a:bodyPr>
          <a:lstStyle/>
          <a:p>
            <a:pPr marL="0" indent="0">
              <a:buNone/>
            </a:pPr>
            <a:r>
              <a:rPr lang="en-US" sz="2000" b="1" dirty="0" err="1" smtClean="0">
                <a:latin typeface="Century Gothic" pitchFamily="34" charset="0"/>
              </a:rPr>
              <a:t>ResultSet</a:t>
            </a:r>
            <a:r>
              <a:rPr lang="en-US" sz="2000" b="1" dirty="0" smtClean="0">
                <a:latin typeface="Century Gothic" pitchFamily="34" charset="0"/>
              </a:rPr>
              <a:t> </a:t>
            </a:r>
            <a:r>
              <a:rPr lang="en-US" sz="2000" b="1" dirty="0" err="1" smtClean="0">
                <a:latin typeface="Century Gothic" pitchFamily="34" charset="0"/>
              </a:rPr>
              <a:t>rs</a:t>
            </a:r>
            <a:r>
              <a:rPr lang="en-US" sz="2000" b="1" dirty="0" smtClean="0">
                <a:latin typeface="Century Gothic" pitchFamily="34" charset="0"/>
              </a:rPr>
              <a:t> = </a:t>
            </a:r>
            <a:r>
              <a:rPr lang="en-US" sz="2000" b="1" dirty="0" err="1" smtClean="0">
                <a:latin typeface="Century Gothic" pitchFamily="34" charset="0"/>
              </a:rPr>
              <a:t>stmt.executeQuery</a:t>
            </a:r>
            <a:r>
              <a:rPr lang="en-US" sz="2000" b="1" dirty="0" smtClean="0">
                <a:latin typeface="Century Gothic" pitchFamily="34" charset="0"/>
              </a:rPr>
              <a:t>(</a:t>
            </a:r>
            <a:r>
              <a:rPr lang="en-US" sz="2000" b="1" dirty="0" err="1" smtClean="0">
                <a:latin typeface="Century Gothic" pitchFamily="34" charset="0"/>
              </a:rPr>
              <a:t>sql</a:t>
            </a:r>
            <a:r>
              <a:rPr lang="en-US" sz="2000" b="1" dirty="0" smtClean="0">
                <a:latin typeface="Century Gothic" pitchFamily="34" charset="0"/>
              </a:rPr>
              <a:t>);</a:t>
            </a:r>
          </a:p>
          <a:p>
            <a:pPr marL="0" indent="0">
              <a:buNone/>
            </a:pPr>
            <a:endParaRPr lang="en-US" sz="2000" b="1" dirty="0" smtClean="0">
              <a:latin typeface="Century Gothic" pitchFamily="34" charset="0"/>
            </a:endParaRPr>
          </a:p>
          <a:p>
            <a:pPr marL="0" indent="0">
              <a:buNone/>
            </a:pPr>
            <a:r>
              <a:rPr lang="en-US" sz="2000" b="1" dirty="0">
                <a:latin typeface="Century Gothic" pitchFamily="34" charset="0"/>
              </a:rPr>
              <a:t>//determine the </a:t>
            </a:r>
            <a:r>
              <a:rPr lang="en-US" sz="2000" b="1" dirty="0" err="1">
                <a:latin typeface="Century Gothic" pitchFamily="34" charset="0"/>
              </a:rPr>
              <a:t>scrollability</a:t>
            </a:r>
            <a:r>
              <a:rPr lang="en-US" sz="2000" b="1" dirty="0">
                <a:latin typeface="Century Gothic" pitchFamily="34" charset="0"/>
              </a:rPr>
              <a:t> type of the </a:t>
            </a:r>
            <a:r>
              <a:rPr lang="en-US" sz="2000" b="1" dirty="0" err="1">
                <a:latin typeface="Century Gothic" pitchFamily="34" charset="0"/>
              </a:rPr>
              <a:t>ResultSet</a:t>
            </a:r>
            <a:endParaRPr lang="en-US" sz="2000" b="1" dirty="0">
              <a:latin typeface="Century Gothic" pitchFamily="34" charset="0"/>
            </a:endParaRPr>
          </a:p>
          <a:p>
            <a:pPr marL="0" indent="0">
              <a:buNone/>
            </a:pPr>
            <a:r>
              <a:rPr lang="en-US" sz="2000" b="1" dirty="0" err="1" smtClean="0">
                <a:latin typeface="Century Gothic" pitchFamily="34" charset="0"/>
              </a:rPr>
              <a:t>int</a:t>
            </a:r>
            <a:r>
              <a:rPr lang="en-US" sz="2000" b="1" dirty="0" smtClean="0">
                <a:latin typeface="Century Gothic" pitchFamily="34" charset="0"/>
              </a:rPr>
              <a:t> </a:t>
            </a:r>
            <a:r>
              <a:rPr lang="en-US" sz="2000" b="1" dirty="0" err="1" smtClean="0">
                <a:latin typeface="Century Gothic" pitchFamily="34" charset="0"/>
              </a:rPr>
              <a:t>cursorType</a:t>
            </a:r>
            <a:r>
              <a:rPr lang="en-US" sz="2000" b="1" dirty="0" smtClean="0">
                <a:latin typeface="Century Gothic" pitchFamily="34" charset="0"/>
              </a:rPr>
              <a:t> = </a:t>
            </a:r>
            <a:r>
              <a:rPr lang="en-US" sz="2000" b="1" dirty="0" err="1" smtClean="0">
                <a:latin typeface="Century Gothic" pitchFamily="34" charset="0"/>
              </a:rPr>
              <a:t>rs.getType</a:t>
            </a:r>
            <a:r>
              <a:rPr lang="en-US" sz="2000" b="1" dirty="0" smtClean="0">
                <a:latin typeface="Century Gothic" pitchFamily="34" charset="0"/>
              </a:rPr>
              <a:t>();</a:t>
            </a:r>
          </a:p>
          <a:p>
            <a:pPr marL="0" indent="0">
              <a:buNone/>
            </a:pPr>
            <a:r>
              <a:rPr lang="en-US" sz="2000" b="1" dirty="0" smtClean="0">
                <a:latin typeface="Century Gothic" pitchFamily="34" charset="0"/>
              </a:rPr>
              <a:t>if </a:t>
            </a:r>
            <a:r>
              <a:rPr lang="en-US" sz="2000" b="1" dirty="0">
                <a:latin typeface="Century Gothic" pitchFamily="34" charset="0"/>
              </a:rPr>
              <a:t>(</a:t>
            </a:r>
            <a:r>
              <a:rPr lang="en-US" sz="2000" b="1" dirty="0" err="1">
                <a:latin typeface="Century Gothic" pitchFamily="34" charset="0"/>
              </a:rPr>
              <a:t>cursorType</a:t>
            </a:r>
            <a:r>
              <a:rPr lang="en-US" sz="2000" b="1" dirty="0">
                <a:latin typeface="Century Gothic" pitchFamily="34" charset="0"/>
              </a:rPr>
              <a:t> == </a:t>
            </a:r>
            <a:r>
              <a:rPr lang="en-US" sz="2000" b="1" dirty="0" err="1">
                <a:latin typeface="Century Gothic" pitchFamily="34" charset="0"/>
              </a:rPr>
              <a:t>ResultSet.TYPE_FORWARD_ONLY</a:t>
            </a:r>
            <a:r>
              <a:rPr lang="en-US" sz="2000" b="1" dirty="0">
                <a:latin typeface="Century Gothic" pitchFamily="34" charset="0"/>
              </a:rPr>
              <a:t>) { … }</a:t>
            </a:r>
          </a:p>
          <a:p>
            <a:pPr marL="0" indent="0">
              <a:buNone/>
            </a:pPr>
            <a:r>
              <a:rPr lang="en-US" sz="2000" b="1" dirty="0" smtClean="0">
                <a:latin typeface="Century Gothic" pitchFamily="34" charset="0"/>
              </a:rPr>
              <a:t>if </a:t>
            </a:r>
            <a:r>
              <a:rPr lang="en-US" sz="2000" b="1" dirty="0">
                <a:latin typeface="Century Gothic" pitchFamily="34" charset="0"/>
              </a:rPr>
              <a:t>(</a:t>
            </a:r>
            <a:r>
              <a:rPr lang="en-US" sz="2000" b="1" dirty="0" err="1">
                <a:latin typeface="Century Gothic" pitchFamily="34" charset="0"/>
              </a:rPr>
              <a:t>cursorType</a:t>
            </a:r>
            <a:r>
              <a:rPr lang="en-US" sz="2000" b="1" dirty="0">
                <a:latin typeface="Century Gothic" pitchFamily="34" charset="0"/>
              </a:rPr>
              <a:t> == </a:t>
            </a:r>
            <a:r>
              <a:rPr lang="en-US" sz="2000" b="1" dirty="0" err="1">
                <a:latin typeface="Century Gothic" pitchFamily="34" charset="0"/>
              </a:rPr>
              <a:t>ResultSet.TYPE_SCROLL_INSENSITIVE</a:t>
            </a:r>
            <a:r>
              <a:rPr lang="en-US" sz="2000" b="1" dirty="0">
                <a:latin typeface="Century Gothic" pitchFamily="34" charset="0"/>
              </a:rPr>
              <a:t>) { … }</a:t>
            </a:r>
          </a:p>
          <a:p>
            <a:pPr marL="0" indent="0">
              <a:buNone/>
            </a:pPr>
            <a:r>
              <a:rPr lang="en-US" sz="2000" b="1" dirty="0">
                <a:latin typeface="Century Gothic" pitchFamily="34" charset="0"/>
              </a:rPr>
              <a:t>i</a:t>
            </a:r>
            <a:r>
              <a:rPr lang="en-US" sz="2000" b="1" dirty="0" smtClean="0">
                <a:latin typeface="Century Gothic" pitchFamily="34" charset="0"/>
              </a:rPr>
              <a:t>f </a:t>
            </a:r>
            <a:r>
              <a:rPr lang="en-US" sz="2000" b="1" dirty="0">
                <a:latin typeface="Century Gothic" pitchFamily="34" charset="0"/>
              </a:rPr>
              <a:t>(</a:t>
            </a:r>
            <a:r>
              <a:rPr lang="en-US" sz="2000" b="1" dirty="0" err="1">
                <a:latin typeface="Century Gothic" pitchFamily="34" charset="0"/>
              </a:rPr>
              <a:t>cursorType</a:t>
            </a:r>
            <a:r>
              <a:rPr lang="en-US" sz="2000" b="1" dirty="0">
                <a:latin typeface="Century Gothic" pitchFamily="34" charset="0"/>
              </a:rPr>
              <a:t> == </a:t>
            </a:r>
            <a:r>
              <a:rPr lang="en-US" sz="2000" b="1" dirty="0" err="1" smtClean="0">
                <a:latin typeface="Century Gothic" pitchFamily="34" charset="0"/>
              </a:rPr>
              <a:t>ResultSet.TYPE_SCROLL_SENSITIVE</a:t>
            </a:r>
            <a:r>
              <a:rPr lang="en-US" sz="2000" b="1" dirty="0">
                <a:latin typeface="Century Gothic" pitchFamily="34" charset="0"/>
              </a:rPr>
              <a:t>) { … }</a:t>
            </a:r>
          </a:p>
          <a:p>
            <a:pPr marL="0" indent="0">
              <a:buNone/>
            </a:pPr>
            <a:endParaRPr lang="en-US" sz="2000" b="1" dirty="0" smtClean="0">
              <a:latin typeface="Century Gothic" pitchFamily="34" charset="0"/>
            </a:endParaRPr>
          </a:p>
          <a:p>
            <a:pPr marL="0" indent="0">
              <a:buNone/>
            </a:pPr>
            <a:r>
              <a:rPr lang="en-US" sz="2000" b="1" dirty="0" smtClean="0">
                <a:latin typeface="Century Gothic" pitchFamily="34" charset="0"/>
              </a:rPr>
              <a:t>//determine the concurrency of the </a:t>
            </a:r>
            <a:r>
              <a:rPr lang="en-US" sz="2000" b="1" dirty="0" err="1" smtClean="0">
                <a:latin typeface="Century Gothic" pitchFamily="34" charset="0"/>
              </a:rPr>
              <a:t>ResultSet</a:t>
            </a:r>
            <a:endParaRPr lang="en-US" sz="2000" b="1" dirty="0" smtClean="0">
              <a:latin typeface="Century Gothic" pitchFamily="34" charset="0"/>
            </a:endParaRPr>
          </a:p>
          <a:p>
            <a:pPr marL="0" indent="0">
              <a:buNone/>
            </a:pPr>
            <a:r>
              <a:rPr lang="en-US" sz="2000" b="1" dirty="0" err="1">
                <a:latin typeface="Century Gothic" pitchFamily="34" charset="0"/>
              </a:rPr>
              <a:t>int</a:t>
            </a:r>
            <a:r>
              <a:rPr lang="en-US" sz="2000" b="1" dirty="0">
                <a:latin typeface="Century Gothic" pitchFamily="34" charset="0"/>
              </a:rPr>
              <a:t> </a:t>
            </a:r>
            <a:r>
              <a:rPr lang="en-US" sz="2000" b="1" dirty="0" smtClean="0">
                <a:latin typeface="Century Gothic" pitchFamily="34" charset="0"/>
              </a:rPr>
              <a:t>concurrency </a:t>
            </a:r>
            <a:r>
              <a:rPr lang="en-US" sz="2000" b="1" dirty="0">
                <a:latin typeface="Century Gothic" pitchFamily="34" charset="0"/>
              </a:rPr>
              <a:t>= </a:t>
            </a:r>
            <a:r>
              <a:rPr lang="en-US" sz="2000" b="1" dirty="0" err="1" smtClean="0">
                <a:latin typeface="Century Gothic" pitchFamily="34" charset="0"/>
              </a:rPr>
              <a:t>rs.getConcurrency</a:t>
            </a:r>
            <a:r>
              <a:rPr lang="en-US" sz="2000" b="1" dirty="0" smtClean="0">
                <a:latin typeface="Century Gothic" pitchFamily="34" charset="0"/>
              </a:rPr>
              <a:t>();</a:t>
            </a:r>
          </a:p>
          <a:p>
            <a:pPr marL="0" indent="0">
              <a:buNone/>
            </a:pPr>
            <a:r>
              <a:rPr lang="en-US" sz="2000" b="1" dirty="0">
                <a:latin typeface="Century Gothic" pitchFamily="34" charset="0"/>
              </a:rPr>
              <a:t>if (concurrency == </a:t>
            </a:r>
            <a:r>
              <a:rPr lang="en-US" sz="2000" b="1" dirty="0" err="1">
                <a:latin typeface="Century Gothic" pitchFamily="34" charset="0"/>
              </a:rPr>
              <a:t>ResultSet.CONCUR_READ_ONLY</a:t>
            </a:r>
            <a:r>
              <a:rPr lang="en-US" sz="2000" b="1" dirty="0">
                <a:latin typeface="Century Gothic" pitchFamily="34" charset="0"/>
              </a:rPr>
              <a:t>) { … }</a:t>
            </a:r>
          </a:p>
          <a:p>
            <a:pPr marL="0" indent="0">
              <a:buNone/>
            </a:pPr>
            <a:r>
              <a:rPr lang="en-US" sz="2000" b="1" dirty="0" smtClean="0">
                <a:latin typeface="Century Gothic" pitchFamily="34" charset="0"/>
              </a:rPr>
              <a:t>if </a:t>
            </a:r>
            <a:r>
              <a:rPr lang="en-US" sz="2000" b="1" dirty="0">
                <a:latin typeface="Century Gothic" pitchFamily="34" charset="0"/>
              </a:rPr>
              <a:t>(concurrency == </a:t>
            </a:r>
            <a:r>
              <a:rPr lang="en-US" sz="2000" b="1" dirty="0" err="1" smtClean="0">
                <a:latin typeface="Century Gothic" pitchFamily="34" charset="0"/>
              </a:rPr>
              <a:t>ResultSet.CONCUR_UPDATABLE</a:t>
            </a:r>
            <a:r>
              <a:rPr lang="en-US" sz="2000" b="1" dirty="0" smtClean="0">
                <a:latin typeface="Century Gothic" pitchFamily="34" charset="0"/>
              </a:rPr>
              <a:t>) </a:t>
            </a:r>
            <a:r>
              <a:rPr lang="en-US" sz="2000" b="1" dirty="0">
                <a:latin typeface="Century Gothic" pitchFamily="34" charset="0"/>
              </a:rPr>
              <a:t>{ … }</a:t>
            </a:r>
          </a:p>
          <a:p>
            <a:pPr marL="0" indent="0">
              <a:buNone/>
            </a:pPr>
            <a:endParaRPr lang="en-US" sz="2000" b="1" dirty="0">
              <a:latin typeface="Century Gothic" pitchFamily="34" charset="0"/>
            </a:endParaRPr>
          </a:p>
          <a:p>
            <a:pPr marL="0" indent="0">
              <a:buNone/>
            </a:pPr>
            <a:endParaRPr lang="en-US" sz="2000" b="1" dirty="0">
              <a:latin typeface="Century Gothic" pitchFamily="34" charset="0"/>
            </a:endParaRPr>
          </a:p>
          <a:p>
            <a:pPr marL="0" indent="0">
              <a:buNone/>
            </a:pPr>
            <a:endParaRPr lang="en-US" sz="2000" b="1" dirty="0">
              <a:latin typeface="Century Gothic" pitchFamily="34" charset="0"/>
            </a:endParaRPr>
          </a:p>
          <a:p>
            <a:pPr marL="0" indent="0">
              <a:buNone/>
            </a:pPr>
            <a:endParaRPr lang="en-US" sz="2000" b="1" dirty="0">
              <a:latin typeface="Century Gothic" pitchFamily="34" charset="0"/>
            </a:endParaRPr>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3229071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92500"/>
          </a:bodyPr>
          <a:lstStyle/>
          <a:p>
            <a:r>
              <a:rPr lang="en-US" dirty="0" smtClean="0"/>
              <a:t>To determine the number of rows in the set -  after retrieving the bi-directional ‘</a:t>
            </a:r>
            <a:r>
              <a:rPr lang="en-US" b="1" dirty="0" err="1" smtClean="0"/>
              <a:t>ResultSet</a:t>
            </a:r>
            <a:r>
              <a:rPr lang="en-US" dirty="0" smtClean="0"/>
              <a:t>’ object, call the ‘</a:t>
            </a:r>
            <a:r>
              <a:rPr lang="en-US" b="1" dirty="0" smtClean="0"/>
              <a:t>last()</a:t>
            </a:r>
            <a:r>
              <a:rPr lang="en-US" dirty="0" smtClean="0"/>
              <a:t>’ method to move the cursor to the last row of the set, then call the ‘</a:t>
            </a:r>
            <a:r>
              <a:rPr lang="en-US" b="1" dirty="0" err="1" smtClean="0"/>
              <a:t>getRow</a:t>
            </a:r>
            <a:r>
              <a:rPr lang="en-US" b="1" dirty="0" smtClean="0"/>
              <a:t>()</a:t>
            </a:r>
            <a:r>
              <a:rPr lang="en-US" dirty="0" smtClean="0"/>
              <a:t>’ method to get the row number of the last row, which will be the number of rows in the set.</a:t>
            </a:r>
          </a:p>
          <a:p>
            <a:r>
              <a:rPr lang="en-US" dirty="0" smtClean="0"/>
              <a:t>To process the ‘</a:t>
            </a:r>
            <a:r>
              <a:rPr lang="en-US" b="1" dirty="0" err="1" smtClean="0"/>
              <a:t>ResultSet</a:t>
            </a:r>
            <a:r>
              <a:rPr lang="en-US" dirty="0" smtClean="0"/>
              <a:t>’ after determining the number of rows, call ‘</a:t>
            </a:r>
            <a:r>
              <a:rPr lang="en-US" b="1" dirty="0" err="1" smtClean="0"/>
              <a:t>beforeFirst</a:t>
            </a:r>
            <a:r>
              <a:rPr lang="en-US" b="1" dirty="0" smtClean="0"/>
              <a:t>()</a:t>
            </a:r>
            <a:r>
              <a:rPr lang="en-US" dirty="0" smtClean="0"/>
              <a:t>’ to scroll the cursor before the first row and then loop thru.</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637356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lnSpcReduction="10000"/>
          </a:bodyPr>
          <a:lstStyle/>
          <a:p>
            <a:r>
              <a:rPr lang="en-US" u="sng" dirty="0" smtClean="0"/>
              <a:t>Cursor movement  methods</a:t>
            </a:r>
            <a:r>
              <a:rPr lang="en-US" dirty="0" smtClean="0"/>
              <a:t>:</a:t>
            </a:r>
          </a:p>
          <a:p>
            <a:pPr marL="0" indent="0">
              <a:buNone/>
            </a:pPr>
            <a:r>
              <a:rPr lang="en-US" sz="1800" b="1" dirty="0" smtClean="0">
                <a:latin typeface="Century Gothic" pitchFamily="34" charset="0"/>
              </a:rPr>
              <a:t>//Movements relative to current cursor position:</a:t>
            </a:r>
          </a:p>
          <a:p>
            <a:pPr marL="0" indent="0">
              <a:buNone/>
            </a:pPr>
            <a:r>
              <a:rPr lang="en-US" sz="1800" b="1" dirty="0" err="1">
                <a:latin typeface="Century Gothic" pitchFamily="34" charset="0"/>
              </a:rPr>
              <a:t>b</a:t>
            </a:r>
            <a:r>
              <a:rPr lang="en-US" sz="1800" b="1" dirty="0" err="1" smtClean="0">
                <a:latin typeface="Century Gothic" pitchFamily="34" charset="0"/>
              </a:rPr>
              <a:t>oolean</a:t>
            </a:r>
            <a:r>
              <a:rPr lang="en-US" sz="1800" b="1" dirty="0" smtClean="0">
                <a:latin typeface="Century Gothic" pitchFamily="34" charset="0"/>
              </a:rPr>
              <a:t> next();</a:t>
            </a:r>
          </a:p>
          <a:p>
            <a:pPr marL="0" indent="0">
              <a:buNone/>
            </a:pPr>
            <a:r>
              <a:rPr lang="en-US" sz="1800" b="1" dirty="0" err="1">
                <a:latin typeface="Century Gothic" pitchFamily="34" charset="0"/>
              </a:rPr>
              <a:t>b</a:t>
            </a:r>
            <a:r>
              <a:rPr lang="en-US" sz="1800" b="1" dirty="0" err="1" smtClean="0">
                <a:latin typeface="Century Gothic" pitchFamily="34" charset="0"/>
              </a:rPr>
              <a:t>oolean</a:t>
            </a:r>
            <a:r>
              <a:rPr lang="en-US" sz="1800" b="1" dirty="0" smtClean="0">
                <a:latin typeface="Century Gothic" pitchFamily="34" charset="0"/>
              </a:rPr>
              <a:t> previous();</a:t>
            </a:r>
          </a:p>
          <a:p>
            <a:pPr marL="0" indent="0">
              <a:buNone/>
            </a:pPr>
            <a:r>
              <a:rPr lang="en-US" sz="1800" b="1" dirty="0" err="1">
                <a:latin typeface="Century Gothic" pitchFamily="34" charset="0"/>
              </a:rPr>
              <a:t>b</a:t>
            </a:r>
            <a:r>
              <a:rPr lang="en-US" sz="1800" b="1" dirty="0" err="1" smtClean="0">
                <a:latin typeface="Century Gothic" pitchFamily="34" charset="0"/>
              </a:rPr>
              <a:t>oolean</a:t>
            </a:r>
            <a:r>
              <a:rPr lang="en-US" sz="1800" b="1" dirty="0" smtClean="0">
                <a:latin typeface="Century Gothic" pitchFamily="34" charset="0"/>
              </a:rPr>
              <a:t> relative(</a:t>
            </a:r>
            <a:r>
              <a:rPr lang="en-US" sz="1800" b="1" dirty="0" err="1" smtClean="0">
                <a:latin typeface="Century Gothic" pitchFamily="34" charset="0"/>
              </a:rPr>
              <a:t>int</a:t>
            </a:r>
            <a:r>
              <a:rPr lang="en-US" sz="1800" b="1" dirty="0" smtClean="0">
                <a:latin typeface="Century Gothic" pitchFamily="34" charset="0"/>
              </a:rPr>
              <a:t> rows);  // can move either direction</a:t>
            </a:r>
          </a:p>
          <a:p>
            <a:pPr marL="0" indent="0">
              <a:buNone/>
            </a:pPr>
            <a:endParaRPr lang="en-US" sz="1800" b="1" dirty="0" smtClean="0">
              <a:latin typeface="Century Gothic" pitchFamily="34" charset="0"/>
            </a:endParaRPr>
          </a:p>
          <a:p>
            <a:pPr marL="0" indent="0">
              <a:buNone/>
            </a:pPr>
            <a:r>
              <a:rPr lang="en-US" sz="1800" b="1" dirty="0" smtClean="0">
                <a:latin typeface="Century Gothic" pitchFamily="34" charset="0"/>
              </a:rPr>
              <a:t>//Movements to absolute row numbers</a:t>
            </a:r>
          </a:p>
          <a:p>
            <a:pPr marL="0" indent="0">
              <a:buNone/>
            </a:pPr>
            <a:r>
              <a:rPr lang="en-US" sz="1800" b="1" dirty="0" err="1">
                <a:latin typeface="Century Gothic" pitchFamily="34" charset="0"/>
              </a:rPr>
              <a:t>b</a:t>
            </a:r>
            <a:r>
              <a:rPr lang="en-US" sz="1800" b="1" dirty="0" err="1" smtClean="0">
                <a:latin typeface="Century Gothic" pitchFamily="34" charset="0"/>
              </a:rPr>
              <a:t>oolean</a:t>
            </a:r>
            <a:r>
              <a:rPr lang="en-US" sz="1800" b="1" dirty="0" smtClean="0">
                <a:latin typeface="Century Gothic" pitchFamily="34" charset="0"/>
              </a:rPr>
              <a:t> first();</a:t>
            </a:r>
          </a:p>
          <a:p>
            <a:pPr marL="0" indent="0">
              <a:buNone/>
            </a:pPr>
            <a:r>
              <a:rPr lang="en-US" sz="1800" b="1" dirty="0" err="1">
                <a:latin typeface="Century Gothic" pitchFamily="34" charset="0"/>
              </a:rPr>
              <a:t>b</a:t>
            </a:r>
            <a:r>
              <a:rPr lang="en-US" sz="1800" b="1" dirty="0" err="1" smtClean="0">
                <a:latin typeface="Century Gothic" pitchFamily="34" charset="0"/>
              </a:rPr>
              <a:t>oolean</a:t>
            </a:r>
            <a:r>
              <a:rPr lang="en-US" sz="1800" b="1" dirty="0" smtClean="0">
                <a:latin typeface="Century Gothic" pitchFamily="34" charset="0"/>
              </a:rPr>
              <a:t> last();</a:t>
            </a:r>
          </a:p>
          <a:p>
            <a:pPr marL="0" indent="0">
              <a:buNone/>
            </a:pPr>
            <a:r>
              <a:rPr lang="en-US" sz="1800" b="1" dirty="0" smtClean="0">
                <a:latin typeface="Century Gothic" pitchFamily="34" charset="0"/>
              </a:rPr>
              <a:t>void </a:t>
            </a:r>
            <a:r>
              <a:rPr lang="en-US" sz="1800" b="1" dirty="0" err="1" smtClean="0">
                <a:latin typeface="Century Gothic" pitchFamily="34" charset="0"/>
              </a:rPr>
              <a:t>beforeFirst</a:t>
            </a:r>
            <a:r>
              <a:rPr lang="en-US" sz="1800" b="1" dirty="0" smtClean="0">
                <a:latin typeface="Century Gothic" pitchFamily="34" charset="0"/>
              </a:rPr>
              <a:t>();</a:t>
            </a:r>
          </a:p>
          <a:p>
            <a:pPr marL="0" indent="0">
              <a:buNone/>
            </a:pPr>
            <a:r>
              <a:rPr lang="en-US" sz="1800" b="1" dirty="0" smtClean="0">
                <a:latin typeface="Century Gothic" pitchFamily="34" charset="0"/>
              </a:rPr>
              <a:t>void </a:t>
            </a:r>
            <a:r>
              <a:rPr lang="en-US" sz="1800" b="1" dirty="0" err="1" smtClean="0">
                <a:latin typeface="Century Gothic" pitchFamily="34" charset="0"/>
              </a:rPr>
              <a:t>afterLast</a:t>
            </a:r>
            <a:r>
              <a:rPr lang="en-US" sz="1800" b="1" dirty="0" smtClean="0">
                <a:latin typeface="Century Gothic" pitchFamily="34" charset="0"/>
              </a:rPr>
              <a:t>();</a:t>
            </a:r>
          </a:p>
          <a:p>
            <a:pPr marL="0" indent="0">
              <a:buNone/>
            </a:pPr>
            <a:r>
              <a:rPr lang="en-US" sz="1800" b="1" dirty="0" err="1">
                <a:latin typeface="Century Gothic" pitchFamily="34" charset="0"/>
              </a:rPr>
              <a:t>b</a:t>
            </a:r>
            <a:r>
              <a:rPr lang="en-US" sz="1800" b="1" dirty="0" err="1" smtClean="0">
                <a:latin typeface="Century Gothic" pitchFamily="34" charset="0"/>
              </a:rPr>
              <a:t>oolean</a:t>
            </a:r>
            <a:r>
              <a:rPr lang="en-US" sz="1800" b="1" dirty="0" smtClean="0">
                <a:latin typeface="Century Gothic" pitchFamily="34" charset="0"/>
              </a:rPr>
              <a:t> absolute(</a:t>
            </a:r>
            <a:r>
              <a:rPr lang="en-US" sz="1800" b="1" dirty="0" err="1" smtClean="0">
                <a:latin typeface="Century Gothic" pitchFamily="34" charset="0"/>
              </a:rPr>
              <a:t>int</a:t>
            </a:r>
            <a:r>
              <a:rPr lang="en-US" sz="1800" b="1" dirty="0" smtClean="0">
                <a:latin typeface="Century Gothic" pitchFamily="34" charset="0"/>
              </a:rPr>
              <a:t> row);//positive row# - from beginning</a:t>
            </a:r>
          </a:p>
          <a:p>
            <a:pPr marL="0" indent="0">
              <a:buNone/>
            </a:pPr>
            <a:r>
              <a:rPr lang="en-US" sz="1800" b="1" dirty="0" smtClean="0">
                <a:latin typeface="Century Gothic" pitchFamily="34" charset="0"/>
              </a:rPr>
              <a:t>                                              //negative row# - from end</a:t>
            </a:r>
            <a:endParaRPr lang="en-US" sz="1800" b="1" dirty="0">
              <a:latin typeface="Century Gothic" pitchFamily="34" charset="0"/>
            </a:endParaRPr>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248494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r>
              <a:rPr lang="en-US" u="sng" dirty="0" smtClean="0"/>
              <a:t>Knowing current cursor position</a:t>
            </a:r>
          </a:p>
          <a:p>
            <a:pPr marL="0" indent="0">
              <a:buNone/>
            </a:pPr>
            <a:r>
              <a:rPr lang="en-US" sz="2400" b="1" dirty="0" err="1">
                <a:latin typeface="Century Gothic" pitchFamily="34" charset="0"/>
              </a:rPr>
              <a:t>b</a:t>
            </a:r>
            <a:r>
              <a:rPr lang="en-US" sz="2400" b="1" dirty="0" err="1" smtClean="0">
                <a:latin typeface="Century Gothic" pitchFamily="34" charset="0"/>
              </a:rPr>
              <a:t>oolean</a:t>
            </a:r>
            <a:r>
              <a:rPr lang="en-US" sz="2400" b="1" dirty="0" smtClean="0">
                <a:latin typeface="Century Gothic" pitchFamily="34" charset="0"/>
              </a:rPr>
              <a:t> </a:t>
            </a:r>
            <a:r>
              <a:rPr lang="en-US" sz="2400" b="1" dirty="0" err="1" smtClean="0">
                <a:latin typeface="Century Gothic" pitchFamily="34" charset="0"/>
              </a:rPr>
              <a:t>isBeforeFirst</a:t>
            </a:r>
            <a:r>
              <a:rPr lang="en-US" sz="2400" b="1" dirty="0" smtClean="0">
                <a:latin typeface="Century Gothic" pitchFamily="34" charset="0"/>
              </a:rPr>
              <a:t>()</a:t>
            </a:r>
          </a:p>
          <a:p>
            <a:pPr marL="0" indent="0">
              <a:buNone/>
            </a:pPr>
            <a:r>
              <a:rPr lang="en-US" sz="2400" b="1" dirty="0" err="1">
                <a:latin typeface="Century Gothic" pitchFamily="34" charset="0"/>
              </a:rPr>
              <a:t>b</a:t>
            </a:r>
            <a:r>
              <a:rPr lang="en-US" sz="2400" b="1" dirty="0" err="1" smtClean="0">
                <a:latin typeface="Century Gothic" pitchFamily="34" charset="0"/>
              </a:rPr>
              <a:t>oolean</a:t>
            </a:r>
            <a:r>
              <a:rPr lang="en-US" sz="2400" b="1" dirty="0" smtClean="0">
                <a:latin typeface="Century Gothic" pitchFamily="34" charset="0"/>
              </a:rPr>
              <a:t> </a:t>
            </a:r>
            <a:r>
              <a:rPr lang="en-US" sz="2400" b="1" dirty="0" err="1" smtClean="0">
                <a:latin typeface="Century Gothic" pitchFamily="34" charset="0"/>
              </a:rPr>
              <a:t>isFirst</a:t>
            </a:r>
            <a:r>
              <a:rPr lang="en-US" sz="2400" b="1" dirty="0" smtClean="0">
                <a:latin typeface="Century Gothic" pitchFamily="34" charset="0"/>
              </a:rPr>
              <a:t>()</a:t>
            </a:r>
          </a:p>
          <a:p>
            <a:pPr marL="0" indent="0">
              <a:buNone/>
            </a:pPr>
            <a:r>
              <a:rPr lang="en-US" sz="2400" b="1" dirty="0" err="1">
                <a:latin typeface="Century Gothic" pitchFamily="34" charset="0"/>
              </a:rPr>
              <a:t>b</a:t>
            </a:r>
            <a:r>
              <a:rPr lang="en-US" sz="2400" b="1" dirty="0" err="1" smtClean="0">
                <a:latin typeface="Century Gothic" pitchFamily="34" charset="0"/>
              </a:rPr>
              <a:t>oolean</a:t>
            </a:r>
            <a:r>
              <a:rPr lang="en-US" sz="2400" b="1" dirty="0" smtClean="0">
                <a:latin typeface="Century Gothic" pitchFamily="34" charset="0"/>
              </a:rPr>
              <a:t> </a:t>
            </a:r>
            <a:r>
              <a:rPr lang="en-US" sz="2400" b="1" dirty="0" err="1" smtClean="0">
                <a:latin typeface="Century Gothic" pitchFamily="34" charset="0"/>
              </a:rPr>
              <a:t>isLast</a:t>
            </a:r>
            <a:r>
              <a:rPr lang="en-US" sz="2400" b="1" dirty="0" smtClean="0">
                <a:latin typeface="Century Gothic" pitchFamily="34" charset="0"/>
              </a:rPr>
              <a:t>()</a:t>
            </a:r>
          </a:p>
          <a:p>
            <a:pPr marL="0" indent="0">
              <a:buNone/>
            </a:pPr>
            <a:r>
              <a:rPr lang="en-US" sz="2400" b="1" dirty="0" err="1">
                <a:latin typeface="Century Gothic" pitchFamily="34" charset="0"/>
              </a:rPr>
              <a:t>b</a:t>
            </a:r>
            <a:r>
              <a:rPr lang="en-US" sz="2400" b="1" dirty="0" err="1" smtClean="0">
                <a:latin typeface="Century Gothic" pitchFamily="34" charset="0"/>
              </a:rPr>
              <a:t>oolean</a:t>
            </a:r>
            <a:r>
              <a:rPr lang="en-US" sz="2400" b="1" dirty="0" smtClean="0">
                <a:latin typeface="Century Gothic" pitchFamily="34" charset="0"/>
              </a:rPr>
              <a:t> </a:t>
            </a:r>
            <a:r>
              <a:rPr lang="en-US" sz="2400" b="1" dirty="0" err="1" smtClean="0">
                <a:latin typeface="Century Gothic" pitchFamily="34" charset="0"/>
              </a:rPr>
              <a:t>isAfterLast</a:t>
            </a:r>
            <a:r>
              <a:rPr lang="en-US" sz="2400" b="1" dirty="0" smtClean="0">
                <a:latin typeface="Century Gothic" pitchFamily="34" charset="0"/>
              </a:rPr>
              <a:t>()</a:t>
            </a:r>
          </a:p>
          <a:p>
            <a:pPr marL="0" indent="0">
              <a:buNone/>
            </a:pPr>
            <a:r>
              <a:rPr lang="en-US" sz="2400" b="1" dirty="0" err="1" smtClean="0">
                <a:latin typeface="Century Gothic" pitchFamily="34" charset="0"/>
              </a:rPr>
              <a:t>int</a:t>
            </a:r>
            <a:r>
              <a:rPr lang="en-US" sz="2400" b="1" dirty="0" smtClean="0">
                <a:latin typeface="Century Gothic" pitchFamily="34" charset="0"/>
              </a:rPr>
              <a:t> </a:t>
            </a:r>
            <a:r>
              <a:rPr lang="en-US" sz="2400" b="1" dirty="0" err="1" smtClean="0">
                <a:latin typeface="Century Gothic" pitchFamily="34" charset="0"/>
              </a:rPr>
              <a:t>getRow</a:t>
            </a:r>
            <a:r>
              <a:rPr lang="en-US" sz="2400" b="1" dirty="0" smtClean="0">
                <a:latin typeface="Century Gothic" pitchFamily="34" charset="0"/>
              </a:rPr>
              <a:t>()   //returns 0 if the cursor is positioned</a:t>
            </a:r>
          </a:p>
          <a:p>
            <a:pPr marL="0" indent="0">
              <a:buNone/>
            </a:pPr>
            <a:r>
              <a:rPr lang="en-US" sz="2400" b="1" dirty="0">
                <a:latin typeface="Century Gothic" pitchFamily="34" charset="0"/>
              </a:rPr>
              <a:t> </a:t>
            </a:r>
            <a:r>
              <a:rPr lang="en-US" sz="2400" b="1" dirty="0" smtClean="0">
                <a:latin typeface="Century Gothic" pitchFamily="34" charset="0"/>
              </a:rPr>
              <a:t>                      // before the first row,</a:t>
            </a:r>
          </a:p>
          <a:p>
            <a:pPr marL="0" indent="0">
              <a:buNone/>
            </a:pPr>
            <a:r>
              <a:rPr lang="en-US" sz="2400" b="1" dirty="0">
                <a:latin typeface="Century Gothic" pitchFamily="34" charset="0"/>
              </a:rPr>
              <a:t> </a:t>
            </a:r>
            <a:r>
              <a:rPr lang="en-US" sz="2400" b="1" dirty="0" smtClean="0">
                <a:latin typeface="Century Gothic" pitchFamily="34" charset="0"/>
              </a:rPr>
              <a:t>                      // after the last row,</a:t>
            </a:r>
          </a:p>
          <a:p>
            <a:pPr marL="0" indent="0">
              <a:buNone/>
            </a:pPr>
            <a:r>
              <a:rPr lang="en-US" sz="2400" b="1" dirty="0">
                <a:latin typeface="Century Gothic" pitchFamily="34" charset="0"/>
              </a:rPr>
              <a:t> </a:t>
            </a:r>
            <a:r>
              <a:rPr lang="en-US" sz="2400" b="1" dirty="0" smtClean="0">
                <a:latin typeface="Century Gothic" pitchFamily="34" charset="0"/>
              </a:rPr>
              <a:t>                      //or if the </a:t>
            </a:r>
            <a:r>
              <a:rPr lang="en-US" sz="2400" b="1" dirty="0" err="1">
                <a:latin typeface="Century Gothic" pitchFamily="34" charset="0"/>
              </a:rPr>
              <a:t>R</a:t>
            </a:r>
            <a:r>
              <a:rPr lang="en-US" sz="2400" b="1" dirty="0" err="1" smtClean="0">
                <a:latin typeface="Century Gothic" pitchFamily="34" charset="0"/>
              </a:rPr>
              <a:t>esultSet</a:t>
            </a:r>
            <a:r>
              <a:rPr lang="en-US" sz="2400" b="1" dirty="0" smtClean="0">
                <a:latin typeface="Century Gothic" pitchFamily="34" charset="0"/>
              </a:rPr>
              <a:t> is empty.</a:t>
            </a:r>
            <a:endParaRPr lang="en-US" sz="2400" b="1" dirty="0">
              <a:latin typeface="Century Gothic" pitchFamily="34" charset="0"/>
            </a:endParaRPr>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3106341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r>
              <a:rPr lang="en-US" dirty="0" smtClean="0"/>
              <a:t>You can close a ‘</a:t>
            </a:r>
            <a:r>
              <a:rPr lang="en-US" b="1" dirty="0" err="1" smtClean="0"/>
              <a:t>ResultSet</a:t>
            </a:r>
            <a:r>
              <a:rPr lang="en-US" dirty="0" smtClean="0"/>
              <a:t>’ object by calling its ‘</a:t>
            </a:r>
            <a:r>
              <a:rPr lang="en-US" b="1" dirty="0" smtClean="0"/>
              <a:t>close()</a:t>
            </a:r>
            <a:r>
              <a:rPr lang="en-US" dirty="0" smtClean="0"/>
              <a:t>’ method.</a:t>
            </a:r>
          </a:p>
          <a:p>
            <a:pPr marL="0" indent="0" algn="ctr">
              <a:buNone/>
            </a:pPr>
            <a:r>
              <a:rPr lang="en-US" b="1" dirty="0" err="1" smtClean="0">
                <a:latin typeface="Century Gothic" pitchFamily="34" charset="0"/>
              </a:rPr>
              <a:t>rs.close</a:t>
            </a:r>
            <a:r>
              <a:rPr lang="en-US" b="1" dirty="0" smtClean="0">
                <a:latin typeface="Century Gothic" pitchFamily="34" charset="0"/>
              </a:rPr>
              <a:t>();</a:t>
            </a:r>
          </a:p>
          <a:p>
            <a:r>
              <a:rPr lang="en-US" dirty="0" smtClean="0"/>
              <a:t>Closing the ‘</a:t>
            </a:r>
            <a:r>
              <a:rPr lang="en-US" b="1" dirty="0" err="1" smtClean="0"/>
              <a:t>ResultSet</a:t>
            </a:r>
            <a:r>
              <a:rPr lang="en-US" dirty="0" smtClean="0"/>
              <a:t>’ frees the resources associated with it.</a:t>
            </a:r>
          </a:p>
          <a:p>
            <a:r>
              <a:rPr lang="en-US" dirty="0" smtClean="0"/>
              <a:t>When the ‘</a:t>
            </a:r>
            <a:r>
              <a:rPr lang="en-US" b="1" dirty="0" smtClean="0"/>
              <a:t>Statement</a:t>
            </a:r>
            <a:r>
              <a:rPr lang="en-US" dirty="0" smtClean="0"/>
              <a:t>’ object that produces the ‘</a:t>
            </a:r>
            <a:r>
              <a:rPr lang="en-US" b="1" dirty="0" err="1" smtClean="0"/>
              <a:t>ResultSet</a:t>
            </a:r>
            <a:r>
              <a:rPr lang="en-US" dirty="0" smtClean="0"/>
              <a:t>’ object is closed, it automatically closes the ‘</a:t>
            </a:r>
            <a:r>
              <a:rPr lang="en-US" b="1" dirty="0" err="1" smtClean="0"/>
              <a:t>ResultSet</a:t>
            </a:r>
            <a:r>
              <a:rPr lang="en-US" dirty="0" smtClean="0"/>
              <a:t>’ object.</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800346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JDBC bi-directional </a:t>
            </a:r>
            <a:r>
              <a:rPr lang="en-US" dirty="0" err="1" smtClean="0"/>
              <a:t>ResultSet</a:t>
            </a:r>
            <a:r>
              <a:rPr lang="en-US" dirty="0" smtClean="0"/>
              <a:t> exercise.</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3160175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lnSpcReduction="10000"/>
          </a:bodyPr>
          <a:lstStyle/>
          <a:p>
            <a:r>
              <a:rPr lang="en-US" dirty="0" smtClean="0"/>
              <a:t>You can perform insert, update and delete actions using a ‘</a:t>
            </a:r>
            <a:r>
              <a:rPr lang="en-US" b="1" dirty="0" err="1" smtClean="0"/>
              <a:t>ResultSet</a:t>
            </a:r>
            <a:r>
              <a:rPr lang="en-US" dirty="0" smtClean="0"/>
              <a:t>’.</a:t>
            </a:r>
          </a:p>
          <a:p>
            <a:r>
              <a:rPr lang="en-US" dirty="0" smtClean="0"/>
              <a:t>The concurrency for the ‘</a:t>
            </a:r>
            <a:r>
              <a:rPr lang="en-US" b="1" dirty="0" err="1" smtClean="0"/>
              <a:t>ResultSet</a:t>
            </a:r>
            <a:r>
              <a:rPr lang="en-US" dirty="0" smtClean="0"/>
              <a:t>’ object must be ‘</a:t>
            </a:r>
            <a:r>
              <a:rPr lang="en-US" b="1" dirty="0" err="1" smtClean="0"/>
              <a:t>ResultSet.CONCUR_UPDATABLE</a:t>
            </a:r>
            <a:r>
              <a:rPr lang="en-US" dirty="0" smtClean="0"/>
              <a:t>’.</a:t>
            </a:r>
          </a:p>
          <a:p>
            <a:r>
              <a:rPr lang="en-US" dirty="0" smtClean="0"/>
              <a:t>There is an imaginary row in a ‘</a:t>
            </a:r>
            <a:r>
              <a:rPr lang="en-US" b="1" dirty="0" err="1" smtClean="0"/>
              <a:t>ResultSet</a:t>
            </a:r>
            <a:r>
              <a:rPr lang="en-US" dirty="0" smtClean="0"/>
              <a:t>’ that is called an ‘</a:t>
            </a:r>
            <a:r>
              <a:rPr lang="en-US" b="1" dirty="0" smtClean="0"/>
              <a:t>insert-row</a:t>
            </a:r>
            <a:r>
              <a:rPr lang="en-US" dirty="0" smtClean="0"/>
              <a:t>’.</a:t>
            </a:r>
          </a:p>
          <a:p>
            <a:r>
              <a:rPr lang="en-US" dirty="0" smtClean="0"/>
              <a:t>Think of this row as an empty new row which acts as a staging area for a new row to be inserted.</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3313015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lstStyle/>
          <a:p>
            <a:r>
              <a:rPr lang="en-US" dirty="0" smtClean="0"/>
              <a:t>You position the cursor to the </a:t>
            </a:r>
            <a:r>
              <a:rPr lang="en-US" b="1" dirty="0" smtClean="0"/>
              <a:t>insert-row</a:t>
            </a:r>
            <a:r>
              <a:rPr lang="en-US" dirty="0" smtClean="0"/>
              <a:t> using the ‘</a:t>
            </a:r>
            <a:r>
              <a:rPr lang="en-US" b="1" dirty="0" err="1" smtClean="0"/>
              <a:t>ResultSet</a:t>
            </a:r>
            <a:r>
              <a:rPr lang="en-US" dirty="0" smtClean="0"/>
              <a:t>’ object’s ‘</a:t>
            </a:r>
            <a:r>
              <a:rPr lang="en-US" b="1" dirty="0" err="1" smtClean="0"/>
              <a:t>moveToInsertRow</a:t>
            </a:r>
            <a:r>
              <a:rPr lang="en-US" b="1" dirty="0" smtClean="0"/>
              <a:t>()</a:t>
            </a:r>
            <a:r>
              <a:rPr lang="en-US" dirty="0" smtClean="0"/>
              <a:t>’ method.</a:t>
            </a:r>
          </a:p>
          <a:p>
            <a:r>
              <a:rPr lang="en-US" dirty="0" smtClean="0"/>
              <a:t>When the cursor moves to the </a:t>
            </a:r>
            <a:r>
              <a:rPr lang="en-US" b="1" dirty="0" smtClean="0"/>
              <a:t>insert-row</a:t>
            </a:r>
            <a:r>
              <a:rPr lang="en-US" dirty="0" smtClean="0"/>
              <a:t>, it remembers its previous position.</a:t>
            </a:r>
          </a:p>
          <a:p>
            <a:r>
              <a:rPr lang="en-US" dirty="0" smtClean="0"/>
              <a:t>You can call the ‘</a:t>
            </a:r>
            <a:r>
              <a:rPr lang="en-US" b="1" dirty="0" err="1" smtClean="0"/>
              <a:t>moveToCurrentRow</a:t>
            </a:r>
            <a:r>
              <a:rPr lang="en-US" b="1" dirty="0" smtClean="0"/>
              <a:t>()</a:t>
            </a:r>
            <a:r>
              <a:rPr lang="en-US" dirty="0" smtClean="0"/>
              <a:t>’ method to move the cursor from the insert-row back to the previously current row.</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702671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r>
              <a:rPr lang="en-US" dirty="0" smtClean="0"/>
              <a:t>Once the cursor is positioned at the </a:t>
            </a:r>
            <a:r>
              <a:rPr lang="en-US" b="1" dirty="0" smtClean="0"/>
              <a:t>insert-row</a:t>
            </a:r>
            <a:r>
              <a:rPr lang="en-US" dirty="0" smtClean="0"/>
              <a:t>, you need to set the values for the columns using one of the ‘</a:t>
            </a:r>
            <a:r>
              <a:rPr lang="en-US" b="1" dirty="0" err="1" smtClean="0"/>
              <a:t>updateXXX</a:t>
            </a:r>
            <a:r>
              <a:rPr lang="en-US" b="1" dirty="0" smtClean="0"/>
              <a:t>()</a:t>
            </a:r>
            <a:r>
              <a:rPr lang="en-US" dirty="0" smtClean="0"/>
              <a:t>’ methods of the ‘</a:t>
            </a:r>
            <a:r>
              <a:rPr lang="en-US" b="1" dirty="0" err="1" smtClean="0"/>
              <a:t>ResultSet</a:t>
            </a:r>
            <a:r>
              <a:rPr lang="en-US" dirty="0" smtClean="0"/>
              <a:t>’ object where ‘</a:t>
            </a:r>
            <a:r>
              <a:rPr lang="en-US" b="1" dirty="0" smtClean="0"/>
              <a:t>XXX</a:t>
            </a:r>
            <a:r>
              <a:rPr lang="en-US" dirty="0" smtClean="0"/>
              <a:t>’ is the type of the column.</a:t>
            </a:r>
          </a:p>
          <a:p>
            <a:r>
              <a:rPr lang="en-US" dirty="0" smtClean="0"/>
              <a:t>The first argument to ‘</a:t>
            </a:r>
            <a:r>
              <a:rPr lang="en-US" b="1" dirty="0" err="1" smtClean="0"/>
              <a:t>updateXXX</a:t>
            </a:r>
            <a:r>
              <a:rPr lang="en-US" b="1" dirty="0" smtClean="0"/>
              <a:t>()</a:t>
            </a:r>
            <a:r>
              <a:rPr lang="en-US" dirty="0" smtClean="0"/>
              <a:t>’ is either the column index of the column name, and the second argument is the value to be set.</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19228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lnSpcReduction="10000"/>
          </a:bodyPr>
          <a:lstStyle/>
          <a:p>
            <a:pPr marL="0" indent="0">
              <a:buNone/>
            </a:pPr>
            <a:r>
              <a:rPr lang="en-US" dirty="0" smtClean="0"/>
              <a:t>To connect to a database:</a:t>
            </a:r>
          </a:p>
          <a:p>
            <a:pPr marL="514350" indent="-514350">
              <a:buFont typeface="+mj-lt"/>
              <a:buAutoNum type="arabicPeriod"/>
            </a:pPr>
            <a:r>
              <a:rPr lang="en-US" dirty="0" smtClean="0"/>
              <a:t>Obtain the JDBC driver class files and add them to the CLASSPATH environment variable.</a:t>
            </a:r>
          </a:p>
          <a:p>
            <a:pPr marL="514350" indent="-514350">
              <a:buFont typeface="+mj-lt"/>
              <a:buAutoNum type="arabicPeriod"/>
            </a:pPr>
            <a:r>
              <a:rPr lang="en-US" dirty="0" smtClean="0"/>
              <a:t>Register the JDBC driver with the ‘</a:t>
            </a:r>
            <a:r>
              <a:rPr lang="en-US" dirty="0" err="1" smtClean="0"/>
              <a:t>DriverManager</a:t>
            </a:r>
            <a:r>
              <a:rPr lang="en-US" dirty="0" smtClean="0"/>
              <a:t>’.</a:t>
            </a:r>
          </a:p>
          <a:p>
            <a:pPr marL="514350" indent="-514350">
              <a:buFont typeface="+mj-lt"/>
              <a:buAutoNum type="arabicPeriod"/>
            </a:pPr>
            <a:r>
              <a:rPr lang="en-US" dirty="0" smtClean="0"/>
              <a:t>Construct a connection URL.</a:t>
            </a:r>
          </a:p>
          <a:p>
            <a:pPr marL="514350" indent="-514350">
              <a:buFont typeface="+mj-lt"/>
              <a:buAutoNum type="arabicPeriod"/>
            </a:pPr>
            <a:r>
              <a:rPr lang="en-US" dirty="0" smtClean="0"/>
              <a:t>Use the static ‘</a:t>
            </a:r>
            <a:r>
              <a:rPr lang="en-US" dirty="0" err="1" smtClean="0"/>
              <a:t>getConnection</a:t>
            </a:r>
            <a:r>
              <a:rPr lang="en-US" dirty="0" smtClean="0"/>
              <a:t>()’ method of ‘</a:t>
            </a:r>
            <a:r>
              <a:rPr lang="en-US" dirty="0" err="1" smtClean="0"/>
              <a:t>DriverManager</a:t>
            </a:r>
            <a:r>
              <a:rPr lang="en-US" dirty="0" smtClean="0"/>
              <a:t>’ to establish a connection.</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08182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Next we must send the changes to the database before our new row becomes part of our ‘</a:t>
            </a:r>
            <a:r>
              <a:rPr lang="en-US" b="1" dirty="0" err="1" smtClean="0"/>
              <a:t>ResultSet</a:t>
            </a:r>
            <a:r>
              <a:rPr lang="en-US" dirty="0" smtClean="0"/>
              <a:t>’ object.</a:t>
            </a:r>
          </a:p>
          <a:p>
            <a:r>
              <a:rPr lang="en-US" dirty="0" smtClean="0"/>
              <a:t>You can send the newly inserted row to the database by calling the ‘</a:t>
            </a:r>
            <a:r>
              <a:rPr lang="en-US" b="1" dirty="0" err="1" smtClean="0"/>
              <a:t>insertRow</a:t>
            </a:r>
            <a:r>
              <a:rPr lang="en-US" b="1" dirty="0" smtClean="0"/>
              <a:t>()</a:t>
            </a:r>
            <a:r>
              <a:rPr lang="en-US" dirty="0" smtClean="0"/>
              <a:t>’ method of the ‘</a:t>
            </a:r>
            <a:r>
              <a:rPr lang="en-US" b="1" dirty="0" err="1" smtClean="0"/>
              <a:t>ResultSet</a:t>
            </a:r>
            <a:r>
              <a:rPr lang="en-US" dirty="0" smtClean="0"/>
              <a:t>’ interface.</a:t>
            </a:r>
          </a:p>
          <a:p>
            <a:r>
              <a:rPr lang="en-US" dirty="0" smtClean="0"/>
              <a:t>If ‘</a:t>
            </a:r>
            <a:r>
              <a:rPr lang="en-US" b="1" dirty="0" smtClean="0"/>
              <a:t>auto-commit</a:t>
            </a:r>
            <a:r>
              <a:rPr lang="en-US" dirty="0" smtClean="0"/>
              <a:t>’ enabled for the ‘</a:t>
            </a:r>
            <a:r>
              <a:rPr lang="en-US" b="1" dirty="0" smtClean="0"/>
              <a:t>Connection</a:t>
            </a:r>
            <a:r>
              <a:rPr lang="en-US" dirty="0" smtClean="0"/>
              <a:t>’, the transaction will be committed immediately.</a:t>
            </a:r>
          </a:p>
          <a:p>
            <a:r>
              <a:rPr lang="en-US" dirty="0" smtClean="0"/>
              <a:t>Otherwise, ‘</a:t>
            </a:r>
            <a:r>
              <a:rPr lang="en-US" b="1" dirty="0" smtClean="0"/>
              <a:t>commit()</a:t>
            </a:r>
            <a:r>
              <a:rPr lang="en-US" dirty="0" smtClean="0"/>
              <a:t>’ the transaction to make the insert permanent (or ‘</a:t>
            </a:r>
            <a:r>
              <a:rPr lang="en-US" b="1" dirty="0" smtClean="0"/>
              <a:t>rollback()</a:t>
            </a:r>
            <a:r>
              <a:rPr lang="en-US" dirty="0" smtClean="0"/>
              <a:t>’ to cancel the transaction).</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32404928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Autofit/>
          </a:bodyPr>
          <a:lstStyle/>
          <a:p>
            <a:pPr marL="0" indent="0">
              <a:buNone/>
            </a:pPr>
            <a:r>
              <a:rPr lang="en-US" sz="1600" b="1" dirty="0" err="1" smtClean="0"/>
              <a:t>stmt</a:t>
            </a:r>
            <a:r>
              <a:rPr lang="en-US" sz="1600" b="1" dirty="0" smtClean="0"/>
              <a:t>=</a:t>
            </a:r>
            <a:r>
              <a:rPr lang="en-US" sz="1600" b="1" dirty="0" err="1" smtClean="0"/>
              <a:t>conn.createStatement</a:t>
            </a:r>
            <a:r>
              <a:rPr lang="en-US" sz="1600" b="1" dirty="0" smtClean="0"/>
              <a:t>(</a:t>
            </a:r>
            <a:r>
              <a:rPr lang="en-US" sz="1600" b="1" dirty="0" err="1" smtClean="0"/>
              <a:t>ResultSet.</a:t>
            </a:r>
            <a:r>
              <a:rPr lang="en-US" sz="1600" b="1" i="1" dirty="0" err="1" smtClean="0"/>
              <a:t>TYPE_SCROLL_INSENSITIVE</a:t>
            </a:r>
            <a:r>
              <a:rPr lang="en-US" sz="1600" b="1" i="1" dirty="0" smtClean="0"/>
              <a:t>,</a:t>
            </a:r>
          </a:p>
          <a:p>
            <a:pPr marL="0" indent="0">
              <a:buNone/>
            </a:pPr>
            <a:r>
              <a:rPr lang="en-US" sz="1600" b="1" dirty="0" err="1" smtClean="0"/>
              <a:t>ResultSet.</a:t>
            </a:r>
            <a:r>
              <a:rPr lang="en-US" sz="1600" b="1" i="1" dirty="0" err="1" smtClean="0"/>
              <a:t>CONCUR_UPDATABLE</a:t>
            </a:r>
            <a:r>
              <a:rPr lang="en-US" sz="1600" b="1" i="1" dirty="0"/>
              <a:t>);</a:t>
            </a:r>
          </a:p>
          <a:p>
            <a:pPr marL="0" indent="0">
              <a:buNone/>
            </a:pPr>
            <a:r>
              <a:rPr lang="en-US" sz="1600" b="1" dirty="0" smtClean="0"/>
              <a:t>// </a:t>
            </a:r>
            <a:r>
              <a:rPr lang="en-US" sz="1600" b="1" dirty="0"/>
              <a:t>Get the result set </a:t>
            </a:r>
          </a:p>
          <a:p>
            <a:pPr marL="0" indent="0">
              <a:buNone/>
            </a:pPr>
            <a:r>
              <a:rPr lang="en-US" sz="1600" b="1" dirty="0" err="1"/>
              <a:t>ResultSet</a:t>
            </a:r>
            <a:r>
              <a:rPr lang="en-US" sz="1600" b="1" dirty="0"/>
              <a:t> </a:t>
            </a:r>
            <a:r>
              <a:rPr lang="en-US" sz="1600" b="1" dirty="0" err="1"/>
              <a:t>rs</a:t>
            </a:r>
            <a:r>
              <a:rPr lang="en-US" sz="1600" b="1" dirty="0"/>
              <a:t> = </a:t>
            </a:r>
            <a:r>
              <a:rPr lang="en-US" sz="1600" b="1" dirty="0" err="1"/>
              <a:t>stmt.executeQuery</a:t>
            </a:r>
            <a:r>
              <a:rPr lang="en-US" sz="1600" b="1" dirty="0"/>
              <a:t>(SQL);</a:t>
            </a:r>
          </a:p>
          <a:p>
            <a:pPr marL="0" indent="0">
              <a:buNone/>
            </a:pPr>
            <a:r>
              <a:rPr lang="en-US" sz="1600" b="1" dirty="0" smtClean="0"/>
              <a:t>// </a:t>
            </a:r>
            <a:r>
              <a:rPr lang="en-US" sz="1600" b="1" dirty="0"/>
              <a:t>Make sure our </a:t>
            </a:r>
            <a:r>
              <a:rPr lang="en-US" sz="1600" b="1" u="sng" dirty="0" err="1"/>
              <a:t>resultset</a:t>
            </a:r>
            <a:r>
              <a:rPr lang="en-US" sz="1600" b="1" u="sng" dirty="0"/>
              <a:t> is updatable</a:t>
            </a:r>
          </a:p>
          <a:p>
            <a:pPr marL="0" indent="0">
              <a:buNone/>
            </a:pPr>
            <a:r>
              <a:rPr lang="en-US" sz="1600" b="1" dirty="0" err="1"/>
              <a:t>int</a:t>
            </a:r>
            <a:r>
              <a:rPr lang="en-US" sz="1600" b="1" dirty="0"/>
              <a:t> concurrency = </a:t>
            </a:r>
            <a:r>
              <a:rPr lang="en-US" sz="1600" b="1" dirty="0" err="1"/>
              <a:t>rs.getConcurrency</a:t>
            </a:r>
            <a:r>
              <a:rPr lang="en-US" sz="1600" b="1" dirty="0"/>
              <a:t>();</a:t>
            </a:r>
          </a:p>
          <a:p>
            <a:pPr marL="0" indent="0">
              <a:buNone/>
            </a:pPr>
            <a:r>
              <a:rPr lang="en-US" sz="1600" b="1" dirty="0"/>
              <a:t>if (concurrency != </a:t>
            </a:r>
            <a:r>
              <a:rPr lang="en-US" sz="1600" b="1" dirty="0" err="1"/>
              <a:t>ResultSet.</a:t>
            </a:r>
            <a:r>
              <a:rPr lang="en-US" sz="1600" b="1" i="1" dirty="0" err="1"/>
              <a:t>CONCUR_UPDATABLE</a:t>
            </a:r>
            <a:r>
              <a:rPr lang="en-US" sz="1600" b="1" i="1" dirty="0"/>
              <a:t>) {</a:t>
            </a:r>
          </a:p>
          <a:p>
            <a:pPr marL="0" indent="0">
              <a:buNone/>
            </a:pPr>
            <a:r>
              <a:rPr lang="en-US" sz="1600" b="1" dirty="0" err="1"/>
              <a:t>System.</a:t>
            </a:r>
            <a:r>
              <a:rPr lang="en-US" sz="1600" b="1" i="1" dirty="0" err="1"/>
              <a:t>out.println</a:t>
            </a:r>
            <a:r>
              <a:rPr lang="en-US" sz="1600" b="1" i="1" dirty="0"/>
              <a:t>("JDBC driver does not " + </a:t>
            </a:r>
            <a:r>
              <a:rPr lang="en-US" sz="1600" b="1" dirty="0" smtClean="0"/>
              <a:t> </a:t>
            </a:r>
            <a:r>
              <a:rPr lang="en-US" sz="1600" b="1" dirty="0"/>
              <a:t>"support updatable result set</a:t>
            </a:r>
            <a:r>
              <a:rPr lang="en-US" sz="1600" b="1" dirty="0" smtClean="0"/>
              <a:t>.");return;}</a:t>
            </a:r>
            <a:endParaRPr lang="en-US" sz="1600" b="1" dirty="0"/>
          </a:p>
          <a:p>
            <a:pPr marL="0" indent="0">
              <a:buNone/>
            </a:pPr>
            <a:r>
              <a:rPr lang="en-US" sz="1600" b="1" dirty="0"/>
              <a:t> </a:t>
            </a:r>
            <a:r>
              <a:rPr lang="en-US" sz="1600" b="1" dirty="0" smtClean="0"/>
              <a:t>// </a:t>
            </a:r>
            <a:r>
              <a:rPr lang="en-US" sz="1600" b="1" dirty="0"/>
              <a:t>First insert a new row to the </a:t>
            </a:r>
            <a:r>
              <a:rPr lang="en-US" sz="1600" b="1" dirty="0" err="1"/>
              <a:t>ResultSet</a:t>
            </a:r>
            <a:endParaRPr lang="en-US" sz="1600" b="1" dirty="0"/>
          </a:p>
          <a:p>
            <a:pPr marL="0" indent="0">
              <a:buNone/>
            </a:pPr>
            <a:r>
              <a:rPr lang="en-US" sz="1600" b="1" dirty="0" err="1"/>
              <a:t>rs.moveToInsertRow</a:t>
            </a:r>
            <a:r>
              <a:rPr lang="en-US" sz="1600" b="1" dirty="0"/>
              <a:t>();</a:t>
            </a:r>
          </a:p>
          <a:p>
            <a:pPr marL="0" indent="0">
              <a:buNone/>
            </a:pPr>
            <a:r>
              <a:rPr lang="en-US" sz="1600" b="1" dirty="0" err="1"/>
              <a:t>rs.updateInt</a:t>
            </a:r>
            <a:r>
              <a:rPr lang="en-US" sz="1600" b="1" dirty="0"/>
              <a:t>("</a:t>
            </a:r>
            <a:r>
              <a:rPr lang="en-US" sz="1600" b="1" dirty="0" err="1"/>
              <a:t>person_id</a:t>
            </a:r>
            <a:r>
              <a:rPr lang="en-US" sz="1600" b="1" dirty="0"/>
              <a:t>", </a:t>
            </a:r>
            <a:r>
              <a:rPr lang="en-US" sz="1600" b="1" dirty="0" smtClean="0"/>
              <a:t>555);</a:t>
            </a:r>
            <a:endParaRPr lang="en-US" sz="1600" b="1" dirty="0"/>
          </a:p>
          <a:p>
            <a:pPr marL="0" indent="0">
              <a:buNone/>
            </a:pPr>
            <a:r>
              <a:rPr lang="en-US" sz="1600" b="1" dirty="0" err="1"/>
              <a:t>rs.updateString</a:t>
            </a:r>
            <a:r>
              <a:rPr lang="en-US" sz="1600" b="1" dirty="0"/>
              <a:t>("</a:t>
            </a:r>
            <a:r>
              <a:rPr lang="en-US" sz="1600" b="1" dirty="0" err="1"/>
              <a:t>first_name</a:t>
            </a:r>
            <a:r>
              <a:rPr lang="en-US" sz="1600" b="1" dirty="0"/>
              <a:t>", "Richard");</a:t>
            </a:r>
          </a:p>
          <a:p>
            <a:pPr marL="0" indent="0">
              <a:buNone/>
            </a:pPr>
            <a:r>
              <a:rPr lang="en-US" sz="1600" b="1" dirty="0" err="1"/>
              <a:t>rs.updateString</a:t>
            </a:r>
            <a:r>
              <a:rPr lang="en-US" sz="1600" b="1" dirty="0"/>
              <a:t>("</a:t>
            </a:r>
            <a:r>
              <a:rPr lang="en-US" sz="1600" b="1" dirty="0" err="1"/>
              <a:t>last_name</a:t>
            </a:r>
            <a:r>
              <a:rPr lang="en-US" sz="1600" b="1" dirty="0"/>
              <a:t>", "Castillo");</a:t>
            </a:r>
          </a:p>
          <a:p>
            <a:pPr marL="0" indent="0">
              <a:buNone/>
            </a:pPr>
            <a:r>
              <a:rPr lang="en-US" sz="1600" b="1" dirty="0" err="1"/>
              <a:t>rs.updateString</a:t>
            </a:r>
            <a:r>
              <a:rPr lang="en-US" sz="1600" b="1" dirty="0"/>
              <a:t>("gender", "M");</a:t>
            </a:r>
          </a:p>
          <a:p>
            <a:pPr marL="0" indent="0">
              <a:buNone/>
            </a:pPr>
            <a:r>
              <a:rPr lang="en-US" sz="1600" b="1" dirty="0" smtClean="0"/>
              <a:t>// </a:t>
            </a:r>
            <a:r>
              <a:rPr lang="en-US" sz="1600" b="1" dirty="0"/>
              <a:t>Send the new row to the database</a:t>
            </a:r>
          </a:p>
          <a:p>
            <a:pPr marL="0" indent="0">
              <a:buNone/>
            </a:pPr>
            <a:r>
              <a:rPr lang="en-US" sz="1600" b="1" dirty="0" err="1"/>
              <a:t>rs.insertRow</a:t>
            </a:r>
            <a:r>
              <a:rPr lang="en-US" sz="1600" b="1" dirty="0"/>
              <a:t>();</a:t>
            </a:r>
          </a:p>
          <a:p>
            <a:pPr marL="0" indent="0">
              <a:buNone/>
            </a:pPr>
            <a:endParaRPr lang="en-US" sz="1600"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439527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lstStyle/>
          <a:p>
            <a:pPr marL="0" indent="0">
              <a:buNone/>
            </a:pPr>
            <a:r>
              <a:rPr lang="en-US" dirty="0" smtClean="0"/>
              <a:t>To update an existing row in a ‘</a:t>
            </a:r>
            <a:r>
              <a:rPr lang="en-US" b="1" dirty="0" err="1" smtClean="0"/>
              <a:t>ResultSet</a:t>
            </a:r>
            <a:r>
              <a:rPr lang="en-US" dirty="0" smtClean="0"/>
              <a:t>’:</a:t>
            </a:r>
          </a:p>
          <a:p>
            <a:r>
              <a:rPr lang="en-US" dirty="0" smtClean="0"/>
              <a:t>Move cursor to valid row of ‘</a:t>
            </a:r>
            <a:r>
              <a:rPr lang="en-US" b="1" dirty="0" err="1" smtClean="0"/>
              <a:t>ResultSet</a:t>
            </a:r>
            <a:r>
              <a:rPr lang="en-US" dirty="0" smtClean="0"/>
              <a:t>’.</a:t>
            </a:r>
          </a:p>
          <a:p>
            <a:r>
              <a:rPr lang="en-US" dirty="0" smtClean="0"/>
              <a:t>Call an ‘</a:t>
            </a:r>
            <a:r>
              <a:rPr lang="en-US" b="1" dirty="0" err="1" smtClean="0"/>
              <a:t>updateXXX</a:t>
            </a:r>
            <a:r>
              <a:rPr lang="en-US" b="1" dirty="0" smtClean="0"/>
              <a:t>()</a:t>
            </a:r>
            <a:r>
              <a:rPr lang="en-US" dirty="0" smtClean="0"/>
              <a:t>’ method on a column.</a:t>
            </a:r>
          </a:p>
          <a:p>
            <a:r>
              <a:rPr lang="en-US" dirty="0" smtClean="0"/>
              <a:t>Call the ‘</a:t>
            </a:r>
            <a:r>
              <a:rPr lang="en-US" b="1" dirty="0" err="1" smtClean="0"/>
              <a:t>updateRow</a:t>
            </a:r>
            <a:r>
              <a:rPr lang="en-US" b="1" dirty="0" smtClean="0"/>
              <a:t>()</a:t>
            </a:r>
            <a:r>
              <a:rPr lang="en-US" dirty="0" smtClean="0"/>
              <a:t>’ method to send the changes to the database.</a:t>
            </a:r>
          </a:p>
          <a:p>
            <a:r>
              <a:rPr lang="en-US" dirty="0" smtClean="0"/>
              <a:t>If ‘</a:t>
            </a:r>
            <a:r>
              <a:rPr lang="en-US" b="1" dirty="0" smtClean="0"/>
              <a:t>auto-commit</a:t>
            </a:r>
            <a:r>
              <a:rPr lang="en-US" dirty="0" smtClean="0"/>
              <a:t>’ enabled, changes sent to database immediately.</a:t>
            </a:r>
          </a:p>
          <a:p>
            <a:r>
              <a:rPr lang="en-US" dirty="0" smtClean="0"/>
              <a:t>Otherwise, you commit the changes.</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8452353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Autofit/>
          </a:bodyPr>
          <a:lstStyle/>
          <a:p>
            <a:pPr marL="0" indent="0">
              <a:spcBef>
                <a:spcPts val="0"/>
              </a:spcBef>
              <a:buNone/>
            </a:pPr>
            <a:r>
              <a:rPr lang="en-US" sz="1400" b="1" dirty="0" err="1"/>
              <a:t>stmt</a:t>
            </a:r>
            <a:r>
              <a:rPr lang="en-US" sz="1400" b="1" dirty="0"/>
              <a:t> = </a:t>
            </a:r>
            <a:r>
              <a:rPr lang="en-US" sz="1400" b="1" dirty="0" err="1" smtClean="0"/>
              <a:t>conn.createStatement</a:t>
            </a:r>
            <a:r>
              <a:rPr lang="en-US" sz="1400" b="1" dirty="0" smtClean="0"/>
              <a:t>(</a:t>
            </a:r>
            <a:r>
              <a:rPr lang="en-US" sz="1400" b="1" dirty="0" err="1" smtClean="0"/>
              <a:t>ResultSet.</a:t>
            </a:r>
            <a:r>
              <a:rPr lang="en-US" sz="1400" b="1" i="1" dirty="0" err="1" smtClean="0"/>
              <a:t>TYPE_SCROLL_INSENSITIVE,R</a:t>
            </a:r>
            <a:r>
              <a:rPr lang="en-US" sz="1400" b="1" dirty="0" err="1" smtClean="0"/>
              <a:t>esultSet.</a:t>
            </a:r>
            <a:r>
              <a:rPr lang="en-US" sz="1400" b="1" i="1" dirty="0" err="1" smtClean="0"/>
              <a:t>CONCUR_UPDATABLE</a:t>
            </a:r>
            <a:r>
              <a:rPr lang="en-US" sz="1400" b="1" i="1" dirty="0"/>
              <a:t>);</a:t>
            </a:r>
          </a:p>
          <a:p>
            <a:pPr marL="0" indent="0">
              <a:spcBef>
                <a:spcPts val="0"/>
              </a:spcBef>
              <a:buNone/>
            </a:pPr>
            <a:r>
              <a:rPr lang="en-US" sz="1400" b="1" dirty="0" smtClean="0"/>
              <a:t>// </a:t>
            </a:r>
            <a:r>
              <a:rPr lang="en-US" sz="1400" b="1" dirty="0"/>
              <a:t>Get the result set </a:t>
            </a:r>
          </a:p>
          <a:p>
            <a:pPr marL="0" indent="0">
              <a:spcBef>
                <a:spcPts val="0"/>
              </a:spcBef>
              <a:buNone/>
            </a:pPr>
            <a:r>
              <a:rPr lang="en-US" sz="1400" b="1" dirty="0" err="1"/>
              <a:t>ResultSet</a:t>
            </a:r>
            <a:r>
              <a:rPr lang="en-US" sz="1400" b="1" dirty="0"/>
              <a:t> </a:t>
            </a:r>
            <a:r>
              <a:rPr lang="en-US" sz="1400" b="1" dirty="0" err="1"/>
              <a:t>rs</a:t>
            </a:r>
            <a:r>
              <a:rPr lang="en-US" sz="1400" b="1" dirty="0"/>
              <a:t> = </a:t>
            </a:r>
            <a:r>
              <a:rPr lang="en-US" sz="1400" b="1" dirty="0" err="1"/>
              <a:t>stmt.executeQuery</a:t>
            </a:r>
            <a:r>
              <a:rPr lang="en-US" sz="1400" b="1" dirty="0"/>
              <a:t>(SQL);</a:t>
            </a:r>
          </a:p>
          <a:p>
            <a:pPr marL="0" indent="0">
              <a:spcBef>
                <a:spcPts val="0"/>
              </a:spcBef>
              <a:buNone/>
            </a:pPr>
            <a:r>
              <a:rPr lang="en-US" sz="1400" b="1" dirty="0" smtClean="0"/>
              <a:t>// </a:t>
            </a:r>
            <a:r>
              <a:rPr lang="en-US" sz="1400" b="1" dirty="0"/>
              <a:t>Make sure our </a:t>
            </a:r>
            <a:r>
              <a:rPr lang="en-US" sz="1400" b="1" u="sng" dirty="0" err="1"/>
              <a:t>resultset</a:t>
            </a:r>
            <a:r>
              <a:rPr lang="en-US" sz="1400" b="1" u="sng" dirty="0"/>
              <a:t> is updatable</a:t>
            </a:r>
          </a:p>
          <a:p>
            <a:pPr marL="0" indent="0">
              <a:spcBef>
                <a:spcPts val="0"/>
              </a:spcBef>
              <a:buNone/>
            </a:pPr>
            <a:r>
              <a:rPr lang="en-US" sz="1400" b="1" dirty="0" err="1"/>
              <a:t>int</a:t>
            </a:r>
            <a:r>
              <a:rPr lang="en-US" sz="1400" b="1" dirty="0"/>
              <a:t> concurrency = </a:t>
            </a:r>
            <a:r>
              <a:rPr lang="en-US" sz="1400" b="1" dirty="0" err="1"/>
              <a:t>rs.getConcurrency</a:t>
            </a:r>
            <a:r>
              <a:rPr lang="en-US" sz="1400" b="1" dirty="0"/>
              <a:t>();</a:t>
            </a:r>
          </a:p>
          <a:p>
            <a:pPr marL="0" indent="0">
              <a:spcBef>
                <a:spcPts val="0"/>
              </a:spcBef>
              <a:buNone/>
            </a:pPr>
            <a:r>
              <a:rPr lang="en-US" sz="1400" b="1" dirty="0"/>
              <a:t>if (concurrency != </a:t>
            </a:r>
            <a:r>
              <a:rPr lang="en-US" sz="1400" b="1" dirty="0" err="1"/>
              <a:t>ResultSet.</a:t>
            </a:r>
            <a:r>
              <a:rPr lang="en-US" sz="1400" b="1" i="1" dirty="0" err="1"/>
              <a:t>CONCUR_UPDATABLE</a:t>
            </a:r>
            <a:r>
              <a:rPr lang="en-US" sz="1400" b="1" i="1" dirty="0"/>
              <a:t>) {</a:t>
            </a:r>
          </a:p>
          <a:p>
            <a:pPr marL="0" indent="0">
              <a:spcBef>
                <a:spcPts val="0"/>
              </a:spcBef>
              <a:buNone/>
            </a:pPr>
            <a:r>
              <a:rPr lang="en-US" sz="1400" b="1" dirty="0" err="1"/>
              <a:t>System.</a:t>
            </a:r>
            <a:r>
              <a:rPr lang="en-US" sz="1400" b="1" i="1" dirty="0" err="1"/>
              <a:t>out.println</a:t>
            </a:r>
            <a:r>
              <a:rPr lang="en-US" sz="1400" b="1" i="1" dirty="0"/>
              <a:t>("JDBC driver does not " </a:t>
            </a:r>
            <a:r>
              <a:rPr lang="en-US" sz="1400" b="1" i="1" dirty="0" smtClean="0"/>
              <a:t>+</a:t>
            </a:r>
            <a:r>
              <a:rPr lang="en-US" sz="1400" b="1" dirty="0" smtClean="0"/>
              <a:t> </a:t>
            </a:r>
            <a:r>
              <a:rPr lang="en-US" sz="1400" b="1" dirty="0"/>
              <a:t>"support updatable result set</a:t>
            </a:r>
            <a:r>
              <a:rPr lang="en-US" sz="1400" b="1" dirty="0" smtClean="0"/>
              <a:t>.");return;}</a:t>
            </a:r>
            <a:endParaRPr lang="en-US" sz="1400" b="1" dirty="0"/>
          </a:p>
          <a:p>
            <a:pPr marL="0" indent="0">
              <a:spcBef>
                <a:spcPts val="0"/>
              </a:spcBef>
              <a:buNone/>
            </a:pPr>
            <a:r>
              <a:rPr lang="en-US" sz="1400" b="1" dirty="0" smtClean="0"/>
              <a:t>// </a:t>
            </a:r>
            <a:r>
              <a:rPr lang="en-US" sz="1400" b="1" dirty="0"/>
              <a:t>Give everyone a raise</a:t>
            </a:r>
          </a:p>
          <a:p>
            <a:pPr marL="0" indent="0">
              <a:spcBef>
                <a:spcPts val="0"/>
              </a:spcBef>
              <a:buNone/>
            </a:pPr>
            <a:r>
              <a:rPr lang="en-US" sz="1400" b="1" dirty="0"/>
              <a:t>while (</a:t>
            </a:r>
            <a:r>
              <a:rPr lang="en-US" sz="1400" b="1" dirty="0" err="1"/>
              <a:t>rs.next</a:t>
            </a:r>
            <a:r>
              <a:rPr lang="en-US" sz="1400" b="1" dirty="0"/>
              <a:t>()) {</a:t>
            </a:r>
          </a:p>
          <a:p>
            <a:pPr marL="0" indent="0">
              <a:spcBef>
                <a:spcPts val="0"/>
              </a:spcBef>
              <a:buNone/>
            </a:pPr>
            <a:r>
              <a:rPr lang="en-US" sz="1400" b="1" dirty="0" smtClean="0"/>
              <a:t>  double </a:t>
            </a:r>
            <a:r>
              <a:rPr lang="en-US" sz="1400" b="1" dirty="0" err="1"/>
              <a:t>oldIncome</a:t>
            </a:r>
            <a:r>
              <a:rPr lang="en-US" sz="1400" b="1" dirty="0"/>
              <a:t> = </a:t>
            </a:r>
            <a:r>
              <a:rPr lang="en-US" sz="1400" b="1" dirty="0" err="1"/>
              <a:t>rs.getDouble</a:t>
            </a:r>
            <a:r>
              <a:rPr lang="en-US" sz="1400" b="1" dirty="0"/>
              <a:t>("income");</a:t>
            </a:r>
          </a:p>
          <a:p>
            <a:pPr marL="0" indent="0">
              <a:spcBef>
                <a:spcPts val="0"/>
              </a:spcBef>
              <a:buNone/>
            </a:pPr>
            <a:r>
              <a:rPr lang="en-US" sz="1400" b="1" dirty="0" smtClean="0"/>
              <a:t>  double </a:t>
            </a:r>
            <a:r>
              <a:rPr lang="en-US" sz="1400" b="1" dirty="0" err="1"/>
              <a:t>newIncome</a:t>
            </a:r>
            <a:r>
              <a:rPr lang="en-US" sz="1400" b="1" dirty="0"/>
              <a:t> = 0.0;</a:t>
            </a:r>
          </a:p>
          <a:p>
            <a:pPr marL="0" indent="0">
              <a:spcBef>
                <a:spcPts val="0"/>
              </a:spcBef>
              <a:buNone/>
            </a:pPr>
            <a:r>
              <a:rPr lang="en-US" sz="1400" b="1" dirty="0" smtClean="0"/>
              <a:t>  If </a:t>
            </a:r>
            <a:r>
              <a:rPr lang="en-US" sz="1400" b="1" dirty="0"/>
              <a:t>(</a:t>
            </a:r>
            <a:r>
              <a:rPr lang="en-US" sz="1400" b="1" dirty="0" err="1"/>
              <a:t>rs.wasNull</a:t>
            </a:r>
            <a:r>
              <a:rPr lang="en-US" sz="1400" b="1" dirty="0"/>
              <a:t>()) {</a:t>
            </a:r>
          </a:p>
          <a:p>
            <a:pPr marL="0" indent="0">
              <a:spcBef>
                <a:spcPts val="0"/>
              </a:spcBef>
              <a:buNone/>
            </a:pPr>
            <a:r>
              <a:rPr lang="en-US" sz="1400" b="1" dirty="0" smtClean="0"/>
              <a:t>    // </a:t>
            </a:r>
            <a:r>
              <a:rPr lang="en-US" sz="1400" b="1" dirty="0"/>
              <a:t>The person with no income starts at 10000.00</a:t>
            </a:r>
          </a:p>
          <a:p>
            <a:pPr marL="0" indent="0">
              <a:spcBef>
                <a:spcPts val="0"/>
              </a:spcBef>
              <a:buNone/>
            </a:pPr>
            <a:r>
              <a:rPr lang="en-US" sz="1400" b="1" dirty="0" smtClean="0"/>
              <a:t>    </a:t>
            </a:r>
            <a:r>
              <a:rPr lang="en-US" sz="1400" b="1" dirty="0" err="1" smtClean="0"/>
              <a:t>oldIncome</a:t>
            </a:r>
            <a:r>
              <a:rPr lang="en-US" sz="1400" b="1" dirty="0" smtClean="0"/>
              <a:t> </a:t>
            </a:r>
            <a:r>
              <a:rPr lang="en-US" sz="1400" b="1" dirty="0"/>
              <a:t>= 10000.00;</a:t>
            </a:r>
          </a:p>
          <a:p>
            <a:pPr marL="0" indent="0">
              <a:spcBef>
                <a:spcPts val="0"/>
              </a:spcBef>
              <a:buNone/>
            </a:pPr>
            <a:r>
              <a:rPr lang="en-US" sz="1400" b="1" dirty="0" smtClean="0"/>
              <a:t>    </a:t>
            </a:r>
            <a:r>
              <a:rPr lang="en-US" sz="1400" b="1" dirty="0" err="1" smtClean="0"/>
              <a:t>newIncome</a:t>
            </a:r>
            <a:r>
              <a:rPr lang="en-US" sz="1400" b="1" dirty="0" smtClean="0"/>
              <a:t> </a:t>
            </a:r>
            <a:r>
              <a:rPr lang="en-US" sz="1400" b="1" dirty="0"/>
              <a:t>= </a:t>
            </a:r>
            <a:r>
              <a:rPr lang="en-US" sz="1400" b="1" dirty="0" err="1"/>
              <a:t>oldIncome</a:t>
            </a:r>
            <a:r>
              <a:rPr lang="en-US" sz="1400" b="1" dirty="0" smtClean="0"/>
              <a:t>;}</a:t>
            </a:r>
            <a:endParaRPr lang="en-US" sz="1400" b="1" dirty="0"/>
          </a:p>
          <a:p>
            <a:pPr marL="0" indent="0">
              <a:spcBef>
                <a:spcPts val="0"/>
              </a:spcBef>
              <a:buNone/>
            </a:pPr>
            <a:r>
              <a:rPr lang="en-US" sz="1400" b="1" dirty="0" smtClean="0"/>
              <a:t>  else {// </a:t>
            </a:r>
            <a:r>
              <a:rPr lang="en-US" sz="1400" b="1" dirty="0"/>
              <a:t>Increase income </a:t>
            </a:r>
          </a:p>
          <a:p>
            <a:pPr marL="0" indent="0">
              <a:spcBef>
                <a:spcPts val="0"/>
              </a:spcBef>
              <a:buNone/>
            </a:pPr>
            <a:r>
              <a:rPr lang="en-US" sz="1400" b="1" dirty="0" smtClean="0"/>
              <a:t>    </a:t>
            </a:r>
            <a:r>
              <a:rPr lang="en-US" sz="1400" b="1" dirty="0" err="1" smtClean="0"/>
              <a:t>newIncome</a:t>
            </a:r>
            <a:r>
              <a:rPr lang="en-US" sz="1400" b="1" dirty="0" smtClean="0"/>
              <a:t> </a:t>
            </a:r>
            <a:r>
              <a:rPr lang="en-US" sz="1400" b="1" dirty="0"/>
              <a:t>= </a:t>
            </a:r>
            <a:r>
              <a:rPr lang="en-US" sz="1400" b="1" dirty="0" err="1" smtClean="0"/>
              <a:t>oldIncome</a:t>
            </a:r>
            <a:r>
              <a:rPr lang="en-US" sz="1400" b="1" dirty="0" smtClean="0"/>
              <a:t> </a:t>
            </a:r>
            <a:r>
              <a:rPr lang="en-US" sz="1400" b="1" dirty="0"/>
              <a:t>+ </a:t>
            </a:r>
            <a:r>
              <a:rPr lang="en-US" sz="1400" b="1" dirty="0" err="1"/>
              <a:t>oldIncome</a:t>
            </a:r>
            <a:r>
              <a:rPr lang="en-US" sz="1400" b="1" dirty="0"/>
              <a:t> * (raise / 100.0</a:t>
            </a:r>
            <a:r>
              <a:rPr lang="en-US" sz="1400" b="1" dirty="0" smtClean="0"/>
              <a:t>);}</a:t>
            </a:r>
            <a:endParaRPr lang="en-US" sz="1400" b="1" dirty="0"/>
          </a:p>
          <a:p>
            <a:pPr marL="0" indent="0">
              <a:spcBef>
                <a:spcPts val="0"/>
              </a:spcBef>
              <a:buNone/>
            </a:pPr>
            <a:r>
              <a:rPr lang="en-US" sz="1400" b="1" dirty="0" smtClean="0"/>
              <a:t>  // </a:t>
            </a:r>
            <a:r>
              <a:rPr lang="en-US" sz="1400" b="1" dirty="0"/>
              <a:t>Update the income column for current row </a:t>
            </a:r>
            <a:r>
              <a:rPr lang="en-US" sz="1400" b="1" dirty="0" smtClean="0"/>
              <a:t> </a:t>
            </a:r>
            <a:r>
              <a:rPr lang="en-US" sz="1400" b="1" dirty="0"/>
              <a:t>to </a:t>
            </a:r>
            <a:r>
              <a:rPr lang="en-US" sz="1400" b="1" dirty="0" err="1"/>
              <a:t>newIncome</a:t>
            </a:r>
            <a:endParaRPr lang="en-US" sz="1400" b="1" dirty="0"/>
          </a:p>
          <a:p>
            <a:pPr marL="0" indent="0">
              <a:spcBef>
                <a:spcPts val="0"/>
              </a:spcBef>
              <a:buNone/>
            </a:pPr>
            <a:r>
              <a:rPr lang="en-US" sz="1400" b="1" dirty="0" smtClean="0"/>
              <a:t>  </a:t>
            </a:r>
            <a:r>
              <a:rPr lang="en-US" sz="1400" b="1" dirty="0" err="1" smtClean="0"/>
              <a:t>rs.updateDouble</a:t>
            </a:r>
            <a:r>
              <a:rPr lang="en-US" sz="1400" b="1" dirty="0"/>
              <a:t>("income", </a:t>
            </a:r>
            <a:r>
              <a:rPr lang="en-US" sz="1400" b="1" dirty="0" err="1"/>
              <a:t>newIncome</a:t>
            </a:r>
            <a:r>
              <a:rPr lang="en-US" sz="1400" b="1" dirty="0"/>
              <a:t>);</a:t>
            </a:r>
          </a:p>
          <a:p>
            <a:pPr marL="0" indent="0">
              <a:spcBef>
                <a:spcPts val="0"/>
              </a:spcBef>
              <a:buNone/>
            </a:pPr>
            <a:r>
              <a:rPr lang="en-US" sz="1400" b="1" dirty="0" smtClean="0"/>
              <a:t>  // </a:t>
            </a:r>
            <a:r>
              <a:rPr lang="en-US" sz="1400" b="1" dirty="0"/>
              <a:t>Send the changes to the database before we </a:t>
            </a:r>
            <a:r>
              <a:rPr lang="en-US" sz="1400" b="1" dirty="0" smtClean="0"/>
              <a:t>scroll </a:t>
            </a:r>
            <a:r>
              <a:rPr lang="en-US" sz="1400" b="1" dirty="0"/>
              <a:t>to next row</a:t>
            </a:r>
          </a:p>
          <a:p>
            <a:pPr marL="0" indent="0">
              <a:spcBef>
                <a:spcPts val="0"/>
              </a:spcBef>
              <a:buNone/>
            </a:pPr>
            <a:r>
              <a:rPr lang="en-US" sz="1400" b="1" dirty="0" smtClean="0"/>
              <a:t>  </a:t>
            </a:r>
            <a:r>
              <a:rPr lang="en-US" sz="1400" b="1" dirty="0" err="1" smtClean="0"/>
              <a:t>rs.updateRow</a:t>
            </a:r>
            <a:r>
              <a:rPr lang="en-US" sz="1400" b="1" dirty="0"/>
              <a:t>();</a:t>
            </a:r>
          </a:p>
          <a:p>
            <a:pPr marL="0" indent="0">
              <a:spcBef>
                <a:spcPts val="0"/>
              </a:spcBef>
              <a:buNone/>
            </a:pPr>
            <a:r>
              <a:rPr lang="en-US" sz="1400" b="1" dirty="0" smtClean="0"/>
              <a:t>}</a:t>
            </a:r>
            <a:endParaRPr lang="en-US" sz="1400" b="1"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22759802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pPr marL="0" indent="0">
              <a:buNone/>
            </a:pPr>
            <a:r>
              <a:rPr lang="en-US" dirty="0" smtClean="0"/>
              <a:t>To delete a row from a ‘</a:t>
            </a:r>
            <a:r>
              <a:rPr lang="en-US" b="1" dirty="0" err="1" smtClean="0"/>
              <a:t>ResultSet</a:t>
            </a:r>
            <a:r>
              <a:rPr lang="en-US" dirty="0" smtClean="0"/>
              <a:t>’:</a:t>
            </a:r>
          </a:p>
          <a:p>
            <a:r>
              <a:rPr lang="en-US" dirty="0" smtClean="0"/>
              <a:t>Position the cursor at a valid row.</a:t>
            </a:r>
          </a:p>
          <a:p>
            <a:r>
              <a:rPr lang="en-US" dirty="0" smtClean="0"/>
              <a:t>Call the ‘</a:t>
            </a:r>
            <a:r>
              <a:rPr lang="en-US" b="1" dirty="0" err="1" smtClean="0"/>
              <a:t>deleteRow</a:t>
            </a:r>
            <a:r>
              <a:rPr lang="en-US" b="1" dirty="0" smtClean="0"/>
              <a:t>()</a:t>
            </a:r>
            <a:r>
              <a:rPr lang="en-US" dirty="0" smtClean="0"/>
              <a:t>’ method of the ‘</a:t>
            </a:r>
            <a:r>
              <a:rPr lang="en-US" b="1" dirty="0" err="1" smtClean="0"/>
              <a:t>ResultSet</a:t>
            </a:r>
            <a:r>
              <a:rPr lang="en-US" dirty="0" smtClean="0"/>
              <a:t>’ object.</a:t>
            </a:r>
          </a:p>
          <a:p>
            <a:r>
              <a:rPr lang="en-US" dirty="0" smtClean="0"/>
              <a:t>If ‘</a:t>
            </a:r>
            <a:r>
              <a:rPr lang="en-US" b="1" dirty="0" smtClean="0"/>
              <a:t>auto-commit</a:t>
            </a:r>
            <a:r>
              <a:rPr lang="en-US" dirty="0" smtClean="0"/>
              <a:t>’ is enabled, row will be permanently deleted from the database.</a:t>
            </a:r>
          </a:p>
          <a:p>
            <a:r>
              <a:rPr lang="en-US" dirty="0" smtClean="0"/>
              <a:t>Otherwise, commit the transaction, or cancel the delete by rolling back the transaction. </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664620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JDBC </a:t>
            </a:r>
            <a:r>
              <a:rPr lang="en-US" dirty="0" err="1" smtClean="0"/>
              <a:t>ResultSet</a:t>
            </a:r>
            <a:r>
              <a:rPr lang="en-US" dirty="0" smtClean="0"/>
              <a:t> </a:t>
            </a:r>
            <a:r>
              <a:rPr lang="en-US" smtClean="0"/>
              <a:t>Update Exercise</a:t>
            </a:r>
            <a:endParaRPr lang="en-US"/>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2884566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lstStyle/>
          <a:p>
            <a:r>
              <a:rPr lang="en-US" dirty="0" smtClean="0"/>
              <a:t>The interface ‘</a:t>
            </a:r>
            <a:r>
              <a:rPr lang="en-US" b="1" dirty="0" err="1" smtClean="0"/>
              <a:t>RowSet</a:t>
            </a:r>
            <a:r>
              <a:rPr lang="en-US" dirty="0" smtClean="0"/>
              <a:t>’ from the ‘</a:t>
            </a:r>
            <a:r>
              <a:rPr lang="en-US" b="1" dirty="0" smtClean="0"/>
              <a:t>javax.sql</a:t>
            </a:r>
            <a:r>
              <a:rPr lang="en-US" dirty="0" smtClean="0"/>
              <a:t>’ package is a wrapper for ‘</a:t>
            </a:r>
            <a:r>
              <a:rPr lang="en-US" b="1" dirty="0" err="1" smtClean="0"/>
              <a:t>ResultSet</a:t>
            </a:r>
            <a:r>
              <a:rPr lang="en-US" dirty="0" smtClean="0"/>
              <a:t>’ and inherits from the ‘</a:t>
            </a:r>
            <a:r>
              <a:rPr lang="en-US" b="1" dirty="0" err="1" smtClean="0"/>
              <a:t>ResultSet</a:t>
            </a:r>
            <a:r>
              <a:rPr lang="en-US" dirty="0" smtClean="0"/>
              <a:t>’ interface.</a:t>
            </a:r>
          </a:p>
          <a:p>
            <a:r>
              <a:rPr lang="en-US" dirty="0" smtClean="0"/>
              <a:t>A ‘</a:t>
            </a:r>
            <a:r>
              <a:rPr lang="en-US" b="1" dirty="0" err="1" smtClean="0"/>
              <a:t>RowSet</a:t>
            </a:r>
            <a:r>
              <a:rPr lang="en-US" dirty="0" smtClean="0"/>
              <a:t>’ allows for simpler JDBC programming. You need not deal directly with ‘</a:t>
            </a:r>
            <a:r>
              <a:rPr lang="en-US" b="1" dirty="0" smtClean="0"/>
              <a:t>Connection</a:t>
            </a:r>
            <a:r>
              <a:rPr lang="en-US" dirty="0" smtClean="0"/>
              <a:t>’ and ‘</a:t>
            </a:r>
            <a:r>
              <a:rPr lang="en-US" b="1" dirty="0" smtClean="0"/>
              <a:t>Statement</a:t>
            </a:r>
            <a:r>
              <a:rPr lang="en-US" dirty="0" smtClean="0"/>
              <a:t>’ objects, all you need to work with is the ‘</a:t>
            </a:r>
            <a:r>
              <a:rPr lang="en-US" b="1" dirty="0" err="1" smtClean="0"/>
              <a:t>RowSet</a:t>
            </a:r>
            <a:r>
              <a:rPr lang="en-US" dirty="0" smtClean="0"/>
              <a:t>’ object.</a:t>
            </a:r>
          </a:p>
          <a:p>
            <a:endParaRPr lang="en-US" dirty="0"/>
          </a:p>
        </p:txBody>
      </p:sp>
      <p:pic>
        <p:nvPicPr>
          <p:cNvPr id="4" name="Picture 3" descr="C:\Users\rinchen\Documents\Tools\logos\Netcom Learning Official Logo.jpg"/>
          <p:cNvPicPr>
            <a:picLocks noChangeAspect="1" noChangeArrowheads="1"/>
          </p:cNvPicPr>
          <p:nvPr/>
        </p:nvPicPr>
        <p:blipFill>
          <a:blip r:embed="rId3" cstate="print"/>
          <a:srcRect/>
          <a:stretch>
            <a:fillRect/>
          </a:stretch>
        </p:blipFill>
        <p:spPr bwMode="auto">
          <a:xfrm>
            <a:off x="8077200" y="152400"/>
            <a:ext cx="935746" cy="990600"/>
          </a:xfrm>
          <a:prstGeom prst="rect">
            <a:avLst/>
          </a:prstGeom>
          <a:noFill/>
        </p:spPr>
      </p:pic>
      <p:sp>
        <p:nvSpPr>
          <p:cNvPr id="5" name="Footer Placeholder 4"/>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383111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fontScale="92500"/>
          </a:bodyPr>
          <a:lstStyle/>
          <a:p>
            <a:r>
              <a:rPr lang="en-US" dirty="0" smtClean="0"/>
              <a:t>A ‘</a:t>
            </a:r>
            <a:r>
              <a:rPr lang="en-US" b="1" dirty="0" err="1" smtClean="0"/>
              <a:t>ResultSet</a:t>
            </a:r>
            <a:r>
              <a:rPr lang="en-US" dirty="0" smtClean="0"/>
              <a:t>’ is not </a:t>
            </a:r>
            <a:r>
              <a:rPr lang="en-US" dirty="0" err="1" smtClean="0"/>
              <a:t>serializable</a:t>
            </a:r>
            <a:r>
              <a:rPr lang="en-US" dirty="0" smtClean="0"/>
              <a:t>, where as a ‘</a:t>
            </a:r>
            <a:r>
              <a:rPr lang="en-US" b="1" dirty="0" err="1" smtClean="0"/>
              <a:t>RowSet</a:t>
            </a:r>
            <a:r>
              <a:rPr lang="en-US" dirty="0" smtClean="0"/>
              <a:t>’ is </a:t>
            </a:r>
            <a:r>
              <a:rPr lang="en-US" dirty="0" err="1" smtClean="0"/>
              <a:t>serializable</a:t>
            </a:r>
            <a:r>
              <a:rPr lang="en-US" dirty="0" smtClean="0"/>
              <a:t>.</a:t>
            </a:r>
          </a:p>
          <a:p>
            <a:r>
              <a:rPr lang="en-US" dirty="0" smtClean="0"/>
              <a:t>A ‘</a:t>
            </a:r>
            <a:r>
              <a:rPr lang="en-US" b="1" dirty="0" err="1" smtClean="0"/>
              <a:t>ResultSet</a:t>
            </a:r>
            <a:r>
              <a:rPr lang="en-US" dirty="0" smtClean="0"/>
              <a:t>’ object is always connected to a database, whereas a ‘</a:t>
            </a:r>
            <a:r>
              <a:rPr lang="en-US" b="1" dirty="0" err="1" smtClean="0"/>
              <a:t>RowSet</a:t>
            </a:r>
            <a:r>
              <a:rPr lang="en-US" dirty="0" smtClean="0"/>
              <a:t>’ object need not be connected to a data source at all times.  It can connect to a database when required, e.g. when retrieving/updating data in the database.</a:t>
            </a:r>
          </a:p>
          <a:p>
            <a:r>
              <a:rPr lang="en-US" dirty="0" smtClean="0"/>
              <a:t>A ‘</a:t>
            </a:r>
            <a:r>
              <a:rPr lang="en-US" b="1" dirty="0" err="1" smtClean="0"/>
              <a:t>RowSet</a:t>
            </a:r>
            <a:r>
              <a:rPr lang="en-US" dirty="0" smtClean="0"/>
              <a:t>’ object is by default scrollable and updatable.</a:t>
            </a:r>
            <a:endParaRPr lang="en-US" dirty="0"/>
          </a:p>
        </p:txBody>
      </p:sp>
      <p:pic>
        <p:nvPicPr>
          <p:cNvPr id="4" name="Picture 3" descr="C:\Users\rinchen\Documents\Tools\logos\Netcom Learning Official Logo.jpg"/>
          <p:cNvPicPr>
            <a:picLocks noChangeAspect="1" noChangeArrowheads="1"/>
          </p:cNvPicPr>
          <p:nvPr/>
        </p:nvPicPr>
        <p:blipFill>
          <a:blip r:embed="rId3" cstate="print"/>
          <a:srcRect/>
          <a:stretch>
            <a:fillRect/>
          </a:stretch>
        </p:blipFill>
        <p:spPr bwMode="auto">
          <a:xfrm>
            <a:off x="8077200" y="152400"/>
            <a:ext cx="935746" cy="990600"/>
          </a:xfrm>
          <a:prstGeom prst="rect">
            <a:avLst/>
          </a:prstGeom>
          <a:noFill/>
        </p:spPr>
      </p:pic>
      <p:sp>
        <p:nvSpPr>
          <p:cNvPr id="5" name="Footer Placeholder 4"/>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8673864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b="1" dirty="0" err="1" smtClean="0"/>
              <a:t>javax.sql.RowSet</a:t>
            </a:r>
            <a:r>
              <a:rPr lang="en-US" dirty="0" smtClean="0"/>
              <a:t>’ package defines five interfaces which inherit from the ‘</a:t>
            </a:r>
            <a:r>
              <a:rPr lang="en-US" b="1" dirty="0" err="1" smtClean="0"/>
              <a:t>RowSet</a:t>
            </a:r>
            <a:r>
              <a:rPr lang="en-US" dirty="0" smtClean="0"/>
              <a:t>’ interface, which itself inherits from the ‘</a:t>
            </a:r>
            <a:r>
              <a:rPr lang="en-US" b="1" dirty="0" err="1" smtClean="0"/>
              <a:t>ResultSet</a:t>
            </a:r>
            <a:r>
              <a:rPr lang="en-US" dirty="0" smtClean="0"/>
              <a:t>’ interface.</a:t>
            </a:r>
          </a:p>
          <a:p>
            <a:r>
              <a:rPr lang="en-US" dirty="0" smtClean="0"/>
              <a:t>Therefore, all the methods of the ‘</a:t>
            </a:r>
            <a:r>
              <a:rPr lang="en-US" b="1" dirty="0" err="1" smtClean="0"/>
              <a:t>ResultSet</a:t>
            </a:r>
            <a:r>
              <a:rPr lang="en-US" dirty="0" smtClean="0"/>
              <a:t>’ interface are available in these five types of </a:t>
            </a:r>
            <a:r>
              <a:rPr lang="en-US" dirty="0" err="1" smtClean="0"/>
              <a:t>rowsets</a:t>
            </a:r>
            <a:r>
              <a:rPr lang="en-US" dirty="0"/>
              <a:t>.</a:t>
            </a:r>
            <a:r>
              <a:rPr lang="en-US" dirty="0" smtClean="0"/>
              <a:t> </a:t>
            </a:r>
          </a:p>
          <a:p>
            <a:r>
              <a:rPr lang="en-US" dirty="0" smtClean="0"/>
              <a:t>Typically, database vendors provide implementation classes for the five types of </a:t>
            </a:r>
            <a:r>
              <a:rPr lang="en-US" dirty="0" err="1" smtClean="0"/>
              <a:t>rowsets</a:t>
            </a:r>
            <a:r>
              <a:rPr lang="en-US" dirty="0" smtClean="0"/>
              <a:t>.</a:t>
            </a:r>
          </a:p>
        </p:txBody>
      </p:sp>
      <p:pic>
        <p:nvPicPr>
          <p:cNvPr id="4" name="Picture 3" descr="C:\Users\rinchen\Documents\Tools\logos\Netcom Learning Official Logo.jpg"/>
          <p:cNvPicPr>
            <a:picLocks noChangeAspect="1" noChangeArrowheads="1"/>
          </p:cNvPicPr>
          <p:nvPr/>
        </p:nvPicPr>
        <p:blipFill>
          <a:blip r:embed="rId3" cstate="print"/>
          <a:srcRect/>
          <a:stretch>
            <a:fillRect/>
          </a:stretch>
        </p:blipFill>
        <p:spPr bwMode="auto">
          <a:xfrm>
            <a:off x="8077200" y="152400"/>
            <a:ext cx="935746" cy="990600"/>
          </a:xfrm>
          <a:prstGeom prst="rect">
            <a:avLst/>
          </a:prstGeom>
          <a:noFill/>
        </p:spPr>
      </p:pic>
      <p:sp>
        <p:nvSpPr>
          <p:cNvPr id="5" name="Footer Placeholder 4"/>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0860106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lstStyle/>
          <a:p>
            <a:pPr>
              <a:buNone/>
            </a:pPr>
            <a:r>
              <a:rPr lang="en-US" dirty="0" smtClean="0"/>
              <a:t>The five types of </a:t>
            </a:r>
            <a:r>
              <a:rPr lang="en-US" dirty="0" err="1" smtClean="0"/>
              <a:t>rowsets</a:t>
            </a:r>
            <a:r>
              <a:rPr lang="en-US" dirty="0" smtClean="0"/>
              <a:t> are:</a:t>
            </a:r>
          </a:p>
          <a:p>
            <a:pPr>
              <a:buNone/>
            </a:pPr>
            <a:endParaRPr lang="en-US" dirty="0" smtClean="0"/>
          </a:p>
          <a:p>
            <a:r>
              <a:rPr lang="en-US" b="1" dirty="0" err="1" smtClean="0"/>
              <a:t>JdbcRowSet</a:t>
            </a:r>
            <a:endParaRPr lang="en-US" b="1" dirty="0" smtClean="0"/>
          </a:p>
          <a:p>
            <a:r>
              <a:rPr lang="en-US" b="1" dirty="0" err="1" smtClean="0"/>
              <a:t>CachedRowSet</a:t>
            </a:r>
            <a:endParaRPr lang="en-US" b="1" dirty="0" smtClean="0"/>
          </a:p>
          <a:p>
            <a:r>
              <a:rPr lang="en-US" b="1" dirty="0" err="1" smtClean="0"/>
              <a:t>WebRowSet</a:t>
            </a:r>
            <a:endParaRPr lang="en-US" b="1" dirty="0" smtClean="0"/>
          </a:p>
          <a:p>
            <a:r>
              <a:rPr lang="en-US" b="1" dirty="0" err="1" smtClean="0"/>
              <a:t>FilteredRowSet</a:t>
            </a:r>
            <a:endParaRPr lang="en-US" b="1" dirty="0" smtClean="0"/>
          </a:p>
          <a:p>
            <a:r>
              <a:rPr lang="en-US" b="1" dirty="0" err="1" smtClean="0"/>
              <a:t>JoinRowSet</a:t>
            </a:r>
            <a:endParaRPr lang="en-US" b="1" dirty="0"/>
          </a:p>
        </p:txBody>
      </p:sp>
      <p:pic>
        <p:nvPicPr>
          <p:cNvPr id="4" name="Picture 3" descr="C:\Users\rinchen\Documents\Tools\logos\Netcom Learning Official Logo.jpg"/>
          <p:cNvPicPr>
            <a:picLocks noChangeAspect="1" noChangeArrowheads="1"/>
          </p:cNvPicPr>
          <p:nvPr/>
        </p:nvPicPr>
        <p:blipFill>
          <a:blip r:embed="rId3" cstate="print"/>
          <a:srcRect/>
          <a:stretch>
            <a:fillRect/>
          </a:stretch>
        </p:blipFill>
        <p:spPr bwMode="auto">
          <a:xfrm>
            <a:off x="8077200" y="152400"/>
            <a:ext cx="935746" cy="990600"/>
          </a:xfrm>
          <a:prstGeom prst="rect">
            <a:avLst/>
          </a:prstGeom>
          <a:noFill/>
        </p:spPr>
      </p:pic>
      <p:sp>
        <p:nvSpPr>
          <p:cNvPr id="5" name="Footer Placeholder 4"/>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93761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a:xfrm>
            <a:off x="457200" y="2819400"/>
            <a:ext cx="8229600" cy="3306763"/>
          </a:xfrm>
        </p:spPr>
        <p:txBody>
          <a:bodyPr/>
          <a:lstStyle/>
          <a:p>
            <a:r>
              <a:rPr lang="en-US" dirty="0" smtClean="0"/>
              <a:t>We will be working with the ‘APACHE DERBY’ database system which is included as part of the Java JDK.</a:t>
            </a:r>
          </a:p>
          <a:p>
            <a:r>
              <a:rPr lang="en-US" dirty="0" smtClean="0"/>
              <a:t>We will be including three jar files in our CLASSPATH.</a:t>
            </a:r>
            <a:endParaRPr lang="en-US" b="1"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22779088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b="1" dirty="0" err="1" smtClean="0"/>
              <a:t>javax.sql.rowset.RowSetFactory</a:t>
            </a:r>
            <a:r>
              <a:rPr lang="en-US" dirty="0" smtClean="0"/>
              <a:t>’ interface lets you create the different types of ‘</a:t>
            </a:r>
            <a:r>
              <a:rPr lang="en-US" b="1" dirty="0" err="1" smtClean="0"/>
              <a:t>RowSet</a:t>
            </a:r>
            <a:r>
              <a:rPr lang="en-US" dirty="0" smtClean="0"/>
              <a:t>’ objects.</a:t>
            </a:r>
          </a:p>
          <a:p>
            <a:r>
              <a:rPr lang="en-US" dirty="0" smtClean="0"/>
              <a:t>To get an instance of ‘</a:t>
            </a:r>
            <a:r>
              <a:rPr lang="en-US" b="1" dirty="0" err="1" smtClean="0"/>
              <a:t>RowSetFactory</a:t>
            </a:r>
            <a:r>
              <a:rPr lang="en-US" dirty="0" smtClean="0"/>
              <a:t>’ we use the static ‘</a:t>
            </a:r>
            <a:r>
              <a:rPr lang="en-US" b="1" dirty="0" err="1" smtClean="0"/>
              <a:t>newFactory</a:t>
            </a:r>
            <a:r>
              <a:rPr lang="en-US" b="1" dirty="0" smtClean="0"/>
              <a:t>()</a:t>
            </a:r>
            <a:r>
              <a:rPr lang="en-US" dirty="0" smtClean="0"/>
              <a:t>’ method of the ‘</a:t>
            </a:r>
            <a:r>
              <a:rPr lang="en-US" b="1" dirty="0" err="1" smtClean="0"/>
              <a:t>javax.sql.RowSetProvider</a:t>
            </a:r>
            <a:r>
              <a:rPr lang="en-US" dirty="0" smtClean="0"/>
              <a:t>’ class.</a:t>
            </a:r>
          </a:p>
          <a:p>
            <a:r>
              <a:rPr lang="en-US" dirty="0" smtClean="0"/>
              <a:t>The ‘</a:t>
            </a:r>
            <a:r>
              <a:rPr lang="en-US" b="1" dirty="0" err="1" smtClean="0"/>
              <a:t>RowSetFactory</a:t>
            </a:r>
            <a:r>
              <a:rPr lang="en-US" dirty="0" smtClean="0"/>
              <a:t>’ interface has five methods to create the five types of </a:t>
            </a:r>
            <a:r>
              <a:rPr lang="en-US" dirty="0" err="1" smtClean="0"/>
              <a:t>rowsets</a:t>
            </a:r>
            <a:r>
              <a:rPr lang="en-US" dirty="0" smtClean="0"/>
              <a:t>.</a:t>
            </a:r>
          </a:p>
          <a:p>
            <a:r>
              <a:rPr lang="en-US" dirty="0" smtClean="0"/>
              <a:t>They are named ‘</a:t>
            </a:r>
            <a:r>
              <a:rPr lang="en-US" b="1" dirty="0" err="1" smtClean="0"/>
              <a:t>createXXXRowset</a:t>
            </a:r>
            <a:r>
              <a:rPr lang="en-US" b="1" dirty="0" smtClean="0"/>
              <a:t>()</a:t>
            </a:r>
            <a:r>
              <a:rPr lang="en-US" dirty="0" smtClean="0"/>
              <a:t>’ where XXX could be </a:t>
            </a:r>
            <a:r>
              <a:rPr lang="en-US" dirty="0"/>
              <a:t>’</a:t>
            </a:r>
            <a:r>
              <a:rPr lang="en-US" b="1" dirty="0" err="1"/>
              <a:t>Jdbc</a:t>
            </a:r>
            <a:r>
              <a:rPr lang="en-US" dirty="0"/>
              <a:t>’,‘</a:t>
            </a:r>
            <a:r>
              <a:rPr lang="en-US" b="1" dirty="0" smtClean="0"/>
              <a:t>Cached</a:t>
            </a:r>
            <a:r>
              <a:rPr lang="en-US" dirty="0" smtClean="0"/>
              <a:t>’, </a:t>
            </a:r>
            <a:r>
              <a:rPr lang="en-US" dirty="0"/>
              <a:t>‘</a:t>
            </a:r>
            <a:r>
              <a:rPr lang="en-US" b="1" dirty="0" err="1"/>
              <a:t>Web</a:t>
            </a:r>
            <a:r>
              <a:rPr lang="en-US" dirty="0" err="1" smtClean="0"/>
              <a:t>’,‘</a:t>
            </a:r>
            <a:r>
              <a:rPr lang="en-US" b="1" dirty="0" err="1" smtClean="0"/>
              <a:t>Filtered</a:t>
            </a:r>
            <a:r>
              <a:rPr lang="en-US" dirty="0" smtClean="0"/>
              <a:t>’,  and </a:t>
            </a:r>
            <a:r>
              <a:rPr lang="en-US" smtClean="0"/>
              <a:t>’</a:t>
            </a:r>
            <a:r>
              <a:rPr lang="en-US" b="1" smtClean="0"/>
              <a:t>Join</a:t>
            </a:r>
            <a:r>
              <a:rPr lang="en-US" smtClean="0"/>
              <a:t>’.</a:t>
            </a:r>
            <a:endParaRPr lang="en-US" dirty="0"/>
          </a:p>
        </p:txBody>
      </p:sp>
      <p:pic>
        <p:nvPicPr>
          <p:cNvPr id="4" name="Picture 3" descr="C:\Users\rinchen\Documents\Tools\logos\Netcom Learning Official Logo.jpg"/>
          <p:cNvPicPr>
            <a:picLocks noChangeAspect="1" noChangeArrowheads="1"/>
          </p:cNvPicPr>
          <p:nvPr/>
        </p:nvPicPr>
        <p:blipFill>
          <a:blip r:embed="rId3" cstate="print"/>
          <a:srcRect/>
          <a:stretch>
            <a:fillRect/>
          </a:stretch>
        </p:blipFill>
        <p:spPr bwMode="auto">
          <a:xfrm>
            <a:off x="8077200" y="152400"/>
            <a:ext cx="935746" cy="990600"/>
          </a:xfrm>
          <a:prstGeom prst="rect">
            <a:avLst/>
          </a:prstGeom>
          <a:noFill/>
        </p:spPr>
      </p:pic>
      <p:sp>
        <p:nvSpPr>
          <p:cNvPr id="5" name="Footer Placeholder 4"/>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8630402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a:bodyPr>
          <a:lstStyle/>
          <a:p>
            <a:pPr marL="0" indent="0">
              <a:buNone/>
            </a:pPr>
            <a:r>
              <a:rPr lang="en-US" sz="1800" b="1" dirty="0">
                <a:latin typeface="Century Gothic" pitchFamily="34" charset="0"/>
              </a:rPr>
              <a:t>t</a:t>
            </a:r>
            <a:r>
              <a:rPr lang="en-US" sz="1800" b="1" dirty="0" smtClean="0">
                <a:latin typeface="Century Gothic" pitchFamily="34" charset="0"/>
              </a:rPr>
              <a:t>ry </a:t>
            </a:r>
          </a:p>
          <a:p>
            <a:pPr marL="0" indent="0">
              <a:buNone/>
            </a:pPr>
            <a:r>
              <a:rPr lang="en-US" sz="1800" b="1" dirty="0" smtClean="0">
                <a:latin typeface="Century Gothic" pitchFamily="34" charset="0"/>
              </a:rPr>
              <a:t>{</a:t>
            </a:r>
          </a:p>
          <a:p>
            <a:pPr marL="0" indent="0">
              <a:buNone/>
            </a:pPr>
            <a:r>
              <a:rPr lang="en-US" sz="1800" b="1" dirty="0" smtClean="0">
                <a:latin typeface="Century Gothic" pitchFamily="34" charset="0"/>
              </a:rPr>
              <a:t>    </a:t>
            </a:r>
            <a:r>
              <a:rPr lang="en-US" sz="1800" b="1" dirty="0" err="1" smtClean="0">
                <a:latin typeface="Century Gothic" pitchFamily="34" charset="0"/>
              </a:rPr>
              <a:t>RowSetFactory</a:t>
            </a:r>
            <a:r>
              <a:rPr lang="en-US" sz="1800" b="1" dirty="0" smtClean="0">
                <a:latin typeface="Century Gothic" pitchFamily="34" charset="0"/>
              </a:rPr>
              <a:t> </a:t>
            </a:r>
            <a:r>
              <a:rPr lang="en-US" sz="1800" b="1" dirty="0" err="1" smtClean="0">
                <a:latin typeface="Century Gothic" pitchFamily="34" charset="0"/>
              </a:rPr>
              <a:t>rsf</a:t>
            </a:r>
            <a:r>
              <a:rPr lang="en-US" sz="1800" b="1" dirty="0" smtClean="0">
                <a:latin typeface="Century Gothic" pitchFamily="34" charset="0"/>
              </a:rPr>
              <a:t> = </a:t>
            </a:r>
            <a:r>
              <a:rPr lang="en-US" sz="1800" b="1" dirty="0" err="1" smtClean="0">
                <a:latin typeface="Century Gothic" pitchFamily="34" charset="0"/>
              </a:rPr>
              <a:t>RowSetProvider.newFactory</a:t>
            </a:r>
            <a:r>
              <a:rPr lang="en-US" sz="1800" b="1" dirty="0" smtClean="0">
                <a:latin typeface="Century Gothic" pitchFamily="34" charset="0"/>
              </a:rPr>
              <a:t>();</a:t>
            </a:r>
          </a:p>
          <a:p>
            <a:pPr marL="0" indent="0">
              <a:buNone/>
            </a:pPr>
            <a:endParaRPr lang="en-US" sz="1800" b="1" dirty="0">
              <a:latin typeface="Century Gothic" pitchFamily="34" charset="0"/>
            </a:endParaRPr>
          </a:p>
          <a:p>
            <a:pPr marL="0" indent="0">
              <a:buNone/>
            </a:pPr>
            <a:r>
              <a:rPr lang="en-US" sz="1800" b="1" dirty="0" smtClean="0">
                <a:latin typeface="Century Gothic" pitchFamily="34" charset="0"/>
              </a:rPr>
              <a:t>    </a:t>
            </a:r>
            <a:r>
              <a:rPr lang="en-US" sz="1800" b="1" dirty="0" err="1" smtClean="0">
                <a:latin typeface="Century Gothic" pitchFamily="34" charset="0"/>
              </a:rPr>
              <a:t>JdbcRowSet</a:t>
            </a:r>
            <a:r>
              <a:rPr lang="en-US" sz="1800" b="1" dirty="0" smtClean="0">
                <a:latin typeface="Century Gothic" pitchFamily="34" charset="0"/>
              </a:rPr>
              <a:t> </a:t>
            </a:r>
            <a:r>
              <a:rPr lang="en-US" sz="1800" b="1" dirty="0" err="1" smtClean="0">
                <a:latin typeface="Century Gothic" pitchFamily="34" charset="0"/>
              </a:rPr>
              <a:t>jrs</a:t>
            </a:r>
            <a:r>
              <a:rPr lang="en-US" sz="1800" b="1" dirty="0" smtClean="0">
                <a:latin typeface="Century Gothic" pitchFamily="34" charset="0"/>
              </a:rPr>
              <a:t> = </a:t>
            </a:r>
            <a:r>
              <a:rPr lang="en-US" sz="1800" b="1" dirty="0" err="1" smtClean="0">
                <a:latin typeface="Century Gothic" pitchFamily="34" charset="0"/>
              </a:rPr>
              <a:t>rsf.createJdbcRowSet</a:t>
            </a:r>
            <a:r>
              <a:rPr lang="en-US" sz="1800" b="1" dirty="0" smtClean="0">
                <a:latin typeface="Century Gothic" pitchFamily="34" charset="0"/>
              </a:rPr>
              <a:t>();</a:t>
            </a:r>
          </a:p>
          <a:p>
            <a:pPr marL="0" indent="0">
              <a:buNone/>
            </a:pPr>
            <a:endParaRPr lang="en-US" sz="1800" b="1" dirty="0">
              <a:latin typeface="Century Gothic" pitchFamily="34" charset="0"/>
            </a:endParaRPr>
          </a:p>
          <a:p>
            <a:pPr marL="0" indent="0">
              <a:buNone/>
            </a:pPr>
            <a:r>
              <a:rPr lang="en-US" sz="1800" b="1" dirty="0" smtClean="0">
                <a:latin typeface="Century Gothic" pitchFamily="34" charset="0"/>
              </a:rPr>
              <a:t>    //… work with the </a:t>
            </a:r>
            <a:r>
              <a:rPr lang="en-US" sz="1800" b="1" dirty="0" err="1" smtClean="0">
                <a:latin typeface="Century Gothic" pitchFamily="34" charset="0"/>
              </a:rPr>
              <a:t>JdbcRowSet</a:t>
            </a:r>
            <a:r>
              <a:rPr lang="en-US" sz="1800" b="1" dirty="0" smtClean="0">
                <a:latin typeface="Century Gothic" pitchFamily="34" charset="0"/>
              </a:rPr>
              <a:t>…</a:t>
            </a:r>
          </a:p>
          <a:p>
            <a:pPr marL="0" indent="0">
              <a:buNone/>
            </a:pPr>
            <a:endParaRPr lang="en-US" sz="1800" b="1" dirty="0">
              <a:latin typeface="Century Gothic" pitchFamily="34" charset="0"/>
            </a:endParaRPr>
          </a:p>
          <a:p>
            <a:pPr marL="0" indent="0">
              <a:buNone/>
            </a:pPr>
            <a:r>
              <a:rPr lang="en-US" sz="1800" b="1" dirty="0" smtClean="0">
                <a:latin typeface="Century Gothic" pitchFamily="34" charset="0"/>
              </a:rPr>
              <a:t>    }</a:t>
            </a:r>
          </a:p>
          <a:p>
            <a:pPr marL="0" indent="0">
              <a:buNone/>
            </a:pPr>
            <a:r>
              <a:rPr lang="en-US" sz="1800" b="1" dirty="0">
                <a:latin typeface="Century Gothic" pitchFamily="34" charset="0"/>
              </a:rPr>
              <a:t>c</a:t>
            </a:r>
            <a:r>
              <a:rPr lang="en-US" sz="1800" b="1" dirty="0" smtClean="0">
                <a:latin typeface="Century Gothic" pitchFamily="34" charset="0"/>
              </a:rPr>
              <a:t>atch (</a:t>
            </a:r>
            <a:r>
              <a:rPr lang="en-US" sz="1800" b="1" dirty="0" err="1" smtClean="0">
                <a:latin typeface="Century Gothic" pitchFamily="34" charset="0"/>
              </a:rPr>
              <a:t>SQLException</a:t>
            </a:r>
            <a:r>
              <a:rPr lang="en-US" sz="1800" b="1" dirty="0" smtClean="0">
                <a:latin typeface="Century Gothic" pitchFamily="34" charset="0"/>
              </a:rPr>
              <a:t> e)</a:t>
            </a:r>
          </a:p>
          <a:p>
            <a:pPr marL="0" indent="0">
              <a:buNone/>
            </a:pPr>
            <a:r>
              <a:rPr lang="en-US" sz="1800" b="1" dirty="0" smtClean="0">
                <a:latin typeface="Century Gothic" pitchFamily="34" charset="0"/>
              </a:rPr>
              <a:t>{</a:t>
            </a:r>
          </a:p>
          <a:p>
            <a:pPr marL="0" indent="0">
              <a:buNone/>
            </a:pPr>
            <a:r>
              <a:rPr lang="en-US" sz="1800" b="1" dirty="0">
                <a:latin typeface="Century Gothic" pitchFamily="34" charset="0"/>
              </a:rPr>
              <a:t> </a:t>
            </a:r>
            <a:r>
              <a:rPr lang="en-US" sz="1800" b="1" dirty="0" smtClean="0">
                <a:latin typeface="Century Gothic" pitchFamily="34" charset="0"/>
              </a:rPr>
              <a:t>   </a:t>
            </a:r>
            <a:r>
              <a:rPr lang="en-US" sz="1800" b="1" dirty="0" err="1" smtClean="0">
                <a:latin typeface="Century Gothic" pitchFamily="34" charset="0"/>
              </a:rPr>
              <a:t>e.printStackTrace</a:t>
            </a:r>
            <a:r>
              <a:rPr lang="en-US" sz="1800" b="1" dirty="0" smtClean="0">
                <a:latin typeface="Century Gothic" pitchFamily="34" charset="0"/>
              </a:rPr>
              <a:t>();</a:t>
            </a:r>
          </a:p>
          <a:p>
            <a:pPr marL="0" indent="0">
              <a:buNone/>
            </a:pPr>
            <a:r>
              <a:rPr lang="en-US" sz="1800" b="1" dirty="0">
                <a:latin typeface="Century Gothic" pitchFamily="34" charset="0"/>
              </a:rPr>
              <a:t>}</a:t>
            </a:r>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4360198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b="1" dirty="0" err="1" smtClean="0"/>
              <a:t>RowSet</a:t>
            </a:r>
            <a:r>
              <a:rPr lang="en-US" dirty="0" smtClean="0"/>
              <a:t>’ object will need to connect to a data source to retrieve and update data.</a:t>
            </a:r>
          </a:p>
          <a:p>
            <a:r>
              <a:rPr lang="en-US" dirty="0" smtClean="0"/>
              <a:t>A ‘</a:t>
            </a:r>
            <a:r>
              <a:rPr lang="en-US" b="1" dirty="0" err="1" smtClean="0"/>
              <a:t>RowSet</a:t>
            </a:r>
            <a:r>
              <a:rPr lang="en-US" dirty="0" smtClean="0"/>
              <a:t>’ will use a JDBC driver to connect to a database. Set the connection properties as follows:</a:t>
            </a:r>
          </a:p>
          <a:p>
            <a:pPr marL="0" indent="0">
              <a:buNone/>
            </a:pPr>
            <a:r>
              <a:rPr lang="en-US" sz="1800" b="1" dirty="0" err="1" smtClean="0">
                <a:latin typeface="Century Gothic" pitchFamily="34" charset="0"/>
              </a:rPr>
              <a:t>RowSet</a:t>
            </a:r>
            <a:r>
              <a:rPr lang="en-US" sz="1800" b="1" dirty="0" smtClean="0">
                <a:latin typeface="Century Gothic" pitchFamily="34" charset="0"/>
              </a:rPr>
              <a:t> </a:t>
            </a:r>
            <a:r>
              <a:rPr lang="en-US" sz="1800" b="1" dirty="0" err="1" smtClean="0">
                <a:latin typeface="Century Gothic" pitchFamily="34" charset="0"/>
              </a:rPr>
              <a:t>rs</a:t>
            </a:r>
            <a:r>
              <a:rPr lang="en-US" sz="1800" b="1" dirty="0" smtClean="0">
                <a:latin typeface="Century Gothic" pitchFamily="34" charset="0"/>
              </a:rPr>
              <a:t> = … get a </a:t>
            </a:r>
            <a:r>
              <a:rPr lang="en-US" sz="1800" b="1" dirty="0" err="1" smtClean="0">
                <a:latin typeface="Century Gothic" pitchFamily="34" charset="0"/>
              </a:rPr>
              <a:t>RowSet</a:t>
            </a:r>
            <a:r>
              <a:rPr lang="en-US" sz="1800" b="1" dirty="0" smtClean="0">
                <a:latin typeface="Century Gothic" pitchFamily="34" charset="0"/>
              </a:rPr>
              <a:t> object …;</a:t>
            </a:r>
          </a:p>
          <a:p>
            <a:pPr marL="0" indent="0">
              <a:buNone/>
            </a:pPr>
            <a:r>
              <a:rPr lang="en-US" sz="1800" b="1" dirty="0" err="1" smtClean="0">
                <a:latin typeface="Century Gothic" pitchFamily="34" charset="0"/>
              </a:rPr>
              <a:t>Rs.setUrl</a:t>
            </a:r>
            <a:r>
              <a:rPr lang="en-US" sz="1800" b="1" dirty="0" smtClean="0">
                <a:latin typeface="Century Gothic" pitchFamily="34" charset="0"/>
              </a:rPr>
              <a:t> = “</a:t>
            </a:r>
            <a:r>
              <a:rPr lang="en-US" sz="1800" b="1" dirty="0" err="1" smtClean="0">
                <a:latin typeface="Century Gothic" pitchFamily="34" charset="0"/>
              </a:rPr>
              <a:t>jdbc:derby:jdbcDemoDb</a:t>
            </a:r>
            <a:r>
              <a:rPr lang="en-US" sz="1800" b="1" dirty="0" smtClean="0">
                <a:latin typeface="Century Gothic" pitchFamily="34" charset="0"/>
              </a:rPr>
              <a:t>”;</a:t>
            </a:r>
          </a:p>
          <a:p>
            <a:pPr marL="0" indent="0">
              <a:buNone/>
            </a:pPr>
            <a:r>
              <a:rPr lang="en-US" sz="1800" b="1" dirty="0" err="1" smtClean="0">
                <a:latin typeface="Century Gothic" pitchFamily="34" charset="0"/>
              </a:rPr>
              <a:t>Rs.setUsername</a:t>
            </a:r>
            <a:r>
              <a:rPr lang="en-US" sz="1800" b="1" dirty="0" smtClean="0">
                <a:latin typeface="Century Gothic" pitchFamily="34" charset="0"/>
              </a:rPr>
              <a:t> = “user”;</a:t>
            </a:r>
          </a:p>
          <a:p>
            <a:pPr marL="0" indent="0">
              <a:buNone/>
            </a:pPr>
            <a:r>
              <a:rPr lang="en-US" sz="1800" b="1" dirty="0" err="1" smtClean="0">
                <a:latin typeface="Century Gothic" pitchFamily="34" charset="0"/>
              </a:rPr>
              <a:t>Rs.setPassword</a:t>
            </a:r>
            <a:r>
              <a:rPr lang="en-US" sz="1800" b="1" dirty="0" smtClean="0">
                <a:latin typeface="Century Gothic" pitchFamily="34" charset="0"/>
              </a:rPr>
              <a:t> = “password”;</a:t>
            </a:r>
          </a:p>
          <a:p>
            <a:r>
              <a:rPr lang="en-US" dirty="0" smtClean="0"/>
              <a:t>You don’t need to establish connection to the database, the ‘</a:t>
            </a:r>
            <a:r>
              <a:rPr lang="en-US" b="1" dirty="0" err="1" smtClean="0"/>
              <a:t>RowSet</a:t>
            </a:r>
            <a:r>
              <a:rPr lang="en-US" dirty="0" smtClean="0"/>
              <a:t>’ object will take care of it.</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31256843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85000" lnSpcReduction="10000"/>
          </a:bodyPr>
          <a:lstStyle/>
          <a:p>
            <a:r>
              <a:rPr lang="en-US" dirty="0" smtClean="0"/>
              <a:t>When you work with a ‘</a:t>
            </a:r>
            <a:r>
              <a:rPr lang="en-US" b="1" dirty="0" err="1" smtClean="0"/>
              <a:t>RowSet</a:t>
            </a:r>
            <a:r>
              <a:rPr lang="en-US" dirty="0" smtClean="0"/>
              <a:t>’ you need not worry about ‘</a:t>
            </a:r>
            <a:r>
              <a:rPr lang="en-US" b="1" dirty="0" smtClean="0"/>
              <a:t>Statement</a:t>
            </a:r>
            <a:r>
              <a:rPr lang="en-US" dirty="0" smtClean="0"/>
              <a:t>’, ‘</a:t>
            </a:r>
            <a:r>
              <a:rPr lang="en-US" b="1" dirty="0" err="1" smtClean="0"/>
              <a:t>PreparedStatement</a:t>
            </a:r>
            <a:r>
              <a:rPr lang="en-US" dirty="0" smtClean="0"/>
              <a:t>’ etc. objects.</a:t>
            </a:r>
          </a:p>
          <a:p>
            <a:r>
              <a:rPr lang="en-US" dirty="0" smtClean="0"/>
              <a:t>However you must specify a command that will generate the result set for the ‘</a:t>
            </a:r>
            <a:r>
              <a:rPr lang="en-US" b="1" dirty="0" err="1" smtClean="0"/>
              <a:t>RowSet</a:t>
            </a:r>
            <a:r>
              <a:rPr lang="en-US" dirty="0" smtClean="0"/>
              <a:t>’ object.</a:t>
            </a:r>
          </a:p>
          <a:p>
            <a:r>
              <a:rPr lang="en-US" dirty="0" smtClean="0"/>
              <a:t>The command would be in the form of a SQL statement in a string.</a:t>
            </a:r>
          </a:p>
          <a:p>
            <a:r>
              <a:rPr lang="en-US" dirty="0" smtClean="0"/>
              <a:t>You can use a ‘</a:t>
            </a:r>
            <a:r>
              <a:rPr lang="en-US" b="1" dirty="0" smtClean="0"/>
              <a:t>?</a:t>
            </a:r>
            <a:r>
              <a:rPr lang="en-US" dirty="0" smtClean="0"/>
              <a:t>’ as a placeholder for any parameter to be passed to the command at runtime.</a:t>
            </a:r>
          </a:p>
          <a:p>
            <a:r>
              <a:rPr lang="en-US" dirty="0" smtClean="0"/>
              <a:t>To set the parameter at runtime, use one of the ‘</a:t>
            </a:r>
            <a:r>
              <a:rPr lang="en-US" b="1" dirty="0" err="1" smtClean="0"/>
              <a:t>setXXX</a:t>
            </a:r>
            <a:r>
              <a:rPr lang="en-US" b="1" dirty="0" smtClean="0"/>
              <a:t>()</a:t>
            </a:r>
            <a:r>
              <a:rPr lang="en-US" dirty="0" smtClean="0"/>
              <a:t>’ methods of the ‘</a:t>
            </a:r>
            <a:r>
              <a:rPr lang="en-US" b="1" dirty="0" err="1" smtClean="0"/>
              <a:t>RowSet</a:t>
            </a:r>
            <a:r>
              <a:rPr lang="en-US" b="1" dirty="0" smtClean="0"/>
              <a:t>’</a:t>
            </a:r>
            <a:r>
              <a:rPr lang="en-US" dirty="0" smtClean="0"/>
              <a:t> interface.</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5284112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pPr marL="0" indent="0">
              <a:buNone/>
            </a:pPr>
            <a:endParaRPr lang="en-US" b="1" dirty="0" smtClean="0">
              <a:latin typeface="Century Gothic" pitchFamily="34" charset="0"/>
            </a:endParaRPr>
          </a:p>
          <a:p>
            <a:pPr marL="0" indent="0">
              <a:buNone/>
            </a:pPr>
            <a:r>
              <a:rPr lang="en-US" b="1" dirty="0" err="1" smtClean="0">
                <a:latin typeface="Century Gothic" pitchFamily="34" charset="0"/>
              </a:rPr>
              <a:t>RowSet</a:t>
            </a:r>
            <a:r>
              <a:rPr lang="en-US" b="1" dirty="0" smtClean="0">
                <a:latin typeface="Century Gothic" pitchFamily="34" charset="0"/>
              </a:rPr>
              <a:t>  </a:t>
            </a:r>
            <a:r>
              <a:rPr lang="en-US" b="1" dirty="0" err="1" smtClean="0">
                <a:latin typeface="Century Gothic" pitchFamily="34" charset="0"/>
              </a:rPr>
              <a:t>rs</a:t>
            </a:r>
            <a:r>
              <a:rPr lang="en-US" b="1" dirty="0" smtClean="0">
                <a:latin typeface="Century Gothic" pitchFamily="34" charset="0"/>
              </a:rPr>
              <a:t> = … get a </a:t>
            </a:r>
            <a:r>
              <a:rPr lang="en-US" b="1" dirty="0" err="1" smtClean="0">
                <a:latin typeface="Century Gothic" pitchFamily="34" charset="0"/>
              </a:rPr>
              <a:t>RowSet</a:t>
            </a:r>
            <a:r>
              <a:rPr lang="en-US" b="1" dirty="0" smtClean="0">
                <a:latin typeface="Century Gothic" pitchFamily="34" charset="0"/>
              </a:rPr>
              <a:t> object …</a:t>
            </a:r>
          </a:p>
          <a:p>
            <a:pPr marL="0" indent="0">
              <a:buNone/>
            </a:pPr>
            <a:endParaRPr lang="en-US" b="1" dirty="0" smtClean="0">
              <a:latin typeface="Century Gothic" pitchFamily="34" charset="0"/>
            </a:endParaRPr>
          </a:p>
          <a:p>
            <a:pPr marL="0" indent="0">
              <a:buNone/>
            </a:pPr>
            <a:r>
              <a:rPr lang="en-US" b="1" dirty="0" smtClean="0">
                <a:latin typeface="Century Gothic" pitchFamily="34" charset="0"/>
              </a:rPr>
              <a:t>String </a:t>
            </a:r>
            <a:r>
              <a:rPr lang="en-US" b="1" dirty="0" err="1" smtClean="0">
                <a:latin typeface="Century Gothic" pitchFamily="34" charset="0"/>
              </a:rPr>
              <a:t>sql</a:t>
            </a:r>
            <a:r>
              <a:rPr lang="en-US" b="1" dirty="0" smtClean="0">
                <a:latin typeface="Century Gothic" pitchFamily="34" charset="0"/>
              </a:rPr>
              <a:t>=“select </a:t>
            </a:r>
            <a:r>
              <a:rPr lang="en-US" b="1" dirty="0" err="1" smtClean="0">
                <a:latin typeface="Century Gothic" pitchFamily="34" charset="0"/>
              </a:rPr>
              <a:t>person_id,first_name</a:t>
            </a:r>
            <a:r>
              <a:rPr lang="en-US" b="1" dirty="0" smtClean="0">
                <a:latin typeface="Century Gothic" pitchFamily="34" charset="0"/>
              </a:rPr>
              <a:t>”+</a:t>
            </a:r>
          </a:p>
          <a:p>
            <a:pPr marL="0" indent="0">
              <a:buNone/>
            </a:pPr>
            <a:r>
              <a:rPr lang="en-US" b="1" dirty="0">
                <a:latin typeface="Century Gothic" pitchFamily="34" charset="0"/>
              </a:rPr>
              <a:t> </a:t>
            </a:r>
            <a:r>
              <a:rPr lang="en-US" b="1" dirty="0" smtClean="0">
                <a:latin typeface="Century Gothic" pitchFamily="34" charset="0"/>
              </a:rPr>
              <a:t>  “</a:t>
            </a:r>
            <a:r>
              <a:rPr lang="en-US" b="1" dirty="0" err="1" smtClean="0">
                <a:latin typeface="Century Gothic" pitchFamily="34" charset="0"/>
              </a:rPr>
              <a:t>last_name</a:t>
            </a:r>
            <a:r>
              <a:rPr lang="en-US" b="1" dirty="0" smtClean="0">
                <a:latin typeface="Century Gothic" pitchFamily="34" charset="0"/>
              </a:rPr>
              <a:t> from person”;</a:t>
            </a:r>
          </a:p>
          <a:p>
            <a:pPr marL="0" indent="0">
              <a:buNone/>
            </a:pPr>
            <a:endParaRPr lang="en-US" b="1" dirty="0" smtClean="0">
              <a:latin typeface="Century Gothic" pitchFamily="34" charset="0"/>
            </a:endParaRPr>
          </a:p>
          <a:p>
            <a:pPr marL="0" indent="0">
              <a:buNone/>
            </a:pPr>
            <a:r>
              <a:rPr lang="en-US" b="1" dirty="0" err="1" smtClean="0">
                <a:latin typeface="Century Gothic" pitchFamily="34" charset="0"/>
              </a:rPr>
              <a:t>rs.setCommand</a:t>
            </a:r>
            <a:r>
              <a:rPr lang="en-US" b="1" dirty="0" smtClean="0">
                <a:latin typeface="Century Gothic" pitchFamily="34" charset="0"/>
              </a:rPr>
              <a:t>(</a:t>
            </a:r>
            <a:r>
              <a:rPr lang="en-US" b="1" dirty="0" err="1" smtClean="0">
                <a:latin typeface="Century Gothic" pitchFamily="34" charset="0"/>
              </a:rPr>
              <a:t>sql</a:t>
            </a:r>
            <a:r>
              <a:rPr lang="en-US" b="1" dirty="0" smtClean="0">
                <a:latin typeface="Century Gothic" pitchFamily="34" charset="0"/>
              </a:rPr>
              <a:t>);</a:t>
            </a:r>
            <a:endParaRPr lang="en-US" b="1" dirty="0">
              <a:latin typeface="Century Gothic" pitchFamily="34" charset="0"/>
            </a:endParaRPr>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7206400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pPr marL="0" indent="0">
              <a:buNone/>
            </a:pPr>
            <a:r>
              <a:rPr lang="en-US" b="1" dirty="0" err="1">
                <a:latin typeface="Century Gothic" pitchFamily="34" charset="0"/>
              </a:rPr>
              <a:t>RowSet</a:t>
            </a:r>
            <a:r>
              <a:rPr lang="en-US" b="1" dirty="0">
                <a:latin typeface="Century Gothic" pitchFamily="34" charset="0"/>
              </a:rPr>
              <a:t>  </a:t>
            </a:r>
            <a:r>
              <a:rPr lang="en-US" b="1" dirty="0" err="1">
                <a:latin typeface="Century Gothic" pitchFamily="34" charset="0"/>
              </a:rPr>
              <a:t>rs</a:t>
            </a:r>
            <a:r>
              <a:rPr lang="en-US" b="1" dirty="0">
                <a:latin typeface="Century Gothic" pitchFamily="34" charset="0"/>
              </a:rPr>
              <a:t> = … get a </a:t>
            </a:r>
            <a:r>
              <a:rPr lang="en-US" b="1" dirty="0" err="1">
                <a:latin typeface="Century Gothic" pitchFamily="34" charset="0"/>
              </a:rPr>
              <a:t>RowSet</a:t>
            </a:r>
            <a:r>
              <a:rPr lang="en-US" b="1" dirty="0">
                <a:latin typeface="Century Gothic" pitchFamily="34" charset="0"/>
              </a:rPr>
              <a:t> object …</a:t>
            </a:r>
          </a:p>
          <a:p>
            <a:pPr marL="0" indent="0">
              <a:buNone/>
            </a:pPr>
            <a:r>
              <a:rPr lang="en-US" b="1" dirty="0" smtClean="0">
                <a:latin typeface="Century Gothic" pitchFamily="34" charset="0"/>
              </a:rPr>
              <a:t>String </a:t>
            </a:r>
            <a:r>
              <a:rPr lang="en-US" b="1" dirty="0" err="1">
                <a:latin typeface="Century Gothic" pitchFamily="34" charset="0"/>
              </a:rPr>
              <a:t>sql</a:t>
            </a:r>
            <a:r>
              <a:rPr lang="en-US" b="1" dirty="0">
                <a:latin typeface="Century Gothic" pitchFamily="34" charset="0"/>
              </a:rPr>
              <a:t>=“select </a:t>
            </a:r>
            <a:r>
              <a:rPr lang="en-US" b="1" dirty="0" err="1">
                <a:latin typeface="Century Gothic" pitchFamily="34" charset="0"/>
              </a:rPr>
              <a:t>person_id,first_name</a:t>
            </a:r>
            <a:r>
              <a:rPr lang="en-US" b="1" dirty="0">
                <a:latin typeface="Century Gothic" pitchFamily="34" charset="0"/>
              </a:rPr>
              <a:t>”+</a:t>
            </a:r>
          </a:p>
          <a:p>
            <a:pPr marL="0" indent="0">
              <a:buNone/>
            </a:pPr>
            <a:r>
              <a:rPr lang="en-US" b="1" dirty="0">
                <a:latin typeface="Century Gothic" pitchFamily="34" charset="0"/>
              </a:rPr>
              <a:t>   “</a:t>
            </a:r>
            <a:r>
              <a:rPr lang="en-US" b="1" dirty="0" err="1">
                <a:latin typeface="Century Gothic" pitchFamily="34" charset="0"/>
              </a:rPr>
              <a:t>last_name</a:t>
            </a:r>
            <a:r>
              <a:rPr lang="en-US" b="1" dirty="0">
                <a:latin typeface="Century Gothic" pitchFamily="34" charset="0"/>
              </a:rPr>
              <a:t> from person</a:t>
            </a:r>
            <a:r>
              <a:rPr lang="en-US" b="1" dirty="0" smtClean="0">
                <a:latin typeface="Century Gothic" pitchFamily="34" charset="0"/>
              </a:rPr>
              <a:t>”+</a:t>
            </a:r>
          </a:p>
          <a:p>
            <a:pPr marL="0" indent="0">
              <a:buNone/>
            </a:pPr>
            <a:r>
              <a:rPr lang="en-US" b="1" dirty="0">
                <a:latin typeface="Century Gothic" pitchFamily="34" charset="0"/>
              </a:rPr>
              <a:t> </a:t>
            </a:r>
            <a:r>
              <a:rPr lang="en-US" b="1" dirty="0" smtClean="0">
                <a:latin typeface="Century Gothic" pitchFamily="34" charset="0"/>
              </a:rPr>
              <a:t>   “where income between ? and ?”;</a:t>
            </a:r>
            <a:endParaRPr lang="en-US" b="1" dirty="0">
              <a:latin typeface="Century Gothic" pitchFamily="34" charset="0"/>
            </a:endParaRPr>
          </a:p>
          <a:p>
            <a:pPr marL="0" indent="0">
              <a:buNone/>
            </a:pPr>
            <a:r>
              <a:rPr lang="en-US" b="1" dirty="0" err="1">
                <a:latin typeface="Century Gothic" pitchFamily="34" charset="0"/>
              </a:rPr>
              <a:t>r</a:t>
            </a:r>
            <a:r>
              <a:rPr lang="en-US" b="1" dirty="0" err="1" smtClean="0">
                <a:latin typeface="Century Gothic" pitchFamily="34" charset="0"/>
              </a:rPr>
              <a:t>s.setDouble</a:t>
            </a:r>
            <a:r>
              <a:rPr lang="en-US" b="1" dirty="0" smtClean="0">
                <a:latin typeface="Century Gothic" pitchFamily="34" charset="0"/>
              </a:rPr>
              <a:t>(1,20000.0);</a:t>
            </a:r>
          </a:p>
          <a:p>
            <a:pPr marL="0" indent="0">
              <a:buNone/>
            </a:pPr>
            <a:r>
              <a:rPr lang="en-US" b="1" dirty="0" err="1">
                <a:latin typeface="Century Gothic" pitchFamily="34" charset="0"/>
              </a:rPr>
              <a:t>r</a:t>
            </a:r>
            <a:r>
              <a:rPr lang="en-US" b="1" dirty="0" err="1" smtClean="0">
                <a:latin typeface="Century Gothic" pitchFamily="34" charset="0"/>
              </a:rPr>
              <a:t>s.setDouble</a:t>
            </a:r>
            <a:r>
              <a:rPr lang="en-US" b="1" dirty="0" smtClean="0">
                <a:latin typeface="Century Gothic" pitchFamily="34" charset="0"/>
              </a:rPr>
              <a:t>(2,40000.0);</a:t>
            </a:r>
            <a:endParaRPr lang="en-US" b="1" dirty="0">
              <a:latin typeface="Century Gothic" pitchFamily="34" charset="0"/>
            </a:endParaRPr>
          </a:p>
          <a:p>
            <a:pPr marL="0" indent="0">
              <a:buNone/>
            </a:pPr>
            <a:r>
              <a:rPr lang="en-US" b="1" dirty="0" err="1">
                <a:latin typeface="Century Gothic" pitchFamily="34" charset="0"/>
              </a:rPr>
              <a:t>rs.setCommand</a:t>
            </a:r>
            <a:r>
              <a:rPr lang="en-US" b="1" dirty="0">
                <a:latin typeface="Century Gothic" pitchFamily="34" charset="0"/>
              </a:rPr>
              <a:t>(</a:t>
            </a:r>
            <a:r>
              <a:rPr lang="en-US" b="1" dirty="0" err="1">
                <a:latin typeface="Century Gothic" pitchFamily="34" charset="0"/>
              </a:rPr>
              <a:t>sql</a:t>
            </a:r>
            <a:r>
              <a:rPr lang="en-US" b="1" dirty="0">
                <a:latin typeface="Century Gothic" pitchFamily="34" charset="0"/>
              </a:rPr>
              <a:t>);</a:t>
            </a:r>
          </a:p>
          <a:p>
            <a:pPr marL="0" indent="0">
              <a:buNone/>
            </a:pPr>
            <a:endParaRPr lang="en-US" b="1" dirty="0">
              <a:latin typeface="Century Gothic" pitchFamily="34" charset="0"/>
            </a:endParaRPr>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2774748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pPr marL="0" indent="0">
              <a:buNone/>
            </a:pPr>
            <a:r>
              <a:rPr lang="en-US" dirty="0" smtClean="0"/>
              <a:t>To populate a ‘</a:t>
            </a:r>
            <a:r>
              <a:rPr lang="en-US" b="1" dirty="0" err="1" smtClean="0"/>
              <a:t>RowSet</a:t>
            </a:r>
            <a:r>
              <a:rPr lang="en-US" dirty="0" smtClean="0"/>
              <a:t>’ object with data by executing its command, you call its ‘</a:t>
            </a:r>
            <a:r>
              <a:rPr lang="en-US" b="1" dirty="0" smtClean="0"/>
              <a:t>execute()</a:t>
            </a:r>
            <a:r>
              <a:rPr lang="en-US" dirty="0" smtClean="0"/>
              <a:t>’ method:</a:t>
            </a:r>
          </a:p>
          <a:p>
            <a:pPr marL="0" indent="0" algn="ctr">
              <a:buNone/>
            </a:pPr>
            <a:r>
              <a:rPr lang="en-US" b="1" dirty="0" err="1" smtClean="0">
                <a:latin typeface="Century Gothic" pitchFamily="34" charset="0"/>
              </a:rPr>
              <a:t>rs.execute</a:t>
            </a:r>
            <a:r>
              <a:rPr lang="en-US" b="1" dirty="0" smtClean="0">
                <a:latin typeface="Century Gothic" pitchFamily="34" charset="0"/>
              </a:rPr>
              <a:t>();</a:t>
            </a:r>
          </a:p>
          <a:p>
            <a:pPr marL="0" indent="0">
              <a:buNone/>
            </a:pPr>
            <a:endParaRPr lang="en-US" dirty="0" smtClean="0"/>
          </a:p>
          <a:p>
            <a:pPr marL="0" indent="0">
              <a:buNone/>
            </a:pPr>
            <a:r>
              <a:rPr lang="en-US" dirty="0" smtClean="0"/>
              <a:t>After </a:t>
            </a:r>
            <a:r>
              <a:rPr lang="en-US" dirty="0"/>
              <a:t>the ‘</a:t>
            </a:r>
            <a:r>
              <a:rPr lang="en-US" b="1" dirty="0"/>
              <a:t>execute()</a:t>
            </a:r>
            <a:r>
              <a:rPr lang="en-US" dirty="0"/>
              <a:t>’ method is executed, the ‘</a:t>
            </a:r>
            <a:r>
              <a:rPr lang="en-US" b="1" dirty="0" err="1"/>
              <a:t>RowSet</a:t>
            </a:r>
            <a:r>
              <a:rPr lang="en-US" dirty="0"/>
              <a:t>’ object has data in it, and you need to scroll to a row to read/update its column value.</a:t>
            </a:r>
          </a:p>
          <a:p>
            <a:pPr marL="0" indent="0">
              <a:buNone/>
            </a:pPr>
            <a:endParaRPr lang="en-US" b="1" dirty="0" smtClean="0">
              <a:latin typeface="Century Gothic" pitchFamily="34" charset="0"/>
            </a:endParaRPr>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7996587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b="1" dirty="0" err="1" smtClean="0"/>
              <a:t>RowSet</a:t>
            </a:r>
            <a:r>
              <a:rPr lang="en-US" dirty="0" smtClean="0"/>
              <a:t>’ inherits all cursor movement methods from the ‘</a:t>
            </a:r>
            <a:r>
              <a:rPr lang="en-US" b="1" dirty="0" err="1" smtClean="0"/>
              <a:t>ResultSet</a:t>
            </a:r>
            <a:r>
              <a:rPr lang="en-US" dirty="0" smtClean="0"/>
              <a:t>’ interface.</a:t>
            </a:r>
          </a:p>
          <a:p>
            <a:r>
              <a:rPr lang="en-US" dirty="0" smtClean="0"/>
              <a:t>By default, all ‘</a:t>
            </a:r>
            <a:r>
              <a:rPr lang="en-US" b="1" dirty="0" err="1" smtClean="0"/>
              <a:t>RowSet</a:t>
            </a:r>
            <a:r>
              <a:rPr lang="en-US" dirty="0" smtClean="0"/>
              <a:t>’ objects are bi-directional scrollable and updateable.</a:t>
            </a:r>
          </a:p>
          <a:p>
            <a:pPr marL="0" indent="0">
              <a:buNone/>
            </a:pPr>
            <a:r>
              <a:rPr lang="en-US" b="1" dirty="0" err="1" smtClean="0">
                <a:latin typeface="Century Gothic" pitchFamily="34" charset="0"/>
              </a:rPr>
              <a:t>rs.execute</a:t>
            </a:r>
            <a:r>
              <a:rPr lang="en-US" b="1" dirty="0" smtClean="0">
                <a:latin typeface="Century Gothic" pitchFamily="34" charset="0"/>
              </a:rPr>
              <a:t>();</a:t>
            </a:r>
          </a:p>
          <a:p>
            <a:pPr marL="0" indent="0">
              <a:buNone/>
            </a:pPr>
            <a:r>
              <a:rPr lang="en-US" b="1" dirty="0">
                <a:latin typeface="Century Gothic" pitchFamily="34" charset="0"/>
              </a:rPr>
              <a:t>w</a:t>
            </a:r>
            <a:r>
              <a:rPr lang="en-US" b="1" dirty="0" smtClean="0">
                <a:latin typeface="Century Gothic" pitchFamily="34" charset="0"/>
              </a:rPr>
              <a:t>hile (</a:t>
            </a:r>
            <a:r>
              <a:rPr lang="en-US" b="1" dirty="0" err="1" smtClean="0">
                <a:latin typeface="Century Gothic" pitchFamily="34" charset="0"/>
              </a:rPr>
              <a:t>rs.next</a:t>
            </a:r>
            <a:r>
              <a:rPr lang="en-US" b="1" dirty="0" smtClean="0">
                <a:latin typeface="Century Gothic" pitchFamily="34" charset="0"/>
              </a:rPr>
              <a:t>()) {</a:t>
            </a:r>
          </a:p>
          <a:p>
            <a:pPr marL="0" indent="0">
              <a:buNone/>
            </a:pPr>
            <a:r>
              <a:rPr lang="en-US" b="1" dirty="0">
                <a:latin typeface="Century Gothic" pitchFamily="34" charset="0"/>
              </a:rPr>
              <a:t> </a:t>
            </a:r>
            <a:r>
              <a:rPr lang="en-US" b="1" dirty="0" smtClean="0">
                <a:latin typeface="Century Gothic" pitchFamily="34" charset="0"/>
              </a:rPr>
              <a:t>  </a:t>
            </a:r>
            <a:r>
              <a:rPr lang="en-US" b="1" dirty="0" err="1" smtClean="0">
                <a:latin typeface="Century Gothic" pitchFamily="34" charset="0"/>
              </a:rPr>
              <a:t>int</a:t>
            </a:r>
            <a:r>
              <a:rPr lang="en-US" b="1" dirty="0" smtClean="0">
                <a:latin typeface="Century Gothic" pitchFamily="34" charset="0"/>
              </a:rPr>
              <a:t> </a:t>
            </a:r>
            <a:r>
              <a:rPr lang="en-US" b="1" dirty="0" err="1" smtClean="0">
                <a:latin typeface="Century Gothic" pitchFamily="34" charset="0"/>
              </a:rPr>
              <a:t>personID</a:t>
            </a:r>
            <a:r>
              <a:rPr lang="en-US" b="1" dirty="0" smtClean="0">
                <a:latin typeface="Century Gothic" pitchFamily="34" charset="0"/>
              </a:rPr>
              <a:t> = </a:t>
            </a:r>
            <a:r>
              <a:rPr lang="en-US" b="1" dirty="0" err="1" smtClean="0">
                <a:latin typeface="Century Gothic" pitchFamily="34" charset="0"/>
              </a:rPr>
              <a:t>rs.getInt</a:t>
            </a:r>
            <a:r>
              <a:rPr lang="en-US" b="1" dirty="0" smtClean="0">
                <a:latin typeface="Century Gothic" pitchFamily="34" charset="0"/>
              </a:rPr>
              <a:t>(“</a:t>
            </a:r>
            <a:r>
              <a:rPr lang="en-US" b="1" dirty="0" err="1" smtClean="0">
                <a:latin typeface="Century Gothic" pitchFamily="34" charset="0"/>
              </a:rPr>
              <a:t>person_id</a:t>
            </a:r>
            <a:r>
              <a:rPr lang="en-US" b="1" dirty="0" smtClean="0">
                <a:latin typeface="Century Gothic" pitchFamily="34" charset="0"/>
              </a:rPr>
              <a:t>”);</a:t>
            </a:r>
          </a:p>
          <a:p>
            <a:pPr marL="0" indent="0">
              <a:buNone/>
            </a:pPr>
            <a:r>
              <a:rPr lang="en-US" b="1" dirty="0">
                <a:latin typeface="Century Gothic" pitchFamily="34" charset="0"/>
              </a:rPr>
              <a:t> </a:t>
            </a:r>
            <a:r>
              <a:rPr lang="en-US" b="1" dirty="0" smtClean="0">
                <a:latin typeface="Century Gothic" pitchFamily="34" charset="0"/>
              </a:rPr>
              <a:t>  String </a:t>
            </a:r>
            <a:r>
              <a:rPr lang="en-US" b="1" dirty="0" err="1" smtClean="0">
                <a:latin typeface="Century Gothic" pitchFamily="34" charset="0"/>
              </a:rPr>
              <a:t>firstname</a:t>
            </a:r>
            <a:r>
              <a:rPr lang="en-US" b="1" dirty="0" smtClean="0">
                <a:latin typeface="Century Gothic" pitchFamily="34" charset="0"/>
              </a:rPr>
              <a:t>=</a:t>
            </a:r>
            <a:r>
              <a:rPr lang="en-US" b="1" dirty="0" err="1" smtClean="0">
                <a:latin typeface="Century Gothic" pitchFamily="34" charset="0"/>
              </a:rPr>
              <a:t>rs.getString</a:t>
            </a:r>
            <a:r>
              <a:rPr lang="en-US" b="1" dirty="0" smtClean="0">
                <a:latin typeface="Century Gothic" pitchFamily="34" charset="0"/>
              </a:rPr>
              <a:t>(“</a:t>
            </a:r>
            <a:r>
              <a:rPr lang="en-US" b="1" dirty="0" err="1" smtClean="0">
                <a:latin typeface="Century Gothic" pitchFamily="34" charset="0"/>
              </a:rPr>
              <a:t>first_name</a:t>
            </a:r>
            <a:r>
              <a:rPr lang="en-US" b="1" dirty="0" smtClean="0">
                <a:latin typeface="Century Gothic" pitchFamily="34" charset="0"/>
              </a:rPr>
              <a:t>”);</a:t>
            </a:r>
          </a:p>
          <a:p>
            <a:pPr marL="0" indent="0">
              <a:buNone/>
            </a:pPr>
            <a:r>
              <a:rPr lang="en-US" b="1" dirty="0">
                <a:latin typeface="Century Gothic" pitchFamily="34" charset="0"/>
              </a:rPr>
              <a:t>}</a:t>
            </a:r>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42746311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a:bodyPr>
          <a:lstStyle/>
          <a:p>
            <a:r>
              <a:rPr lang="en-US" dirty="0" smtClean="0"/>
              <a:t>Updating data in a ‘</a:t>
            </a:r>
            <a:r>
              <a:rPr lang="en-US" b="1" dirty="0" err="1" smtClean="0"/>
              <a:t>RowSet</a:t>
            </a:r>
            <a:r>
              <a:rPr lang="en-US" dirty="0" smtClean="0"/>
              <a:t>’ is similar to updating  data in a ‘</a:t>
            </a:r>
            <a:r>
              <a:rPr lang="en-US" b="1" dirty="0" err="1" smtClean="0"/>
              <a:t>ResultSet</a:t>
            </a:r>
            <a:r>
              <a:rPr lang="en-US" dirty="0" smtClean="0"/>
              <a:t>’ object.</a:t>
            </a:r>
          </a:p>
          <a:p>
            <a:r>
              <a:rPr lang="en-US" dirty="0" smtClean="0"/>
              <a:t>To update a columns value, you need to move the cursor to a row and use one of the ‘</a:t>
            </a:r>
            <a:r>
              <a:rPr lang="en-US" b="1" dirty="0" err="1" smtClean="0"/>
              <a:t>updateXXX</a:t>
            </a:r>
            <a:r>
              <a:rPr lang="en-US" b="1" dirty="0" smtClean="0"/>
              <a:t>()</a:t>
            </a:r>
            <a:r>
              <a:rPr lang="en-US" dirty="0" smtClean="0"/>
              <a:t>’ methods  to set the new value for the column.</a:t>
            </a:r>
          </a:p>
          <a:p>
            <a:r>
              <a:rPr lang="en-US" dirty="0" smtClean="0"/>
              <a:t>Then you call the ‘</a:t>
            </a:r>
            <a:r>
              <a:rPr lang="en-US" b="1" dirty="0" err="1" smtClean="0"/>
              <a:t>updateRow</a:t>
            </a:r>
            <a:r>
              <a:rPr lang="en-US" b="1" dirty="0" smtClean="0"/>
              <a:t>()</a:t>
            </a:r>
            <a:r>
              <a:rPr lang="en-US" dirty="0" smtClean="0"/>
              <a:t>’ method  of the ‘</a:t>
            </a:r>
            <a:r>
              <a:rPr lang="en-US" b="1" dirty="0" err="1" smtClean="0"/>
              <a:t>RowSet</a:t>
            </a:r>
            <a:r>
              <a:rPr lang="en-US" dirty="0" smtClean="0"/>
              <a:t>’ object.</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3459310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r>
              <a:rPr lang="en-US" dirty="0" smtClean="0"/>
              <a:t>To insert a new row, move the cursor to the insert-row by calling ‘</a:t>
            </a:r>
            <a:r>
              <a:rPr lang="en-US" b="1" dirty="0" err="1" smtClean="0"/>
              <a:t>moveToInsertRow</a:t>
            </a:r>
            <a:r>
              <a:rPr lang="en-US" b="1" dirty="0" smtClean="0"/>
              <a:t>()</a:t>
            </a:r>
            <a:r>
              <a:rPr lang="en-US" dirty="0" smtClean="0"/>
              <a:t>’ method of the ‘</a:t>
            </a:r>
            <a:r>
              <a:rPr lang="en-US" b="1" dirty="0" err="1" smtClean="0"/>
              <a:t>RowSet</a:t>
            </a:r>
            <a:r>
              <a:rPr lang="en-US" b="1" dirty="0" smtClean="0"/>
              <a:t>’</a:t>
            </a:r>
            <a:r>
              <a:rPr lang="en-US" dirty="0" smtClean="0"/>
              <a:t>.</a:t>
            </a:r>
          </a:p>
          <a:p>
            <a:r>
              <a:rPr lang="en-US" dirty="0" smtClean="0"/>
              <a:t>Set the column values in the insert-row by using the ‘</a:t>
            </a:r>
            <a:r>
              <a:rPr lang="en-US" b="1" dirty="0" err="1" smtClean="0"/>
              <a:t>updateXXX</a:t>
            </a:r>
            <a:r>
              <a:rPr lang="en-US" b="1" dirty="0" smtClean="0"/>
              <a:t>()</a:t>
            </a:r>
            <a:r>
              <a:rPr lang="en-US" dirty="0" smtClean="0"/>
              <a:t>’ methods of ‘</a:t>
            </a:r>
            <a:r>
              <a:rPr lang="en-US" b="1" dirty="0" err="1" smtClean="0"/>
              <a:t>RowSet</a:t>
            </a:r>
            <a:r>
              <a:rPr lang="en-US" dirty="0" smtClean="0"/>
              <a:t>’.</a:t>
            </a:r>
          </a:p>
          <a:p>
            <a:r>
              <a:rPr lang="en-US" dirty="0" smtClean="0"/>
              <a:t>Then call ‘</a:t>
            </a:r>
            <a:r>
              <a:rPr lang="en-US" b="1" dirty="0" err="1" smtClean="0"/>
              <a:t>insertRow</a:t>
            </a:r>
            <a:r>
              <a:rPr lang="en-US" b="1" dirty="0" smtClean="0"/>
              <a:t>()</a:t>
            </a:r>
            <a:r>
              <a:rPr lang="en-US" dirty="0" smtClean="0"/>
              <a:t>’ method of ‘</a:t>
            </a:r>
            <a:r>
              <a:rPr lang="en-US" b="1" dirty="0" err="1" smtClean="0"/>
              <a:t>RowSet</a:t>
            </a:r>
            <a:r>
              <a:rPr lang="en-US" dirty="0" smtClean="0"/>
              <a:t>’ to insert the row into the ‘</a:t>
            </a:r>
            <a:r>
              <a:rPr lang="en-US" b="1" dirty="0" err="1" smtClean="0"/>
              <a:t>RowSet</a:t>
            </a:r>
            <a:r>
              <a:rPr lang="en-US" dirty="0" smtClean="0"/>
              <a:t>’.</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253545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pPr marL="514350" indent="-514350">
              <a:buFont typeface="+mj-lt"/>
              <a:buAutoNum type="arabicPeriod"/>
            </a:pPr>
            <a:r>
              <a:rPr lang="en-US" dirty="0"/>
              <a:t>First set an environment variable called </a:t>
            </a:r>
            <a:r>
              <a:rPr lang="en-US" b="1" dirty="0"/>
              <a:t>DERBY_HOME</a:t>
            </a:r>
            <a:r>
              <a:rPr lang="en-US" dirty="0"/>
              <a:t>  to the following:</a:t>
            </a:r>
          </a:p>
          <a:p>
            <a:pPr marL="400050" lvl="1" indent="0">
              <a:buNone/>
            </a:pPr>
            <a:r>
              <a:rPr lang="en-US" b="1" dirty="0"/>
              <a:t>C:\program files\java\jdk1.7.0_03\</a:t>
            </a:r>
            <a:r>
              <a:rPr lang="en-US" b="1" dirty="0" err="1"/>
              <a:t>db</a:t>
            </a:r>
            <a:r>
              <a:rPr lang="en-US" b="1" dirty="0"/>
              <a:t>\</a:t>
            </a:r>
          </a:p>
          <a:p>
            <a:pPr marL="514350" indent="-514350">
              <a:buFont typeface="+mj-lt"/>
              <a:buAutoNum type="arabicPeriod" startAt="2"/>
            </a:pPr>
            <a:r>
              <a:rPr lang="en-US" dirty="0" smtClean="0"/>
              <a:t>Add to the </a:t>
            </a:r>
            <a:r>
              <a:rPr lang="en-US" b="1" dirty="0" smtClean="0"/>
              <a:t>PATH</a:t>
            </a:r>
            <a:r>
              <a:rPr lang="en-US" dirty="0" smtClean="0"/>
              <a:t>: </a:t>
            </a:r>
            <a:r>
              <a:rPr lang="en-US" b="1" dirty="0" smtClean="0"/>
              <a:t>%DERBY_HOME%\bin</a:t>
            </a:r>
          </a:p>
          <a:p>
            <a:pPr marL="514350" indent="-514350">
              <a:buFont typeface="+mj-lt"/>
              <a:buAutoNum type="arabicPeriod" startAt="2"/>
            </a:pPr>
            <a:r>
              <a:rPr lang="en-US" dirty="0" smtClean="0"/>
              <a:t>Add to the </a:t>
            </a:r>
            <a:r>
              <a:rPr lang="en-US" b="1" dirty="0" smtClean="0"/>
              <a:t>CLASSPATH</a:t>
            </a:r>
            <a:r>
              <a:rPr lang="en-US" dirty="0" smtClean="0"/>
              <a:t>:</a:t>
            </a:r>
          </a:p>
          <a:p>
            <a:pPr marL="400050" lvl="1" indent="0">
              <a:buNone/>
            </a:pPr>
            <a:r>
              <a:rPr lang="en-US" b="1" dirty="0"/>
              <a:t>%DERBY_HOME%\LIB\DERBY.JAR</a:t>
            </a:r>
            <a:r>
              <a:rPr lang="en-US" b="1" dirty="0" smtClean="0"/>
              <a:t>;</a:t>
            </a:r>
            <a:r>
              <a:rPr lang="en-US" b="1" dirty="0"/>
              <a:t> %DERBY_HOME%\</a:t>
            </a:r>
            <a:r>
              <a:rPr lang="en-US" b="1" dirty="0" smtClean="0"/>
              <a:t>LIB\DERBYTOOLS.JAR</a:t>
            </a:r>
            <a:r>
              <a:rPr lang="en-US" b="1" dirty="0"/>
              <a:t>;</a:t>
            </a:r>
          </a:p>
          <a:p>
            <a:pPr marL="400050" lvl="1" indent="0">
              <a:buNone/>
            </a:pPr>
            <a:r>
              <a:rPr lang="en-US" b="1" dirty="0"/>
              <a:t>%DERBY_HOME%\</a:t>
            </a:r>
            <a:r>
              <a:rPr lang="en-US" b="1" dirty="0" smtClean="0"/>
              <a:t>LIB\DERBYRUN.JAR</a:t>
            </a:r>
            <a:r>
              <a:rPr lang="en-US" b="1" dirty="0"/>
              <a:t>;</a:t>
            </a:r>
          </a:p>
          <a:p>
            <a:pPr marL="400050" lvl="1" indent="0">
              <a:buNone/>
            </a:pP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5227543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endParaRPr lang="en-US" dirty="0" smtClean="0"/>
          </a:p>
          <a:p>
            <a:endParaRPr lang="en-US" dirty="0"/>
          </a:p>
          <a:p>
            <a:r>
              <a:rPr lang="en-US" dirty="0" smtClean="0"/>
              <a:t>To delete a row, move the cursor to the row you want to delete and call the ‘</a:t>
            </a:r>
            <a:r>
              <a:rPr lang="en-US" b="1" dirty="0" err="1" smtClean="0"/>
              <a:t>deleteRow</a:t>
            </a:r>
            <a:r>
              <a:rPr lang="en-US" b="1" dirty="0" smtClean="0"/>
              <a:t>()</a:t>
            </a:r>
            <a:r>
              <a:rPr lang="en-US" dirty="0" smtClean="0"/>
              <a:t>’ method of the ‘</a:t>
            </a:r>
            <a:r>
              <a:rPr lang="en-US" b="1" dirty="0" err="1" smtClean="0"/>
              <a:t>RowSet</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36249292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How and when the changes to a ‘</a:t>
            </a:r>
            <a:r>
              <a:rPr lang="en-US" dirty="0" err="1" smtClean="0"/>
              <a:t>RowSet</a:t>
            </a:r>
            <a:r>
              <a:rPr lang="en-US" dirty="0" smtClean="0"/>
              <a:t>’ are actually propagated to the database depends on the type of ‘</a:t>
            </a:r>
            <a:r>
              <a:rPr lang="en-US" dirty="0" err="1" smtClean="0"/>
              <a:t>RowSet</a:t>
            </a:r>
            <a:r>
              <a:rPr lang="en-US" dirty="0" smtClean="0"/>
              <a:t>’.</a:t>
            </a:r>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13965529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lstStyle/>
          <a:p>
            <a:pPr>
              <a:buNone/>
            </a:pPr>
            <a:r>
              <a:rPr lang="en-US" dirty="0" smtClean="0"/>
              <a:t>The five types of </a:t>
            </a:r>
            <a:r>
              <a:rPr lang="en-US" dirty="0" err="1" smtClean="0"/>
              <a:t>rowsets</a:t>
            </a:r>
            <a:r>
              <a:rPr lang="en-US" dirty="0" smtClean="0"/>
              <a:t> are:</a:t>
            </a:r>
          </a:p>
          <a:p>
            <a:pPr>
              <a:buNone/>
            </a:pPr>
            <a:endParaRPr lang="en-US" dirty="0" smtClean="0"/>
          </a:p>
          <a:p>
            <a:r>
              <a:rPr lang="en-US" b="1" dirty="0" err="1" smtClean="0"/>
              <a:t>JdbcRowSet</a:t>
            </a:r>
            <a:endParaRPr lang="en-US" b="1" dirty="0" smtClean="0"/>
          </a:p>
          <a:p>
            <a:r>
              <a:rPr lang="en-US" b="1" dirty="0" err="1" smtClean="0"/>
              <a:t>CachedRowSet</a:t>
            </a:r>
            <a:endParaRPr lang="en-US" b="1" dirty="0" smtClean="0"/>
          </a:p>
          <a:p>
            <a:r>
              <a:rPr lang="en-US" b="1" dirty="0" err="1" smtClean="0"/>
              <a:t>WebRowSet</a:t>
            </a:r>
            <a:endParaRPr lang="en-US" b="1" dirty="0" smtClean="0"/>
          </a:p>
          <a:p>
            <a:r>
              <a:rPr lang="en-US" b="1" dirty="0" err="1" smtClean="0"/>
              <a:t>FilteredRowSet</a:t>
            </a:r>
            <a:endParaRPr lang="en-US" b="1" dirty="0" smtClean="0"/>
          </a:p>
          <a:p>
            <a:r>
              <a:rPr lang="en-US" b="1" dirty="0" err="1" smtClean="0"/>
              <a:t>JoinRowSet</a:t>
            </a:r>
            <a:endParaRPr lang="en-US" b="1" dirty="0"/>
          </a:p>
        </p:txBody>
      </p:sp>
      <p:sp>
        <p:nvSpPr>
          <p:cNvPr id="4" name="Footer Placeholder 3"/>
          <p:cNvSpPr>
            <a:spLocks noGrp="1"/>
          </p:cNvSpPr>
          <p:nvPr>
            <p:ph type="ftr" sz="quarter" idx="11"/>
          </p:nvPr>
        </p:nvSpPr>
        <p:spPr/>
        <p:txBody>
          <a:bodyPr/>
          <a:lstStyle/>
          <a:p>
            <a:r>
              <a:rPr lang="en-US" smtClean="0"/>
              <a:t>www.NetComLearning.com</a:t>
            </a:r>
            <a:endParaRPr lang="en-US"/>
          </a:p>
        </p:txBody>
      </p:sp>
      <p:pic>
        <p:nvPicPr>
          <p:cNvPr id="5" name="Picture 3" descr="C:\Users\rinchen\Documents\Tools\logos\Netcom Learning Official Logo.jpg"/>
          <p:cNvPicPr>
            <a:picLocks noChangeAspect="1" noChangeArrowheads="1"/>
          </p:cNvPicPr>
          <p:nvPr/>
        </p:nvPicPr>
        <p:blipFill>
          <a:blip r:embed="rId3"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14249674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92500"/>
          </a:bodyPr>
          <a:lstStyle/>
          <a:p>
            <a:r>
              <a:rPr lang="en-US" dirty="0" smtClean="0"/>
              <a:t>A ‘</a:t>
            </a:r>
            <a:r>
              <a:rPr lang="en-US" b="1" dirty="0" err="1" smtClean="0"/>
              <a:t>JdbcRowSet</a:t>
            </a:r>
            <a:r>
              <a:rPr lang="en-US" dirty="0" smtClean="0"/>
              <a:t>’ is also called a ‘</a:t>
            </a:r>
            <a:r>
              <a:rPr lang="en-US" b="1" dirty="0" smtClean="0"/>
              <a:t>connected-</a:t>
            </a:r>
            <a:r>
              <a:rPr lang="en-US" b="1" dirty="0" err="1" smtClean="0"/>
              <a:t>rowset</a:t>
            </a:r>
            <a:r>
              <a:rPr lang="en-US" dirty="0" smtClean="0"/>
              <a:t>’ because it always maintains a database connection.</a:t>
            </a:r>
          </a:p>
          <a:p>
            <a:r>
              <a:rPr lang="en-US" dirty="0" smtClean="0"/>
              <a:t>As a ‘</a:t>
            </a:r>
            <a:r>
              <a:rPr lang="en-US" b="1" dirty="0" err="1" smtClean="0"/>
              <a:t>ResultSet</a:t>
            </a:r>
            <a:r>
              <a:rPr lang="en-US" dirty="0" smtClean="0"/>
              <a:t>’ object always maintains a database connection so does the ‘</a:t>
            </a:r>
            <a:r>
              <a:rPr lang="en-US" b="1" dirty="0" err="1" smtClean="0"/>
              <a:t>JdbcRowSet</a:t>
            </a:r>
            <a:r>
              <a:rPr lang="en-US" dirty="0" smtClean="0"/>
              <a:t>’</a:t>
            </a:r>
          </a:p>
          <a:p>
            <a:r>
              <a:rPr lang="en-US" dirty="0" smtClean="0"/>
              <a:t>The ‘</a:t>
            </a:r>
            <a:r>
              <a:rPr lang="en-US" b="1" dirty="0" err="1" smtClean="0"/>
              <a:t>setAutoCommit</a:t>
            </a:r>
            <a:r>
              <a:rPr lang="en-US" b="1" dirty="0" smtClean="0"/>
              <a:t>()</a:t>
            </a:r>
            <a:r>
              <a:rPr lang="en-US" dirty="0" smtClean="0"/>
              <a:t>’ method enables or disables auto-commit mode.</a:t>
            </a:r>
          </a:p>
          <a:p>
            <a:r>
              <a:rPr lang="en-US" dirty="0" smtClean="0"/>
              <a:t>Methods ‘</a:t>
            </a:r>
            <a:r>
              <a:rPr lang="en-US" b="1" dirty="0" smtClean="0"/>
              <a:t>commit()</a:t>
            </a:r>
            <a:r>
              <a:rPr lang="en-US" dirty="0" smtClean="0"/>
              <a:t>’ and ‘</a:t>
            </a:r>
            <a:r>
              <a:rPr lang="en-US" b="1" dirty="0" smtClean="0"/>
              <a:t>rollback()</a:t>
            </a:r>
            <a:r>
              <a:rPr lang="en-US" dirty="0" smtClean="0"/>
              <a:t>’ allow you to commit or rollback changes to data.</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11547020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lnSpcReduction="10000"/>
          </a:bodyPr>
          <a:lstStyle/>
          <a:p>
            <a:r>
              <a:rPr lang="en-US" dirty="0" smtClean="0"/>
              <a:t>Updating data using a ‘</a:t>
            </a:r>
            <a:r>
              <a:rPr lang="en-US" b="1" dirty="0" err="1" smtClean="0"/>
              <a:t>JdbcRowSet</a:t>
            </a:r>
            <a:r>
              <a:rPr lang="en-US" dirty="0" smtClean="0"/>
              <a:t>’ object is similar to updating for a ‘</a:t>
            </a:r>
            <a:r>
              <a:rPr lang="en-US" b="1" dirty="0" err="1" smtClean="0"/>
              <a:t>ResultSet</a:t>
            </a:r>
            <a:r>
              <a:rPr lang="en-US" dirty="0" smtClean="0"/>
              <a:t>’.</a:t>
            </a:r>
          </a:p>
          <a:p>
            <a:r>
              <a:rPr lang="en-US" dirty="0" smtClean="0"/>
              <a:t>All methods will be called on the ‘</a:t>
            </a:r>
            <a:r>
              <a:rPr lang="en-US" b="1" dirty="0" err="1" smtClean="0"/>
              <a:t>JdbcRowSet</a:t>
            </a:r>
            <a:r>
              <a:rPr lang="en-US" dirty="0" smtClean="0"/>
              <a:t>’ instead of the ‘</a:t>
            </a:r>
            <a:r>
              <a:rPr lang="en-US" b="1" dirty="0" err="1" smtClean="0"/>
              <a:t>ResultSet</a:t>
            </a:r>
            <a:r>
              <a:rPr lang="en-US" dirty="0" smtClean="0"/>
              <a:t>’ object.</a:t>
            </a:r>
          </a:p>
          <a:p>
            <a:r>
              <a:rPr lang="en-US" dirty="0" smtClean="0"/>
              <a:t>You must call the ‘</a:t>
            </a:r>
            <a:r>
              <a:rPr lang="en-US" b="1" dirty="0" err="1" smtClean="0"/>
              <a:t>updateRow</a:t>
            </a:r>
            <a:r>
              <a:rPr lang="en-US" b="1" dirty="0" smtClean="0"/>
              <a:t>()</a:t>
            </a:r>
            <a:r>
              <a:rPr lang="en-US" dirty="0" smtClean="0"/>
              <a:t>’ method of the ‘</a:t>
            </a:r>
            <a:r>
              <a:rPr lang="en-US" b="1" dirty="0" err="1" smtClean="0"/>
              <a:t>JdbcRowSet</a:t>
            </a:r>
            <a:r>
              <a:rPr lang="en-US" dirty="0" smtClean="0"/>
              <a:t>’ after updating the column value(s) and before you scroll to another row.</a:t>
            </a:r>
          </a:p>
          <a:p>
            <a:r>
              <a:rPr lang="en-US" dirty="0" smtClean="0"/>
              <a:t>Use the ‘</a:t>
            </a:r>
            <a:r>
              <a:rPr lang="en-US" b="1" dirty="0" err="1" smtClean="0"/>
              <a:t>JdbcRowSet</a:t>
            </a:r>
            <a:r>
              <a:rPr lang="en-US" dirty="0" smtClean="0"/>
              <a:t>’ object’s ‘</a:t>
            </a:r>
            <a:r>
              <a:rPr lang="en-US" b="1" dirty="0" smtClean="0"/>
              <a:t>commit()</a:t>
            </a:r>
            <a:r>
              <a:rPr lang="en-US" dirty="0" smtClean="0"/>
              <a:t>’ or ‘</a:t>
            </a:r>
            <a:r>
              <a:rPr lang="en-US" b="1" dirty="0" smtClean="0"/>
              <a:t>rollback()</a:t>
            </a:r>
            <a:r>
              <a:rPr lang="en-US" dirty="0" smtClean="0"/>
              <a:t>’ methods to commit or rollback.</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17540699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b="1" dirty="0" err="1" smtClean="0"/>
              <a:t>JdbcRowSet</a:t>
            </a:r>
            <a:r>
              <a:rPr lang="en-US" dirty="0" smtClean="0"/>
              <a:t> Update exercise</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30170782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r>
              <a:rPr lang="en-US" dirty="0" smtClean="0"/>
              <a:t>A ‘</a:t>
            </a:r>
            <a:r>
              <a:rPr lang="en-US" b="1" dirty="0" err="1" smtClean="0"/>
              <a:t>CachedRowSet</a:t>
            </a:r>
            <a:r>
              <a:rPr lang="en-US" dirty="0" smtClean="0"/>
              <a:t>’ is also called a ‘</a:t>
            </a:r>
            <a:r>
              <a:rPr lang="en-US" b="1" dirty="0" smtClean="0"/>
              <a:t>disconnected </a:t>
            </a:r>
            <a:r>
              <a:rPr lang="en-US" b="1" dirty="0" err="1" smtClean="0"/>
              <a:t>rowset</a:t>
            </a:r>
            <a:r>
              <a:rPr lang="en-US" dirty="0" smtClean="0"/>
              <a:t>’. It keeps the database connection open only for the duration it needs to interact with the database.</a:t>
            </a:r>
          </a:p>
          <a:p>
            <a:r>
              <a:rPr lang="en-US" dirty="0" smtClean="0"/>
              <a:t>It retrieves all data generated by the command and caches it in memory.</a:t>
            </a:r>
          </a:p>
          <a:p>
            <a:r>
              <a:rPr lang="en-US" dirty="0" smtClean="0"/>
              <a:t>A ‘</a:t>
            </a:r>
            <a:r>
              <a:rPr lang="en-US" b="1" dirty="0" err="1" smtClean="0"/>
              <a:t>CachedRowSet</a:t>
            </a:r>
            <a:r>
              <a:rPr lang="en-US" dirty="0" smtClean="0"/>
              <a:t>’ is always </a:t>
            </a:r>
            <a:r>
              <a:rPr lang="en-US" dirty="0" err="1" smtClean="0"/>
              <a:t>serializable</a:t>
            </a:r>
            <a:r>
              <a:rPr lang="en-US" dirty="0" smtClean="0"/>
              <a:t>, scrollable, and updateable.</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27208499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lnSpcReduction="10000"/>
          </a:bodyPr>
          <a:lstStyle/>
          <a:p>
            <a:r>
              <a:rPr lang="en-US" dirty="0" smtClean="0"/>
              <a:t>Methods to populate a ‘</a:t>
            </a:r>
            <a:r>
              <a:rPr lang="en-US" b="1" dirty="0" err="1" smtClean="0"/>
              <a:t>CachedRowSet</a:t>
            </a:r>
            <a:r>
              <a:rPr lang="en-US" dirty="0" smtClean="0"/>
              <a:t>’ object:</a:t>
            </a:r>
          </a:p>
          <a:p>
            <a:pPr marL="0" indent="0">
              <a:buNone/>
            </a:pPr>
            <a:endParaRPr lang="en-US" sz="2800" b="1" dirty="0" smtClean="0">
              <a:latin typeface="Century Gothic" pitchFamily="34" charset="0"/>
            </a:endParaRPr>
          </a:p>
          <a:p>
            <a:pPr marL="0" indent="0">
              <a:buNone/>
            </a:pPr>
            <a:r>
              <a:rPr lang="en-US" sz="2800" b="1" dirty="0" smtClean="0">
                <a:latin typeface="Century Gothic" pitchFamily="34" charset="0"/>
              </a:rPr>
              <a:t>void execute() </a:t>
            </a:r>
          </a:p>
          <a:p>
            <a:pPr marL="0" indent="0">
              <a:buNone/>
            </a:pPr>
            <a:r>
              <a:rPr lang="en-US" sz="2800" b="1" dirty="0">
                <a:latin typeface="Century Gothic" pitchFamily="34" charset="0"/>
              </a:rPr>
              <a:t>v</a:t>
            </a:r>
            <a:r>
              <a:rPr lang="en-US" sz="2800" b="1" dirty="0" smtClean="0">
                <a:latin typeface="Century Gothic" pitchFamily="34" charset="0"/>
              </a:rPr>
              <a:t>oid execute(Connection conn)</a:t>
            </a:r>
          </a:p>
          <a:p>
            <a:pPr marL="0" indent="0">
              <a:buNone/>
            </a:pPr>
            <a:r>
              <a:rPr lang="en-US" sz="2800" b="1" dirty="0">
                <a:latin typeface="Century Gothic" pitchFamily="34" charset="0"/>
              </a:rPr>
              <a:t>v</a:t>
            </a:r>
            <a:r>
              <a:rPr lang="en-US" sz="2800" b="1" dirty="0" smtClean="0">
                <a:latin typeface="Century Gothic" pitchFamily="34" charset="0"/>
              </a:rPr>
              <a:t>oid populate(</a:t>
            </a:r>
            <a:r>
              <a:rPr lang="en-US" sz="2800" b="1" dirty="0" err="1" smtClean="0">
                <a:latin typeface="Century Gothic" pitchFamily="34" charset="0"/>
              </a:rPr>
              <a:t>ResultSet</a:t>
            </a:r>
            <a:r>
              <a:rPr lang="en-US" sz="2800" b="1" dirty="0" smtClean="0">
                <a:latin typeface="Century Gothic" pitchFamily="34" charset="0"/>
              </a:rPr>
              <a:t> data)</a:t>
            </a:r>
          </a:p>
          <a:p>
            <a:pPr marL="0" indent="0">
              <a:buNone/>
            </a:pPr>
            <a:r>
              <a:rPr lang="en-US" sz="2800" b="1" dirty="0">
                <a:latin typeface="Century Gothic" pitchFamily="34" charset="0"/>
              </a:rPr>
              <a:t>v</a:t>
            </a:r>
            <a:r>
              <a:rPr lang="en-US" sz="2800" b="1" dirty="0" smtClean="0">
                <a:latin typeface="Century Gothic" pitchFamily="34" charset="0"/>
              </a:rPr>
              <a:t>oid populate (</a:t>
            </a:r>
            <a:r>
              <a:rPr lang="en-US" sz="2800" b="1" dirty="0" err="1" smtClean="0">
                <a:latin typeface="Century Gothic" pitchFamily="34" charset="0"/>
              </a:rPr>
              <a:t>ResultSet</a:t>
            </a:r>
            <a:r>
              <a:rPr lang="en-US" sz="2800" b="1" dirty="0" smtClean="0">
                <a:latin typeface="Century Gothic" pitchFamily="34" charset="0"/>
              </a:rPr>
              <a:t> </a:t>
            </a:r>
            <a:r>
              <a:rPr lang="en-US" sz="2800" b="1" dirty="0" err="1" smtClean="0">
                <a:latin typeface="Century Gothic" pitchFamily="34" charset="0"/>
              </a:rPr>
              <a:t>rs</a:t>
            </a:r>
            <a:r>
              <a:rPr lang="en-US" sz="2800" b="1" dirty="0" smtClean="0">
                <a:latin typeface="Century Gothic" pitchFamily="34" charset="0"/>
              </a:rPr>
              <a:t>, </a:t>
            </a:r>
            <a:r>
              <a:rPr lang="en-US" sz="2800" b="1" dirty="0" err="1" smtClean="0">
                <a:latin typeface="Century Gothic" pitchFamily="34" charset="0"/>
              </a:rPr>
              <a:t>int</a:t>
            </a:r>
            <a:r>
              <a:rPr lang="en-US" sz="2800" b="1" dirty="0" smtClean="0">
                <a:latin typeface="Century Gothic" pitchFamily="34" charset="0"/>
              </a:rPr>
              <a:t> </a:t>
            </a:r>
            <a:r>
              <a:rPr lang="en-US" sz="2800" b="1" dirty="0" err="1" smtClean="0">
                <a:latin typeface="Century Gothic" pitchFamily="34" charset="0"/>
              </a:rPr>
              <a:t>startRow</a:t>
            </a:r>
            <a:r>
              <a:rPr lang="en-US" sz="2800" b="1" dirty="0" smtClean="0">
                <a:latin typeface="Century Gothic" pitchFamily="34" charset="0"/>
              </a:rPr>
              <a:t>)</a:t>
            </a:r>
          </a:p>
          <a:p>
            <a:endParaRPr lang="en-US" dirty="0" smtClean="0"/>
          </a:p>
          <a:p>
            <a:r>
              <a:rPr lang="en-US" dirty="0"/>
              <a:t>A</a:t>
            </a:r>
            <a:r>
              <a:rPr lang="en-US" dirty="0" smtClean="0"/>
              <a:t>ll of the above throw ‘</a:t>
            </a:r>
            <a:r>
              <a:rPr lang="en-US" b="1" dirty="0" err="1" smtClean="0"/>
              <a:t>SQLException</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4138137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92500" lnSpcReduction="20000"/>
          </a:bodyPr>
          <a:lstStyle/>
          <a:p>
            <a:r>
              <a:rPr lang="en-US" dirty="0" smtClean="0"/>
              <a:t>If you have set the database connection properties for a ‘</a:t>
            </a:r>
            <a:r>
              <a:rPr lang="en-US" b="1" dirty="0" err="1" smtClean="0"/>
              <a:t>CachedRowSet</a:t>
            </a:r>
            <a:r>
              <a:rPr lang="en-US" dirty="0" smtClean="0"/>
              <a:t>’ you can use the ‘</a:t>
            </a:r>
            <a:r>
              <a:rPr lang="en-US" b="1" dirty="0" smtClean="0"/>
              <a:t>execute()</a:t>
            </a:r>
            <a:r>
              <a:rPr lang="en-US" dirty="0" smtClean="0"/>
              <a:t>’ method with no parameters.</a:t>
            </a:r>
          </a:p>
          <a:p>
            <a:r>
              <a:rPr lang="en-US" dirty="0" smtClean="0"/>
              <a:t>Another version of the ‘</a:t>
            </a:r>
            <a:r>
              <a:rPr lang="en-US" b="1" dirty="0" smtClean="0"/>
              <a:t>execute()</a:t>
            </a:r>
            <a:r>
              <a:rPr lang="en-US" dirty="0" smtClean="0"/>
              <a:t>’ method accepts a ‘</a:t>
            </a:r>
            <a:r>
              <a:rPr lang="en-US" b="1" dirty="0" smtClean="0"/>
              <a:t>Connection</a:t>
            </a:r>
            <a:r>
              <a:rPr lang="en-US" dirty="0" smtClean="0"/>
              <a:t>’ object which will be used to populate the ‘</a:t>
            </a:r>
            <a:r>
              <a:rPr lang="en-US" b="1" dirty="0" err="1" smtClean="0"/>
              <a:t>CachedRowSet</a:t>
            </a:r>
            <a:r>
              <a:rPr lang="en-US" dirty="0" smtClean="0"/>
              <a:t>’ with data.</a:t>
            </a:r>
          </a:p>
          <a:p>
            <a:r>
              <a:rPr lang="en-US" dirty="0" smtClean="0"/>
              <a:t>The ‘</a:t>
            </a:r>
            <a:r>
              <a:rPr lang="en-US" b="1" dirty="0" smtClean="0"/>
              <a:t>populate()</a:t>
            </a:r>
            <a:r>
              <a:rPr lang="en-US" dirty="0" smtClean="0"/>
              <a:t>’ method will populate the ‘</a:t>
            </a:r>
            <a:r>
              <a:rPr lang="en-US" b="1" dirty="0" err="1" smtClean="0"/>
              <a:t>CachedRowSet</a:t>
            </a:r>
            <a:r>
              <a:rPr lang="en-US" dirty="0" smtClean="0"/>
              <a:t>’ with data from the ‘</a:t>
            </a:r>
            <a:r>
              <a:rPr lang="en-US" b="1" dirty="0" err="1" smtClean="0"/>
              <a:t>ResultSet</a:t>
            </a:r>
            <a:r>
              <a:rPr lang="en-US" dirty="0" smtClean="0"/>
              <a:t>’ object passed in.</a:t>
            </a:r>
          </a:p>
          <a:p>
            <a:r>
              <a:rPr lang="en-US" dirty="0" smtClean="0"/>
              <a:t>Another version of the ‘</a:t>
            </a:r>
            <a:r>
              <a:rPr lang="en-US" b="1" dirty="0" smtClean="0"/>
              <a:t>populate()</a:t>
            </a:r>
            <a:r>
              <a:rPr lang="en-US" dirty="0" smtClean="0"/>
              <a:t>’ method accepts a starting row number of the ‘</a:t>
            </a:r>
            <a:r>
              <a:rPr lang="en-US" b="1" dirty="0" err="1" smtClean="0"/>
              <a:t>ResultSet</a:t>
            </a:r>
            <a:r>
              <a:rPr lang="en-US" dirty="0" smtClean="0"/>
              <a:t>’</a:t>
            </a:r>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36030465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92500" lnSpcReduction="10000"/>
          </a:bodyPr>
          <a:lstStyle/>
          <a:p>
            <a:r>
              <a:rPr lang="en-US" dirty="0" smtClean="0"/>
              <a:t>You can obtain the number of rows in a ‘</a:t>
            </a:r>
            <a:r>
              <a:rPr lang="en-US" b="1" dirty="0" err="1" smtClean="0"/>
              <a:t>CachedRowSet</a:t>
            </a:r>
            <a:r>
              <a:rPr lang="en-US" dirty="0" smtClean="0"/>
              <a:t>’ using its ‘</a:t>
            </a:r>
            <a:r>
              <a:rPr lang="en-US" b="1" dirty="0" smtClean="0"/>
              <a:t>size()</a:t>
            </a:r>
            <a:r>
              <a:rPr lang="en-US" dirty="0" smtClean="0"/>
              <a:t>’ method.</a:t>
            </a:r>
          </a:p>
          <a:p>
            <a:r>
              <a:rPr lang="en-US" dirty="0" smtClean="0"/>
              <a:t>Since a ‘</a:t>
            </a:r>
            <a:r>
              <a:rPr lang="en-US" b="1" dirty="0" err="1" smtClean="0"/>
              <a:t>CachedRowSet</a:t>
            </a:r>
            <a:r>
              <a:rPr lang="en-US" dirty="0" smtClean="0"/>
              <a:t>’ caches all its rows in memory, it can provide you a count of rows at any time.</a:t>
            </a:r>
          </a:p>
          <a:p>
            <a:pPr marL="0" indent="0" algn="ctr">
              <a:buNone/>
            </a:pPr>
            <a:r>
              <a:rPr lang="en-US" sz="2400" b="1" dirty="0" err="1">
                <a:latin typeface="Century Gothic" pitchFamily="34" charset="0"/>
              </a:rPr>
              <a:t>i</a:t>
            </a:r>
            <a:r>
              <a:rPr lang="en-US" sz="2400" b="1" dirty="0" err="1" smtClean="0">
                <a:latin typeface="Century Gothic" pitchFamily="34" charset="0"/>
              </a:rPr>
              <a:t>nt</a:t>
            </a:r>
            <a:r>
              <a:rPr lang="en-US" sz="2400" b="1" dirty="0" smtClean="0">
                <a:latin typeface="Century Gothic" pitchFamily="34" charset="0"/>
              </a:rPr>
              <a:t> </a:t>
            </a:r>
            <a:r>
              <a:rPr lang="en-US" sz="2400" b="1" dirty="0" err="1" smtClean="0">
                <a:latin typeface="Century Gothic" pitchFamily="34" charset="0"/>
              </a:rPr>
              <a:t>rowCount</a:t>
            </a:r>
            <a:r>
              <a:rPr lang="en-US" sz="2400" b="1" dirty="0" smtClean="0">
                <a:latin typeface="Century Gothic" pitchFamily="34" charset="0"/>
              </a:rPr>
              <a:t> = </a:t>
            </a:r>
            <a:r>
              <a:rPr lang="en-US" sz="2400" b="1" dirty="0" err="1" smtClean="0">
                <a:latin typeface="Century Gothic" pitchFamily="34" charset="0"/>
              </a:rPr>
              <a:t>myCachedRowSet.size</a:t>
            </a:r>
            <a:r>
              <a:rPr lang="en-US" sz="2400" b="1" dirty="0" smtClean="0">
                <a:latin typeface="Century Gothic" pitchFamily="34" charset="0"/>
              </a:rPr>
              <a:t>();</a:t>
            </a:r>
          </a:p>
          <a:p>
            <a:r>
              <a:rPr lang="en-US" dirty="0" smtClean="0"/>
              <a:t>Retrieving rows from a database for a ‘</a:t>
            </a:r>
            <a:r>
              <a:rPr lang="en-US" b="1" dirty="0" err="1" smtClean="0"/>
              <a:t>CachedRowSet</a:t>
            </a:r>
            <a:r>
              <a:rPr lang="en-US" dirty="0" smtClean="0"/>
              <a:t>’ is similar to that for ‘</a:t>
            </a:r>
            <a:r>
              <a:rPr lang="en-US" b="1" dirty="0" err="1" smtClean="0"/>
              <a:t>JdbcRowSet</a:t>
            </a:r>
            <a:r>
              <a:rPr lang="en-US" dirty="0" smtClean="0"/>
              <a:t>’, except for the additional ‘</a:t>
            </a:r>
            <a:r>
              <a:rPr lang="en-US" b="1" dirty="0" smtClean="0"/>
              <a:t>size()</a:t>
            </a:r>
            <a:r>
              <a:rPr lang="en-US" dirty="0" smtClean="0"/>
              <a:t>’ method of ‘</a:t>
            </a:r>
            <a:r>
              <a:rPr lang="en-US" b="1" dirty="0" err="1" smtClean="0"/>
              <a:t>CachedRowSet</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26035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fontScale="85000" lnSpcReduction="20000"/>
          </a:bodyPr>
          <a:lstStyle/>
          <a:p>
            <a:r>
              <a:rPr lang="en-US" b="1" u="sng" dirty="0" smtClean="0"/>
              <a:t>To connect to our APACHE DERBY database</a:t>
            </a:r>
            <a:r>
              <a:rPr lang="en-US" b="1" dirty="0" smtClean="0"/>
              <a:t>:</a:t>
            </a:r>
          </a:p>
          <a:p>
            <a:pPr marL="0" indent="0">
              <a:buNone/>
            </a:pPr>
            <a:r>
              <a:rPr lang="en-US" dirty="0" smtClean="0"/>
              <a:t>// </a:t>
            </a:r>
            <a:r>
              <a:rPr lang="en-US" b="1" dirty="0"/>
              <a:t>Register the JDBC </a:t>
            </a:r>
            <a:r>
              <a:rPr lang="en-US" b="1" dirty="0" smtClean="0"/>
              <a:t>driver class</a:t>
            </a:r>
            <a:endParaRPr lang="en-US" b="1" dirty="0"/>
          </a:p>
          <a:p>
            <a:pPr marL="0" indent="0">
              <a:buNone/>
            </a:pPr>
            <a:r>
              <a:rPr lang="en-US" dirty="0" smtClean="0"/>
              <a:t>String driver="</a:t>
            </a:r>
            <a:r>
              <a:rPr lang="en-US" dirty="0" err="1"/>
              <a:t>org.apache.derby.jdbc.EmbeddedDriver</a:t>
            </a:r>
            <a:r>
              <a:rPr lang="en-US" dirty="0"/>
              <a:t>";</a:t>
            </a:r>
          </a:p>
          <a:p>
            <a:pPr marL="0" indent="0">
              <a:buNone/>
            </a:pPr>
            <a:r>
              <a:rPr lang="en-US" dirty="0" err="1" smtClean="0"/>
              <a:t>Class.forName</a:t>
            </a:r>
            <a:r>
              <a:rPr lang="en-US" dirty="0" smtClean="0"/>
              <a:t>(driver</a:t>
            </a:r>
            <a:r>
              <a:rPr lang="en-US" dirty="0"/>
              <a:t>); </a:t>
            </a:r>
          </a:p>
          <a:p>
            <a:pPr marL="0" indent="0">
              <a:buNone/>
            </a:pPr>
            <a:r>
              <a:rPr lang="en-US" dirty="0" smtClean="0"/>
              <a:t>// </a:t>
            </a:r>
            <a:r>
              <a:rPr lang="en-US" b="1" dirty="0" smtClean="0"/>
              <a:t>set up the </a:t>
            </a:r>
            <a:r>
              <a:rPr lang="en-US" b="1" dirty="0"/>
              <a:t>database name  </a:t>
            </a:r>
          </a:p>
          <a:p>
            <a:pPr marL="0" indent="0">
              <a:buNone/>
            </a:pPr>
            <a:r>
              <a:rPr lang="en-US" dirty="0" smtClean="0"/>
              <a:t>String </a:t>
            </a:r>
            <a:r>
              <a:rPr lang="en-US" dirty="0" err="1"/>
              <a:t>dbName</a:t>
            </a:r>
            <a:r>
              <a:rPr lang="en-US" dirty="0"/>
              <a:t>="</a:t>
            </a:r>
            <a:r>
              <a:rPr lang="en-US" dirty="0" err="1"/>
              <a:t>jdbcDemoDB</a:t>
            </a:r>
            <a:r>
              <a:rPr lang="en-US" dirty="0"/>
              <a:t>";</a:t>
            </a:r>
          </a:p>
          <a:p>
            <a:pPr marL="0" indent="0">
              <a:buNone/>
            </a:pPr>
            <a:r>
              <a:rPr lang="en-US" dirty="0" smtClean="0"/>
              <a:t>// </a:t>
            </a:r>
            <a:r>
              <a:rPr lang="en-US" b="1" dirty="0"/>
              <a:t>define the Derby connection URL to use </a:t>
            </a:r>
          </a:p>
          <a:p>
            <a:pPr marL="0" indent="0">
              <a:buNone/>
            </a:pPr>
            <a:r>
              <a:rPr lang="en-US" dirty="0" smtClean="0"/>
              <a:t>String </a:t>
            </a:r>
            <a:r>
              <a:rPr lang="en-US" dirty="0" err="1"/>
              <a:t>connectionURL</a:t>
            </a:r>
            <a:r>
              <a:rPr lang="en-US" dirty="0"/>
              <a:t> = "</a:t>
            </a:r>
            <a:r>
              <a:rPr lang="en-US" dirty="0" err="1"/>
              <a:t>jdbc:derby</a:t>
            </a:r>
            <a:r>
              <a:rPr lang="en-US" dirty="0"/>
              <a:t>:" + </a:t>
            </a:r>
            <a:r>
              <a:rPr lang="en-US" dirty="0" err="1"/>
              <a:t>dbName</a:t>
            </a:r>
            <a:r>
              <a:rPr lang="en-US" dirty="0"/>
              <a:t> + ";create=true</a:t>
            </a:r>
            <a:r>
              <a:rPr lang="en-US" dirty="0" smtClean="0"/>
              <a:t>";</a:t>
            </a:r>
          </a:p>
          <a:p>
            <a:pPr marL="0" indent="0">
              <a:buNone/>
            </a:pPr>
            <a:r>
              <a:rPr lang="en-US" dirty="0" smtClean="0"/>
              <a:t>//  </a:t>
            </a:r>
            <a:r>
              <a:rPr lang="en-US" b="1" dirty="0" smtClean="0"/>
              <a:t>establish the connection to the database</a:t>
            </a:r>
            <a:r>
              <a:rPr lang="en-US" dirty="0" smtClean="0"/>
              <a:t>.</a:t>
            </a:r>
            <a:endParaRPr lang="en-US" dirty="0"/>
          </a:p>
          <a:p>
            <a:pPr marL="0" indent="0">
              <a:buNone/>
            </a:pPr>
            <a:r>
              <a:rPr lang="en-US" dirty="0" smtClean="0"/>
              <a:t>conn </a:t>
            </a:r>
            <a:r>
              <a:rPr lang="en-US" dirty="0"/>
              <a:t>= </a:t>
            </a:r>
            <a:r>
              <a:rPr lang="en-US" dirty="0" err="1"/>
              <a:t>DriverManager.getConnection</a:t>
            </a:r>
            <a:r>
              <a:rPr lang="en-US" dirty="0"/>
              <a:t>(</a:t>
            </a:r>
            <a:r>
              <a:rPr lang="en-US" dirty="0" err="1"/>
              <a:t>connectionURL</a:t>
            </a:r>
            <a:r>
              <a:rPr lang="en-US" dirty="0" smtClean="0"/>
              <a:t>);</a:t>
            </a:r>
            <a:endParaRPr lang="en-US" dirty="0"/>
          </a:p>
          <a:p>
            <a:endParaRPr lang="en-US" dirty="0"/>
          </a:p>
          <a:p>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36159690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b="1" dirty="0" err="1" smtClean="0"/>
              <a:t>CachedRowSet</a:t>
            </a:r>
            <a:r>
              <a:rPr lang="en-US" dirty="0" smtClean="0"/>
              <a:t> exercise</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36823285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92500" lnSpcReduction="20000"/>
          </a:bodyPr>
          <a:lstStyle/>
          <a:p>
            <a:r>
              <a:rPr lang="en-US" dirty="0" smtClean="0"/>
              <a:t>‘</a:t>
            </a:r>
            <a:r>
              <a:rPr lang="en-US" b="1" dirty="0" err="1" smtClean="0"/>
              <a:t>CachedRowSet</a:t>
            </a:r>
            <a:r>
              <a:rPr lang="en-US" dirty="0" smtClean="0"/>
              <a:t>’ provides a feature called ‘</a:t>
            </a:r>
            <a:r>
              <a:rPr lang="en-US" b="1" dirty="0" smtClean="0"/>
              <a:t>paging</a:t>
            </a:r>
            <a:r>
              <a:rPr lang="en-US" dirty="0" smtClean="0"/>
              <a:t>’ to allow you to retrieve rows in chunks.</a:t>
            </a:r>
          </a:p>
          <a:p>
            <a:r>
              <a:rPr lang="en-US" dirty="0" smtClean="0"/>
              <a:t>Use the ‘</a:t>
            </a:r>
            <a:r>
              <a:rPr lang="en-US" b="1" dirty="0" err="1" smtClean="0"/>
              <a:t>setPageSize</a:t>
            </a:r>
            <a:r>
              <a:rPr lang="en-US" b="1" dirty="0" smtClean="0"/>
              <a:t>(</a:t>
            </a:r>
            <a:r>
              <a:rPr lang="en-US" b="1" dirty="0" err="1" smtClean="0"/>
              <a:t>int</a:t>
            </a:r>
            <a:r>
              <a:rPr lang="en-US" b="1" dirty="0" smtClean="0"/>
              <a:t> size)</a:t>
            </a:r>
            <a:r>
              <a:rPr lang="en-US" dirty="0" smtClean="0"/>
              <a:t>’ method to set the </a:t>
            </a:r>
            <a:r>
              <a:rPr lang="en-US" dirty="0" err="1" smtClean="0"/>
              <a:t>pagesize</a:t>
            </a:r>
            <a:r>
              <a:rPr lang="en-US" dirty="0" smtClean="0"/>
              <a:t>.</a:t>
            </a:r>
          </a:p>
          <a:p>
            <a:r>
              <a:rPr lang="en-US" dirty="0" smtClean="0"/>
              <a:t>Use the ‘</a:t>
            </a:r>
            <a:r>
              <a:rPr lang="en-US" b="1" dirty="0" err="1" smtClean="0"/>
              <a:t>nextPage</a:t>
            </a:r>
            <a:r>
              <a:rPr lang="en-US" b="1" dirty="0" smtClean="0"/>
              <a:t>()</a:t>
            </a:r>
            <a:r>
              <a:rPr lang="en-US" dirty="0" smtClean="0"/>
              <a:t>’ method to get subsequent pages, and use the ‘</a:t>
            </a:r>
            <a:r>
              <a:rPr lang="en-US" b="1" dirty="0" err="1" smtClean="0"/>
              <a:t>previousPage</a:t>
            </a:r>
            <a:r>
              <a:rPr lang="en-US" b="1" dirty="0" smtClean="0"/>
              <a:t>()</a:t>
            </a:r>
            <a:r>
              <a:rPr lang="en-US" dirty="0" smtClean="0"/>
              <a:t>’ method to get prior pages.</a:t>
            </a:r>
          </a:p>
          <a:p>
            <a:r>
              <a:rPr lang="en-US" dirty="0" smtClean="0"/>
              <a:t>Both methods return ‘true’ if there are more pages to retrieve, otherwise they return ‘false’.</a:t>
            </a:r>
          </a:p>
          <a:p>
            <a:r>
              <a:rPr lang="en-US" dirty="0" smtClean="0"/>
              <a:t>Use an outer loop to retrieve pages, and an inner loop to retrieve rows of the page.</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32912631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String </a:t>
            </a:r>
            <a:r>
              <a:rPr lang="en-US" dirty="0" err="1"/>
              <a:t>sqlCommand</a:t>
            </a:r>
            <a:r>
              <a:rPr lang="en-US" dirty="0"/>
              <a:t> = </a:t>
            </a:r>
            <a:r>
              <a:rPr lang="en-US" dirty="0" smtClean="0"/>
              <a:t>"</a:t>
            </a:r>
            <a:r>
              <a:rPr lang="en-US" dirty="0"/>
              <a:t>select </a:t>
            </a:r>
            <a:r>
              <a:rPr lang="en-US" dirty="0" err="1"/>
              <a:t>person_id</a:t>
            </a:r>
            <a:r>
              <a:rPr lang="en-US" dirty="0"/>
              <a:t>, </a:t>
            </a:r>
            <a:r>
              <a:rPr lang="en-US" dirty="0" err="1"/>
              <a:t>first_name</a:t>
            </a:r>
            <a:r>
              <a:rPr lang="en-US" dirty="0"/>
              <a:t>, </a:t>
            </a:r>
            <a:r>
              <a:rPr lang="en-US" dirty="0" err="1"/>
              <a:t>last_name</a:t>
            </a:r>
            <a:r>
              <a:rPr lang="en-US" dirty="0"/>
              <a:t> </a:t>
            </a:r>
            <a:r>
              <a:rPr lang="en-US" dirty="0" smtClean="0"/>
              <a:t> from </a:t>
            </a:r>
            <a:r>
              <a:rPr lang="en-US" dirty="0"/>
              <a:t>person";</a:t>
            </a:r>
          </a:p>
          <a:p>
            <a:pPr marL="0" indent="0">
              <a:buNone/>
            </a:pPr>
            <a:r>
              <a:rPr lang="en-US" dirty="0" err="1" smtClean="0"/>
              <a:t>cachedRs.setCommand</a:t>
            </a:r>
            <a:r>
              <a:rPr lang="en-US" dirty="0" smtClean="0"/>
              <a:t>(</a:t>
            </a:r>
            <a:r>
              <a:rPr lang="en-US" dirty="0" err="1" smtClean="0"/>
              <a:t>sqlCommand</a:t>
            </a:r>
            <a:r>
              <a:rPr lang="en-US" dirty="0"/>
              <a:t>);</a:t>
            </a:r>
          </a:p>
          <a:p>
            <a:pPr marL="0" indent="0">
              <a:buNone/>
            </a:pPr>
            <a:r>
              <a:rPr lang="en-US" dirty="0" err="1" smtClean="0"/>
              <a:t>cachedRs.setPageSize</a:t>
            </a:r>
            <a:r>
              <a:rPr lang="en-US" dirty="0" smtClean="0"/>
              <a:t>(4); </a:t>
            </a:r>
            <a:r>
              <a:rPr lang="en-US" dirty="0"/>
              <a:t>// Set page size </a:t>
            </a:r>
          </a:p>
          <a:p>
            <a:pPr marL="0" indent="0">
              <a:buNone/>
            </a:pPr>
            <a:r>
              <a:rPr lang="en-US" dirty="0" err="1"/>
              <a:t>cachedRs.execute</a:t>
            </a:r>
            <a:r>
              <a:rPr lang="en-US" dirty="0"/>
              <a:t>();</a:t>
            </a:r>
          </a:p>
          <a:p>
            <a:pPr marL="0" indent="0">
              <a:buNone/>
            </a:pPr>
            <a:r>
              <a:rPr lang="en-US" b="1" dirty="0" err="1" smtClean="0"/>
              <a:t>int</a:t>
            </a:r>
            <a:r>
              <a:rPr lang="en-US" b="1" dirty="0" smtClean="0"/>
              <a:t> </a:t>
            </a:r>
            <a:r>
              <a:rPr lang="en-US" b="1" dirty="0" err="1"/>
              <a:t>pageCounter</a:t>
            </a:r>
            <a:r>
              <a:rPr lang="en-US" b="1" dirty="0"/>
              <a:t> = 1;</a:t>
            </a:r>
          </a:p>
          <a:p>
            <a:pPr marL="0" indent="0">
              <a:buNone/>
            </a:pPr>
            <a:r>
              <a:rPr lang="en-US" dirty="0" smtClean="0"/>
              <a:t>// </a:t>
            </a:r>
            <a:r>
              <a:rPr lang="en-US" dirty="0"/>
              <a:t>Retrieve and print person records one </a:t>
            </a:r>
            <a:r>
              <a:rPr lang="en-US" dirty="0" smtClean="0"/>
              <a:t>page </a:t>
            </a:r>
            <a:r>
              <a:rPr lang="en-US" dirty="0"/>
              <a:t>at a time</a:t>
            </a:r>
          </a:p>
          <a:p>
            <a:pPr marL="0" indent="0">
              <a:buNone/>
            </a:pPr>
            <a:r>
              <a:rPr lang="en-US" b="1" dirty="0"/>
              <a:t>do {</a:t>
            </a:r>
          </a:p>
          <a:p>
            <a:pPr marL="0" indent="0">
              <a:buNone/>
            </a:pPr>
            <a:r>
              <a:rPr lang="en-US" dirty="0" smtClean="0"/>
              <a:t>     </a:t>
            </a:r>
            <a:r>
              <a:rPr lang="en-US" dirty="0" err="1" smtClean="0"/>
              <a:t>System.</a:t>
            </a:r>
            <a:r>
              <a:rPr lang="en-US" i="1" dirty="0" err="1" smtClean="0"/>
              <a:t>out.println</a:t>
            </a:r>
            <a:r>
              <a:rPr lang="en-US" i="1" dirty="0"/>
              <a:t>("Page #" + </a:t>
            </a:r>
            <a:r>
              <a:rPr lang="en-US" i="1" dirty="0" err="1"/>
              <a:t>pageCounter</a:t>
            </a:r>
            <a:r>
              <a:rPr lang="en-US" i="1" dirty="0"/>
              <a:t> + </a:t>
            </a:r>
          </a:p>
          <a:p>
            <a:pPr marL="0" indent="0">
              <a:buNone/>
            </a:pPr>
            <a:r>
              <a:rPr lang="en-US" dirty="0"/>
              <a:t>                    " (Row Count=" + </a:t>
            </a:r>
            <a:r>
              <a:rPr lang="en-US" dirty="0" err="1"/>
              <a:t>cachedRs.size</a:t>
            </a:r>
            <a:r>
              <a:rPr lang="en-US" dirty="0"/>
              <a:t>() </a:t>
            </a:r>
            <a:r>
              <a:rPr lang="en-US" dirty="0" smtClean="0"/>
              <a:t>+")");</a:t>
            </a:r>
            <a:endParaRPr lang="en-US" dirty="0"/>
          </a:p>
          <a:p>
            <a:pPr marL="0" indent="0">
              <a:buNone/>
            </a:pPr>
            <a:r>
              <a:rPr lang="en-US" dirty="0" smtClean="0"/>
              <a:t>     </a:t>
            </a:r>
            <a:r>
              <a:rPr lang="en-US" b="1" dirty="0" smtClean="0"/>
              <a:t>// Loop and Print </a:t>
            </a:r>
            <a:r>
              <a:rPr lang="en-US" b="1" dirty="0"/>
              <a:t>the </a:t>
            </a:r>
            <a:r>
              <a:rPr lang="en-US" b="1" dirty="0" smtClean="0"/>
              <a:t>records </a:t>
            </a:r>
            <a:r>
              <a:rPr lang="en-US" b="1" dirty="0"/>
              <a:t>in the current page</a:t>
            </a:r>
          </a:p>
          <a:p>
            <a:pPr marL="0" indent="0">
              <a:buNone/>
            </a:pPr>
            <a:r>
              <a:rPr lang="en-US" dirty="0" smtClean="0"/>
              <a:t>     // </a:t>
            </a:r>
            <a:r>
              <a:rPr lang="en-US" dirty="0"/>
              <a:t>Increment the page count by 1</a:t>
            </a:r>
          </a:p>
          <a:p>
            <a:pPr marL="0" indent="0">
              <a:buNone/>
            </a:pPr>
            <a:r>
              <a:rPr lang="en-US" dirty="0" smtClean="0"/>
              <a:t>     </a:t>
            </a:r>
            <a:r>
              <a:rPr lang="en-US" dirty="0" err="1" smtClean="0"/>
              <a:t>pageCounter</a:t>
            </a:r>
            <a:r>
              <a:rPr lang="en-US" dirty="0"/>
              <a:t>++;       </a:t>
            </a:r>
          </a:p>
          <a:p>
            <a:pPr marL="0" indent="0">
              <a:buNone/>
            </a:pPr>
            <a:r>
              <a:rPr lang="en-US" dirty="0" smtClean="0"/>
              <a:t>     } </a:t>
            </a:r>
            <a:endParaRPr lang="en-US" dirty="0"/>
          </a:p>
          <a:p>
            <a:pPr marL="0" indent="0">
              <a:buNone/>
            </a:pPr>
            <a:r>
              <a:rPr lang="en-US" b="1" dirty="0"/>
              <a:t>while (</a:t>
            </a:r>
            <a:r>
              <a:rPr lang="en-US" b="1" dirty="0" err="1"/>
              <a:t>cachedRs.nextPage</a:t>
            </a:r>
            <a:r>
              <a:rPr lang="en-US" b="1" dirty="0"/>
              <a:t>());    </a:t>
            </a:r>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41494247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r>
              <a:rPr lang="en-US" dirty="0" smtClean="0"/>
              <a:t>You can update data in a ‘</a:t>
            </a:r>
            <a:r>
              <a:rPr lang="en-US" b="1" dirty="0" err="1" smtClean="0"/>
              <a:t>CachedRowSet</a:t>
            </a:r>
            <a:r>
              <a:rPr lang="en-US" dirty="0" smtClean="0"/>
              <a:t>’ and save the changes back to the database.</a:t>
            </a:r>
          </a:p>
          <a:p>
            <a:r>
              <a:rPr lang="en-US" dirty="0" smtClean="0"/>
              <a:t>Use ‘</a:t>
            </a:r>
            <a:r>
              <a:rPr lang="en-US" b="1" dirty="0" err="1" smtClean="0"/>
              <a:t>updateRow</a:t>
            </a:r>
            <a:r>
              <a:rPr lang="en-US" b="1" dirty="0" smtClean="0"/>
              <a:t>()</a:t>
            </a:r>
            <a:r>
              <a:rPr lang="en-US" dirty="0" smtClean="0"/>
              <a:t>’, ‘</a:t>
            </a:r>
            <a:r>
              <a:rPr lang="en-US" b="1" dirty="0" err="1" smtClean="0"/>
              <a:t>insertRow</a:t>
            </a:r>
            <a:r>
              <a:rPr lang="en-US" b="1" dirty="0" smtClean="0"/>
              <a:t>()</a:t>
            </a:r>
            <a:r>
              <a:rPr lang="en-US" dirty="0" smtClean="0"/>
              <a:t>’, ‘</a:t>
            </a:r>
            <a:r>
              <a:rPr lang="en-US" b="1" dirty="0" err="1" smtClean="0"/>
              <a:t>deleteRow</a:t>
            </a:r>
            <a:r>
              <a:rPr lang="en-US" b="1" dirty="0" smtClean="0"/>
              <a:t>()</a:t>
            </a:r>
            <a:r>
              <a:rPr lang="en-US" dirty="0" smtClean="0"/>
              <a:t>’ methods as with ‘</a:t>
            </a:r>
            <a:r>
              <a:rPr lang="en-US" b="1" dirty="0" err="1" smtClean="0"/>
              <a:t>JdbcRowSet</a:t>
            </a:r>
            <a:r>
              <a:rPr lang="en-US" dirty="0" smtClean="0"/>
              <a:t>’ but in this case these methods DO NOT send the changes to the database.</a:t>
            </a:r>
          </a:p>
          <a:p>
            <a:r>
              <a:rPr lang="en-US" dirty="0" smtClean="0"/>
              <a:t>Send changes to the database by calling the ‘</a:t>
            </a:r>
            <a:r>
              <a:rPr lang="en-US" b="1" dirty="0" err="1" smtClean="0"/>
              <a:t>acceptChanges</a:t>
            </a:r>
            <a:r>
              <a:rPr lang="en-US" b="1" dirty="0" smtClean="0"/>
              <a:t>()</a:t>
            </a:r>
            <a:r>
              <a:rPr lang="en-US" dirty="0" smtClean="0"/>
              <a:t>’ method.</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4118793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r>
              <a:rPr lang="en-US" dirty="0" smtClean="0"/>
              <a:t>‘</a:t>
            </a:r>
            <a:r>
              <a:rPr lang="en-US" dirty="0" err="1" smtClean="0"/>
              <a:t>WebRowSet</a:t>
            </a:r>
            <a:r>
              <a:rPr lang="en-US" dirty="0" smtClean="0"/>
              <a:t>’ inherits from ‘</a:t>
            </a:r>
            <a:r>
              <a:rPr lang="en-US" dirty="0" err="1" smtClean="0"/>
              <a:t>CachedRowSet</a:t>
            </a:r>
            <a:r>
              <a:rPr lang="en-US" dirty="0" smtClean="0"/>
              <a:t>’ and adds capabilities to read data from an XML </a:t>
            </a:r>
            <a:r>
              <a:rPr lang="en-US" dirty="0" err="1" smtClean="0"/>
              <a:t>doct</a:t>
            </a:r>
            <a:r>
              <a:rPr lang="en-US" dirty="0" smtClean="0"/>
              <a:t> and write data to an XML </a:t>
            </a:r>
            <a:r>
              <a:rPr lang="en-US" dirty="0" err="1" smtClean="0"/>
              <a:t>doct</a:t>
            </a:r>
            <a:r>
              <a:rPr lang="en-US" dirty="0" smtClean="0"/>
              <a:t>.</a:t>
            </a:r>
          </a:p>
          <a:p>
            <a:endParaRPr lang="en-US" dirty="0" smtClean="0"/>
          </a:p>
          <a:p>
            <a:r>
              <a:rPr lang="en-US" dirty="0" smtClean="0"/>
              <a:t>User ‘</a:t>
            </a:r>
            <a:r>
              <a:rPr lang="en-US" dirty="0" err="1" smtClean="0"/>
              <a:t>readXML</a:t>
            </a:r>
            <a:r>
              <a:rPr lang="en-US" dirty="0" smtClean="0"/>
              <a:t>()’ to read XML data into a ‘</a:t>
            </a:r>
            <a:r>
              <a:rPr lang="en-US" dirty="0" err="1" smtClean="0"/>
              <a:t>WebRowSet</a:t>
            </a:r>
            <a:r>
              <a:rPr lang="en-US" dirty="0" smtClean="0"/>
              <a:t>, and ‘</a:t>
            </a:r>
            <a:r>
              <a:rPr lang="en-US" dirty="0" err="1" smtClean="0"/>
              <a:t>writeXML</a:t>
            </a:r>
            <a:r>
              <a:rPr lang="en-US" dirty="0" smtClean="0"/>
              <a:t>’ to export XML data from a ‘</a:t>
            </a:r>
            <a:r>
              <a:rPr lang="en-US" dirty="0" err="1" smtClean="0"/>
              <a:t>WebRowSet</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41804512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92500" lnSpcReduction="10000"/>
          </a:bodyPr>
          <a:lstStyle/>
          <a:p>
            <a:pPr marL="0" indent="0">
              <a:buNone/>
            </a:pPr>
            <a:r>
              <a:rPr lang="en-US" sz="2000" b="1" dirty="0" err="1" smtClean="0">
                <a:latin typeface="Century Gothic" pitchFamily="34" charset="0"/>
              </a:rPr>
              <a:t>WebRowSet</a:t>
            </a:r>
            <a:r>
              <a:rPr lang="en-US" sz="2000" b="1" dirty="0" smtClean="0">
                <a:latin typeface="Century Gothic" pitchFamily="34" charset="0"/>
              </a:rPr>
              <a:t> </a:t>
            </a:r>
            <a:r>
              <a:rPr lang="en-US" sz="2000" b="1" dirty="0" err="1" smtClean="0">
                <a:latin typeface="Century Gothic" pitchFamily="34" charset="0"/>
              </a:rPr>
              <a:t>wrs</a:t>
            </a:r>
            <a:r>
              <a:rPr lang="en-US" sz="2000" b="1" dirty="0" smtClean="0">
                <a:latin typeface="Century Gothic" pitchFamily="34" charset="0"/>
              </a:rPr>
              <a:t> = …  get a web </a:t>
            </a:r>
            <a:r>
              <a:rPr lang="en-US" sz="2000" b="1" dirty="0" err="1" smtClean="0">
                <a:latin typeface="Century Gothic" pitchFamily="34" charset="0"/>
              </a:rPr>
              <a:t>rowset</a:t>
            </a:r>
            <a:r>
              <a:rPr lang="en-US" sz="2000" b="1" dirty="0" smtClean="0">
                <a:latin typeface="Century Gothic" pitchFamily="34" charset="0"/>
              </a:rPr>
              <a:t> with data …;</a:t>
            </a:r>
          </a:p>
          <a:p>
            <a:pPr marL="0" indent="0">
              <a:buNone/>
            </a:pPr>
            <a:endParaRPr lang="en-US" sz="2000" b="1" dirty="0">
              <a:latin typeface="Century Gothic" pitchFamily="34" charset="0"/>
            </a:endParaRPr>
          </a:p>
          <a:p>
            <a:pPr marL="0" indent="0">
              <a:buNone/>
            </a:pPr>
            <a:r>
              <a:rPr lang="en-US" sz="2000" b="1" dirty="0" smtClean="0">
                <a:latin typeface="Century Gothic" pitchFamily="34" charset="0"/>
              </a:rPr>
              <a:t>//Create a </a:t>
            </a:r>
            <a:r>
              <a:rPr lang="en-US" sz="2000" b="1" dirty="0" err="1" smtClean="0">
                <a:latin typeface="Century Gothic" pitchFamily="34" charset="0"/>
              </a:rPr>
              <a:t>StringWriter</a:t>
            </a:r>
            <a:r>
              <a:rPr lang="en-US" sz="2000" b="1" dirty="0" smtClean="0">
                <a:latin typeface="Century Gothic" pitchFamily="34" charset="0"/>
              </a:rPr>
              <a:t> object to hold the exported XML</a:t>
            </a:r>
          </a:p>
          <a:p>
            <a:pPr marL="0" indent="0">
              <a:buNone/>
            </a:pPr>
            <a:r>
              <a:rPr lang="en-US" sz="2000" b="1" dirty="0" err="1">
                <a:latin typeface="Century Gothic" pitchFamily="34" charset="0"/>
              </a:rPr>
              <a:t>j</a:t>
            </a:r>
            <a:r>
              <a:rPr lang="en-US" sz="2000" b="1" dirty="0" err="1" smtClean="0">
                <a:latin typeface="Century Gothic" pitchFamily="34" charset="0"/>
              </a:rPr>
              <a:t>ava.io.StringWriter</a:t>
            </a:r>
            <a:r>
              <a:rPr lang="en-US" sz="2000" b="1" dirty="0" smtClean="0">
                <a:latin typeface="Century Gothic" pitchFamily="34" charset="0"/>
              </a:rPr>
              <a:t> </a:t>
            </a:r>
            <a:r>
              <a:rPr lang="en-US" sz="2000" b="1" dirty="0" err="1" smtClean="0">
                <a:latin typeface="Century Gothic" pitchFamily="34" charset="0"/>
              </a:rPr>
              <a:t>sw</a:t>
            </a:r>
            <a:r>
              <a:rPr lang="en-US" sz="2000" b="1" dirty="0" smtClean="0">
                <a:latin typeface="Century Gothic" pitchFamily="34" charset="0"/>
              </a:rPr>
              <a:t> = new </a:t>
            </a:r>
            <a:r>
              <a:rPr lang="en-US" sz="2000" b="1" dirty="0" err="1" smtClean="0">
                <a:latin typeface="Century Gothic" pitchFamily="34" charset="0"/>
              </a:rPr>
              <a:t>java.io.StringWriter</a:t>
            </a:r>
            <a:r>
              <a:rPr lang="en-US" sz="2000" b="1" dirty="0" smtClean="0">
                <a:latin typeface="Century Gothic" pitchFamily="34" charset="0"/>
              </a:rPr>
              <a:t>();</a:t>
            </a:r>
          </a:p>
          <a:p>
            <a:pPr marL="0" indent="0">
              <a:buNone/>
            </a:pPr>
            <a:endParaRPr lang="en-US" sz="2000" b="1" dirty="0">
              <a:latin typeface="Century Gothic" pitchFamily="34" charset="0"/>
            </a:endParaRPr>
          </a:p>
          <a:p>
            <a:pPr marL="0" indent="0">
              <a:buNone/>
            </a:pPr>
            <a:r>
              <a:rPr lang="en-US" sz="2000" b="1" dirty="0" smtClean="0">
                <a:latin typeface="Century Gothic" pitchFamily="34" charset="0"/>
              </a:rPr>
              <a:t>//Write the XML representation of </a:t>
            </a:r>
            <a:r>
              <a:rPr lang="en-US" sz="2000" b="1" dirty="0" err="1" smtClean="0">
                <a:latin typeface="Century Gothic" pitchFamily="34" charset="0"/>
              </a:rPr>
              <a:t>wrs</a:t>
            </a:r>
            <a:r>
              <a:rPr lang="en-US" sz="2000" b="1" dirty="0" smtClean="0">
                <a:latin typeface="Century Gothic" pitchFamily="34" charset="0"/>
              </a:rPr>
              <a:t> into </a:t>
            </a:r>
            <a:r>
              <a:rPr lang="en-US" sz="2000" b="1" dirty="0" err="1" smtClean="0">
                <a:latin typeface="Century Gothic" pitchFamily="34" charset="0"/>
              </a:rPr>
              <a:t>sw</a:t>
            </a:r>
            <a:endParaRPr lang="en-US" sz="2000" b="1" dirty="0" smtClean="0">
              <a:latin typeface="Century Gothic" pitchFamily="34" charset="0"/>
            </a:endParaRPr>
          </a:p>
          <a:p>
            <a:pPr marL="0" indent="0">
              <a:buNone/>
            </a:pPr>
            <a:r>
              <a:rPr lang="en-US" sz="2000" b="1" dirty="0" err="1">
                <a:latin typeface="Century Gothic" pitchFamily="34" charset="0"/>
              </a:rPr>
              <a:t>w</a:t>
            </a:r>
            <a:r>
              <a:rPr lang="en-US" sz="2000" b="1" dirty="0" err="1" smtClean="0">
                <a:latin typeface="Century Gothic" pitchFamily="34" charset="0"/>
              </a:rPr>
              <a:t>rs.writeXML</a:t>
            </a:r>
            <a:r>
              <a:rPr lang="en-US" sz="2000" b="1" dirty="0" smtClean="0">
                <a:latin typeface="Century Gothic" pitchFamily="34" charset="0"/>
              </a:rPr>
              <a:t>(</a:t>
            </a:r>
            <a:r>
              <a:rPr lang="en-US" sz="2000" b="1" dirty="0" err="1" smtClean="0">
                <a:latin typeface="Century Gothic" pitchFamily="34" charset="0"/>
              </a:rPr>
              <a:t>sw</a:t>
            </a:r>
            <a:r>
              <a:rPr lang="en-US" sz="2000" b="1" dirty="0" smtClean="0">
                <a:latin typeface="Century Gothic" pitchFamily="34" charset="0"/>
              </a:rPr>
              <a:t>);</a:t>
            </a:r>
          </a:p>
          <a:p>
            <a:pPr marL="0" indent="0">
              <a:buNone/>
            </a:pPr>
            <a:endParaRPr lang="en-US" sz="2000" b="1" dirty="0">
              <a:latin typeface="Century Gothic" pitchFamily="34" charset="0"/>
            </a:endParaRPr>
          </a:p>
          <a:p>
            <a:pPr marL="0" indent="0">
              <a:buNone/>
            </a:pPr>
            <a:r>
              <a:rPr lang="en-US" sz="2000" b="1" dirty="0" smtClean="0">
                <a:latin typeface="Century Gothic" pitchFamily="34" charset="0"/>
              </a:rPr>
              <a:t>//Get the String object from </a:t>
            </a:r>
            <a:r>
              <a:rPr lang="en-US" sz="2000" b="1" dirty="0" err="1" smtClean="0">
                <a:latin typeface="Century Gothic" pitchFamily="34" charset="0"/>
              </a:rPr>
              <a:t>sw</a:t>
            </a:r>
            <a:endParaRPr lang="en-US" sz="2000" b="1" dirty="0" smtClean="0">
              <a:latin typeface="Century Gothic" pitchFamily="34" charset="0"/>
            </a:endParaRPr>
          </a:p>
          <a:p>
            <a:pPr marL="0" indent="0">
              <a:buNone/>
            </a:pPr>
            <a:r>
              <a:rPr lang="en-US" sz="2000" b="1" dirty="0" smtClean="0">
                <a:latin typeface="Century Gothic" pitchFamily="34" charset="0"/>
              </a:rPr>
              <a:t>String </a:t>
            </a:r>
            <a:r>
              <a:rPr lang="en-US" sz="2000" b="1" dirty="0" err="1" smtClean="0">
                <a:latin typeface="Century Gothic" pitchFamily="34" charset="0"/>
              </a:rPr>
              <a:t>webRsXML</a:t>
            </a:r>
            <a:r>
              <a:rPr lang="en-US" sz="2000" b="1" dirty="0" smtClean="0">
                <a:latin typeface="Century Gothic" pitchFamily="34" charset="0"/>
              </a:rPr>
              <a:t> = </a:t>
            </a:r>
            <a:r>
              <a:rPr lang="en-US" sz="2000" b="1" dirty="0" err="1" smtClean="0">
                <a:latin typeface="Century Gothic" pitchFamily="34" charset="0"/>
              </a:rPr>
              <a:t>sw.toString</a:t>
            </a:r>
            <a:r>
              <a:rPr lang="en-US" sz="2000" b="1" dirty="0" smtClean="0">
                <a:latin typeface="Century Gothic" pitchFamily="34" charset="0"/>
              </a:rPr>
              <a:t>();</a:t>
            </a:r>
          </a:p>
          <a:p>
            <a:pPr marL="0" indent="0">
              <a:buNone/>
            </a:pPr>
            <a:endParaRPr lang="en-US" sz="2000" b="1" dirty="0">
              <a:latin typeface="Century Gothic" pitchFamily="34" charset="0"/>
            </a:endParaRPr>
          </a:p>
          <a:p>
            <a:r>
              <a:rPr lang="en-US" dirty="0" smtClean="0"/>
              <a:t>String </a:t>
            </a:r>
            <a:r>
              <a:rPr lang="en-US" dirty="0" err="1" smtClean="0"/>
              <a:t>webRsXML</a:t>
            </a:r>
            <a:r>
              <a:rPr lang="en-US" dirty="0" smtClean="0"/>
              <a:t> contains the XML representation of the </a:t>
            </a:r>
            <a:r>
              <a:rPr lang="en-US" dirty="0" err="1" smtClean="0"/>
              <a:t>wrs</a:t>
            </a:r>
            <a:r>
              <a:rPr lang="en-US" dirty="0" smtClean="0"/>
              <a:t> object.</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12843008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Importing XML into a ‘</a:t>
            </a:r>
            <a:r>
              <a:rPr lang="en-US" dirty="0" err="1" smtClean="0"/>
              <a:t>WebRowSet</a:t>
            </a:r>
            <a:r>
              <a:rPr lang="en-US" dirty="0" smtClean="0"/>
              <a:t>’:</a:t>
            </a:r>
          </a:p>
          <a:p>
            <a:pPr marL="0" indent="0">
              <a:buNone/>
            </a:pPr>
            <a:endParaRPr lang="en-US" sz="2000" b="1" dirty="0">
              <a:latin typeface="Century Gothic" pitchFamily="34" charset="0"/>
            </a:endParaRPr>
          </a:p>
          <a:p>
            <a:pPr marL="0" indent="0">
              <a:buNone/>
            </a:pPr>
            <a:r>
              <a:rPr lang="en-US" sz="2000" b="1" dirty="0" smtClean="0">
                <a:latin typeface="Century Gothic" pitchFamily="34" charset="0"/>
              </a:rPr>
              <a:t>//Create a </a:t>
            </a:r>
            <a:r>
              <a:rPr lang="en-US" sz="2000" b="1" dirty="0" err="1" smtClean="0">
                <a:latin typeface="Century Gothic" pitchFamily="34" charset="0"/>
              </a:rPr>
              <a:t>StringReader</a:t>
            </a:r>
            <a:r>
              <a:rPr lang="en-US" sz="2000" b="1" dirty="0" smtClean="0">
                <a:latin typeface="Century Gothic" pitchFamily="34" charset="0"/>
              </a:rPr>
              <a:t> object from an XML String</a:t>
            </a:r>
          </a:p>
          <a:p>
            <a:pPr marL="0" indent="0">
              <a:buNone/>
            </a:pPr>
            <a:r>
              <a:rPr lang="en-US" sz="2000" b="1" dirty="0" err="1" smtClean="0">
                <a:latin typeface="Century Gothic" pitchFamily="34" charset="0"/>
              </a:rPr>
              <a:t>Java.io.StringReader</a:t>
            </a:r>
            <a:r>
              <a:rPr lang="en-US" sz="2000" b="1" dirty="0" smtClean="0">
                <a:latin typeface="Century Gothic" pitchFamily="34" charset="0"/>
              </a:rPr>
              <a:t> </a:t>
            </a:r>
            <a:r>
              <a:rPr lang="en-US" sz="2000" b="1" dirty="0" err="1" smtClean="0">
                <a:latin typeface="Century Gothic" pitchFamily="34" charset="0"/>
              </a:rPr>
              <a:t>sr</a:t>
            </a:r>
            <a:r>
              <a:rPr lang="en-US" sz="2000" b="1" dirty="0" smtClean="0">
                <a:latin typeface="Century Gothic" pitchFamily="34" charset="0"/>
              </a:rPr>
              <a:t> = new </a:t>
            </a:r>
            <a:r>
              <a:rPr lang="en-US" sz="2000" b="1" dirty="0" err="1" smtClean="0">
                <a:latin typeface="Century Gothic" pitchFamily="34" charset="0"/>
              </a:rPr>
              <a:t>java.io.StringReader</a:t>
            </a:r>
            <a:r>
              <a:rPr lang="en-US" sz="2000" b="1" dirty="0" smtClean="0">
                <a:latin typeface="Century Gothic" pitchFamily="34" charset="0"/>
              </a:rPr>
              <a:t>(</a:t>
            </a:r>
            <a:r>
              <a:rPr lang="en-US" sz="2000" b="1" dirty="0" err="1" smtClean="0">
                <a:latin typeface="Century Gothic" pitchFamily="34" charset="0"/>
              </a:rPr>
              <a:t>webRsXML</a:t>
            </a:r>
            <a:r>
              <a:rPr lang="en-US" sz="2000" b="1" dirty="0" smtClean="0">
                <a:latin typeface="Century Gothic" pitchFamily="34" charset="0"/>
              </a:rPr>
              <a:t>);</a:t>
            </a:r>
          </a:p>
          <a:p>
            <a:pPr marL="0" indent="0">
              <a:buNone/>
            </a:pPr>
            <a:endParaRPr lang="en-US" sz="2000" b="1" dirty="0" smtClean="0">
              <a:latin typeface="Century Gothic" pitchFamily="34" charset="0"/>
            </a:endParaRPr>
          </a:p>
          <a:p>
            <a:pPr marL="0" indent="0">
              <a:buNone/>
            </a:pPr>
            <a:r>
              <a:rPr lang="en-US" sz="2000" b="1" dirty="0" smtClean="0">
                <a:latin typeface="Century Gothic" pitchFamily="34" charset="0"/>
              </a:rPr>
              <a:t>//Create an empty </a:t>
            </a:r>
            <a:r>
              <a:rPr lang="en-US" sz="2000" b="1" dirty="0" err="1" smtClean="0">
                <a:latin typeface="Century Gothic" pitchFamily="34" charset="0"/>
              </a:rPr>
              <a:t>WebRowSet</a:t>
            </a:r>
            <a:r>
              <a:rPr lang="en-US" sz="2000" b="1" dirty="0" smtClean="0">
                <a:latin typeface="Century Gothic" pitchFamily="34" charset="0"/>
              </a:rPr>
              <a:t> object</a:t>
            </a:r>
          </a:p>
          <a:p>
            <a:pPr marL="0" indent="0">
              <a:buNone/>
            </a:pPr>
            <a:r>
              <a:rPr lang="en-US" sz="2000" b="1" dirty="0" err="1" smtClean="0">
                <a:latin typeface="Century Gothic" pitchFamily="34" charset="0"/>
              </a:rPr>
              <a:t>RowSetFactory</a:t>
            </a:r>
            <a:r>
              <a:rPr lang="en-US" sz="2000" b="1" dirty="0" smtClean="0">
                <a:latin typeface="Century Gothic" pitchFamily="34" charset="0"/>
              </a:rPr>
              <a:t> </a:t>
            </a:r>
            <a:r>
              <a:rPr lang="en-US" sz="2000" b="1" dirty="0" err="1" smtClean="0">
                <a:latin typeface="Century Gothic" pitchFamily="34" charset="0"/>
              </a:rPr>
              <a:t>rsf</a:t>
            </a:r>
            <a:r>
              <a:rPr lang="en-US" sz="2000" b="1" dirty="0" smtClean="0">
                <a:latin typeface="Century Gothic" pitchFamily="34" charset="0"/>
              </a:rPr>
              <a:t> = </a:t>
            </a:r>
            <a:r>
              <a:rPr lang="en-US" sz="2000" b="1" dirty="0" err="1" smtClean="0">
                <a:latin typeface="Century Gothic" pitchFamily="34" charset="0"/>
              </a:rPr>
              <a:t>RowSetProvider.newFactory</a:t>
            </a:r>
            <a:r>
              <a:rPr lang="en-US" sz="2000" b="1" dirty="0" smtClean="0">
                <a:latin typeface="Century Gothic" pitchFamily="34" charset="0"/>
              </a:rPr>
              <a:t>();</a:t>
            </a:r>
          </a:p>
          <a:p>
            <a:pPr marL="0" indent="0">
              <a:buNone/>
            </a:pPr>
            <a:r>
              <a:rPr lang="en-US" sz="2000" b="1" dirty="0" err="1" smtClean="0">
                <a:latin typeface="Century Gothic" pitchFamily="34" charset="0"/>
              </a:rPr>
              <a:t>WebRowSet</a:t>
            </a:r>
            <a:r>
              <a:rPr lang="en-US" sz="2000" b="1" dirty="0" smtClean="0">
                <a:latin typeface="Century Gothic" pitchFamily="34" charset="0"/>
              </a:rPr>
              <a:t> </a:t>
            </a:r>
            <a:r>
              <a:rPr lang="en-US" sz="2000" b="1" dirty="0" err="1" smtClean="0">
                <a:latin typeface="Century Gothic" pitchFamily="34" charset="0"/>
              </a:rPr>
              <a:t>newWebRs</a:t>
            </a:r>
            <a:r>
              <a:rPr lang="en-US" sz="2000" b="1" dirty="0" smtClean="0">
                <a:latin typeface="Century Gothic" pitchFamily="34" charset="0"/>
              </a:rPr>
              <a:t> </a:t>
            </a:r>
            <a:r>
              <a:rPr lang="en-US" sz="2000" b="1" dirty="0">
                <a:latin typeface="Century Gothic" pitchFamily="34" charset="0"/>
              </a:rPr>
              <a:t>= </a:t>
            </a:r>
            <a:r>
              <a:rPr lang="en-US" sz="2000" b="1" dirty="0" err="1" smtClean="0">
                <a:latin typeface="Century Gothic" pitchFamily="34" charset="0"/>
              </a:rPr>
              <a:t>rsf.createWebRowSet</a:t>
            </a:r>
            <a:r>
              <a:rPr lang="en-US" sz="2000" b="1" dirty="0">
                <a:latin typeface="Century Gothic" pitchFamily="34" charset="0"/>
              </a:rPr>
              <a:t>();</a:t>
            </a:r>
            <a:endParaRPr lang="en-US" sz="2000" b="1" dirty="0" smtClean="0">
              <a:latin typeface="Century Gothic" pitchFamily="34" charset="0"/>
            </a:endParaRPr>
          </a:p>
          <a:p>
            <a:pPr marL="0" indent="0">
              <a:buNone/>
            </a:pPr>
            <a:endParaRPr lang="en-US" sz="2000" b="1" dirty="0" smtClean="0">
              <a:latin typeface="Century Gothic" pitchFamily="34" charset="0"/>
            </a:endParaRPr>
          </a:p>
          <a:p>
            <a:pPr marL="0" indent="0">
              <a:buNone/>
            </a:pPr>
            <a:r>
              <a:rPr lang="en-US" sz="2000" b="1" dirty="0" smtClean="0">
                <a:latin typeface="Century Gothic" pitchFamily="34" charset="0"/>
              </a:rPr>
              <a:t>// Import the XML content into the new </a:t>
            </a:r>
            <a:r>
              <a:rPr lang="en-US" sz="2000" b="1" dirty="0" err="1" smtClean="0">
                <a:latin typeface="Century Gothic" pitchFamily="34" charset="0"/>
              </a:rPr>
              <a:t>WebRowSet</a:t>
            </a:r>
            <a:endParaRPr lang="en-US" sz="2000" b="1" dirty="0" smtClean="0">
              <a:latin typeface="Century Gothic" pitchFamily="34" charset="0"/>
            </a:endParaRPr>
          </a:p>
          <a:p>
            <a:pPr marL="0" indent="0">
              <a:buNone/>
            </a:pPr>
            <a:r>
              <a:rPr lang="en-US" sz="2000" b="1" dirty="0" err="1">
                <a:latin typeface="Century Gothic" pitchFamily="34" charset="0"/>
              </a:rPr>
              <a:t>n</a:t>
            </a:r>
            <a:r>
              <a:rPr lang="en-US" sz="2000" b="1" dirty="0" err="1" smtClean="0">
                <a:latin typeface="Century Gothic" pitchFamily="34" charset="0"/>
              </a:rPr>
              <a:t>ewWebRs.readXML</a:t>
            </a:r>
            <a:r>
              <a:rPr lang="en-US" sz="2000" b="1" dirty="0" smtClean="0">
                <a:latin typeface="Century Gothic" pitchFamily="34" charset="0"/>
              </a:rPr>
              <a:t>(</a:t>
            </a:r>
            <a:r>
              <a:rPr lang="en-US" sz="2000" b="1" dirty="0" err="1" smtClean="0">
                <a:latin typeface="Century Gothic" pitchFamily="34" charset="0"/>
              </a:rPr>
              <a:t>sr</a:t>
            </a:r>
            <a:r>
              <a:rPr lang="en-US" sz="2000" b="1" dirty="0" smtClean="0">
                <a:latin typeface="Century Gothic" pitchFamily="34" charset="0"/>
              </a:rPr>
              <a:t>);</a:t>
            </a:r>
          </a:p>
          <a:p>
            <a:pPr marL="0" indent="0">
              <a:buNone/>
            </a:pPr>
            <a:r>
              <a:rPr lang="en-US" dirty="0" smtClean="0"/>
              <a:t> </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38809659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b="1" dirty="0" err="1" smtClean="0"/>
              <a:t>WebRowSetXml</a:t>
            </a:r>
            <a:r>
              <a:rPr lang="en-US" dirty="0" smtClean="0"/>
              <a:t> exercise</a:t>
            </a:r>
          </a:p>
          <a:p>
            <a:pPr marL="0" indent="0" algn="ctr">
              <a:buNone/>
            </a:pPr>
            <a:endParaRPr lang="en-US" dirty="0"/>
          </a:p>
          <a:p>
            <a:pPr marL="0" indent="0" algn="ctr">
              <a:buNone/>
            </a:pP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30887746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92500" lnSpcReduction="20000"/>
          </a:bodyPr>
          <a:lstStyle/>
          <a:p>
            <a:r>
              <a:rPr lang="en-US" dirty="0" smtClean="0"/>
              <a:t>‘</a:t>
            </a:r>
            <a:r>
              <a:rPr lang="en-US" b="1" dirty="0" err="1" smtClean="0"/>
              <a:t>FilteredRowSet</a:t>
            </a:r>
            <a:r>
              <a:rPr lang="en-US" dirty="0" smtClean="0"/>
              <a:t>’ inherits from ‘</a:t>
            </a:r>
            <a:r>
              <a:rPr lang="en-US" b="1" dirty="0" err="1" smtClean="0"/>
              <a:t>WebRowSet</a:t>
            </a:r>
            <a:r>
              <a:rPr lang="en-US" dirty="0" smtClean="0"/>
              <a:t>’ and provides filtering capabilities for a </a:t>
            </a:r>
            <a:r>
              <a:rPr lang="en-US" dirty="0" err="1" smtClean="0"/>
              <a:t>rowset</a:t>
            </a:r>
            <a:r>
              <a:rPr lang="en-US" dirty="0" smtClean="0"/>
              <a:t>.</a:t>
            </a:r>
          </a:p>
          <a:p>
            <a:r>
              <a:rPr lang="en-US" dirty="0" smtClean="0"/>
              <a:t>You view the rows based on a set of criteria which is called a ‘</a:t>
            </a:r>
            <a:r>
              <a:rPr lang="en-US" b="1" dirty="0" smtClean="0"/>
              <a:t>filter</a:t>
            </a:r>
            <a:r>
              <a:rPr lang="en-US" dirty="0" smtClean="0"/>
              <a:t>’.</a:t>
            </a:r>
          </a:p>
          <a:p>
            <a:r>
              <a:rPr lang="en-US" dirty="0" smtClean="0"/>
              <a:t>Setting a ‘</a:t>
            </a:r>
            <a:r>
              <a:rPr lang="en-US" b="1" dirty="0" smtClean="0"/>
              <a:t>filter</a:t>
            </a:r>
            <a:r>
              <a:rPr lang="en-US" dirty="0" smtClean="0"/>
              <a:t>’ to the </a:t>
            </a:r>
            <a:r>
              <a:rPr lang="en-US" dirty="0" err="1" smtClean="0"/>
              <a:t>rowset</a:t>
            </a:r>
            <a:r>
              <a:rPr lang="en-US" dirty="0" smtClean="0"/>
              <a:t> does not delete rows from the </a:t>
            </a:r>
            <a:r>
              <a:rPr lang="en-US" dirty="0" err="1" smtClean="0"/>
              <a:t>rowset</a:t>
            </a:r>
            <a:r>
              <a:rPr lang="en-US" dirty="0" smtClean="0"/>
              <a:t>, rather, you only access those rows that satisfy the ‘filter’ criteria.</a:t>
            </a:r>
          </a:p>
          <a:p>
            <a:r>
              <a:rPr lang="en-US" dirty="0" smtClean="0"/>
              <a:t>You can reset the ‘</a:t>
            </a:r>
            <a:r>
              <a:rPr lang="en-US" b="1" dirty="0" smtClean="0"/>
              <a:t>filter</a:t>
            </a:r>
            <a:r>
              <a:rPr lang="en-US" dirty="0" smtClean="0"/>
              <a:t>’ to view all rows.</a:t>
            </a:r>
          </a:p>
          <a:p>
            <a:r>
              <a:rPr lang="en-US" dirty="0" smtClean="0"/>
              <a:t>A ‘</a:t>
            </a:r>
            <a:r>
              <a:rPr lang="en-US" b="1" dirty="0" smtClean="0"/>
              <a:t>filter</a:t>
            </a:r>
            <a:r>
              <a:rPr lang="en-US" dirty="0" smtClean="0"/>
              <a:t>’ is an object of a class that implements the ‘</a:t>
            </a:r>
            <a:r>
              <a:rPr lang="en-US" b="1" dirty="0" err="1" smtClean="0"/>
              <a:t>javax.sql.rowset.Predicate</a:t>
            </a:r>
            <a:r>
              <a:rPr lang="en-US" dirty="0" smtClean="0"/>
              <a:t>’ interface.</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12963577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85000" lnSpcReduction="10000"/>
          </a:bodyPr>
          <a:lstStyle/>
          <a:p>
            <a:r>
              <a:rPr lang="en-US" dirty="0" smtClean="0"/>
              <a:t>‘</a:t>
            </a:r>
            <a:r>
              <a:rPr lang="en-US" b="1" dirty="0" err="1" smtClean="0"/>
              <a:t>JoinRowSet</a:t>
            </a:r>
            <a:r>
              <a:rPr lang="en-US" dirty="0" smtClean="0"/>
              <a:t>’ inherits from ‘</a:t>
            </a:r>
            <a:r>
              <a:rPr lang="en-US" b="1" dirty="0" err="1" smtClean="0"/>
              <a:t>WebRowSet</a:t>
            </a:r>
            <a:r>
              <a:rPr lang="en-US" dirty="0" smtClean="0"/>
              <a:t>’.</a:t>
            </a:r>
          </a:p>
          <a:p>
            <a:r>
              <a:rPr lang="en-US" dirty="0" smtClean="0"/>
              <a:t>It provides the ability to combine (or join) two or more disconnected </a:t>
            </a:r>
            <a:r>
              <a:rPr lang="en-US" dirty="0" err="1" smtClean="0"/>
              <a:t>rowsets</a:t>
            </a:r>
            <a:r>
              <a:rPr lang="en-US" dirty="0" smtClean="0"/>
              <a:t> into one.</a:t>
            </a:r>
          </a:p>
          <a:p>
            <a:r>
              <a:rPr lang="en-US" dirty="0"/>
              <a:t>Y</a:t>
            </a:r>
            <a:r>
              <a:rPr lang="en-US" dirty="0" smtClean="0"/>
              <a:t>ou retrieve data in multiple </a:t>
            </a:r>
            <a:r>
              <a:rPr lang="en-US" dirty="0" err="1" smtClean="0"/>
              <a:t>rowsets</a:t>
            </a:r>
            <a:r>
              <a:rPr lang="en-US" dirty="0" smtClean="0"/>
              <a:t>, using ‘</a:t>
            </a:r>
            <a:r>
              <a:rPr lang="en-US" b="1" dirty="0" err="1" smtClean="0"/>
              <a:t>CachedRowSet</a:t>
            </a:r>
            <a:r>
              <a:rPr lang="en-US" dirty="0" smtClean="0"/>
              <a:t>’, ‘</a:t>
            </a:r>
            <a:r>
              <a:rPr lang="en-US" b="1" dirty="0" err="1" smtClean="0"/>
              <a:t>WebRowSet</a:t>
            </a:r>
            <a:r>
              <a:rPr lang="en-US" dirty="0" smtClean="0"/>
              <a:t>’ or ‘</a:t>
            </a:r>
            <a:r>
              <a:rPr lang="en-US" b="1" dirty="0" err="1" smtClean="0"/>
              <a:t>FilteredRowSet</a:t>
            </a:r>
            <a:r>
              <a:rPr lang="en-US" dirty="0" smtClean="0"/>
              <a:t>’.</a:t>
            </a:r>
          </a:p>
          <a:p>
            <a:r>
              <a:rPr lang="en-US" dirty="0" smtClean="0"/>
              <a:t>Create and empty ‘</a:t>
            </a:r>
            <a:r>
              <a:rPr lang="en-US" b="1" dirty="0" err="1" smtClean="0"/>
              <a:t>JoinRowSet</a:t>
            </a:r>
            <a:r>
              <a:rPr lang="en-US" dirty="0" smtClean="0"/>
              <a:t>’.</a:t>
            </a:r>
          </a:p>
          <a:p>
            <a:r>
              <a:rPr lang="en-US" dirty="0" smtClean="0"/>
              <a:t>Add all </a:t>
            </a:r>
            <a:r>
              <a:rPr lang="en-US" dirty="0" err="1" smtClean="0"/>
              <a:t>rowsets</a:t>
            </a:r>
            <a:r>
              <a:rPr lang="en-US" dirty="0" smtClean="0"/>
              <a:t> to the ‘</a:t>
            </a:r>
            <a:r>
              <a:rPr lang="en-US" b="1" dirty="0" err="1" smtClean="0"/>
              <a:t>JoinRowSet</a:t>
            </a:r>
            <a:r>
              <a:rPr lang="en-US" dirty="0" smtClean="0"/>
              <a:t>’ by calling its ‘</a:t>
            </a:r>
            <a:r>
              <a:rPr lang="en-US" b="1" dirty="0" err="1" smtClean="0"/>
              <a:t>addRowSet</a:t>
            </a:r>
            <a:r>
              <a:rPr lang="en-US" b="1" dirty="0" smtClean="0"/>
              <a:t>()</a:t>
            </a:r>
            <a:r>
              <a:rPr lang="en-US" dirty="0" smtClean="0"/>
              <a:t>’ method.</a:t>
            </a:r>
          </a:p>
          <a:p>
            <a:r>
              <a:rPr lang="en-US" dirty="0" smtClean="0"/>
              <a:t>You may specify the ‘JOIN’ columns in a </a:t>
            </a:r>
            <a:r>
              <a:rPr lang="en-US" dirty="0" err="1" smtClean="0"/>
              <a:t>rowset</a:t>
            </a:r>
            <a:r>
              <a:rPr lang="en-US" dirty="0" smtClean="0"/>
              <a:t> when you add a </a:t>
            </a:r>
            <a:r>
              <a:rPr lang="en-US" dirty="0" err="1" smtClean="0"/>
              <a:t>rowset</a:t>
            </a:r>
            <a:r>
              <a:rPr lang="en-US" dirty="0" smtClean="0"/>
              <a:t> to the ‘</a:t>
            </a:r>
            <a:r>
              <a:rPr lang="en-US" b="1" dirty="0" err="1" smtClean="0"/>
              <a:t>JoinRowSet</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3595213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JDBC connection project exercise.</a:t>
            </a:r>
            <a:endParaRPr lang="en-US" dirty="0"/>
          </a:p>
        </p:txBody>
      </p:sp>
      <p:pic>
        <p:nvPicPr>
          <p:cNvPr id="5"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7127362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55000" lnSpcReduction="20000"/>
          </a:bodyPr>
          <a:lstStyle/>
          <a:p>
            <a:pPr marL="0" indent="0">
              <a:buNone/>
            </a:pPr>
            <a:r>
              <a:rPr lang="en-US" b="1" dirty="0" smtClean="0"/>
              <a:t>cachedRs1 =   ...  get a </a:t>
            </a:r>
            <a:r>
              <a:rPr lang="en-US" b="1" dirty="0" err="1" smtClean="0"/>
              <a:t>CachedRowSet</a:t>
            </a:r>
            <a:r>
              <a:rPr lang="en-US" b="1" dirty="0" smtClean="0"/>
              <a:t> …</a:t>
            </a:r>
            <a:endParaRPr lang="en-US" b="1" dirty="0"/>
          </a:p>
          <a:p>
            <a:pPr marL="0" indent="0">
              <a:buNone/>
            </a:pPr>
            <a:r>
              <a:rPr lang="en-US" b="1" dirty="0" smtClean="0"/>
              <a:t>cachedRs2 </a:t>
            </a:r>
            <a:r>
              <a:rPr lang="en-US" b="1" dirty="0"/>
              <a:t>= </a:t>
            </a:r>
            <a:r>
              <a:rPr lang="en-US" b="1" dirty="0" smtClean="0"/>
              <a:t>  ...  </a:t>
            </a:r>
            <a:r>
              <a:rPr lang="en-US" b="1" dirty="0"/>
              <a:t>get a </a:t>
            </a:r>
            <a:r>
              <a:rPr lang="en-US" b="1" dirty="0" smtClean="0"/>
              <a:t> second </a:t>
            </a:r>
            <a:r>
              <a:rPr lang="en-US" b="1" dirty="0" err="1" smtClean="0"/>
              <a:t>CachedRowSet</a:t>
            </a:r>
            <a:r>
              <a:rPr lang="en-US" b="1" dirty="0" smtClean="0"/>
              <a:t> …</a:t>
            </a:r>
            <a:endParaRPr lang="en-US" b="1" dirty="0"/>
          </a:p>
          <a:p>
            <a:pPr marL="0" indent="0">
              <a:buNone/>
            </a:pPr>
            <a:r>
              <a:rPr lang="en-US" b="1" dirty="0" smtClean="0"/>
              <a:t>String </a:t>
            </a:r>
            <a:r>
              <a:rPr lang="en-US" b="1" dirty="0"/>
              <a:t>sqlCommand1 = "select </a:t>
            </a:r>
            <a:r>
              <a:rPr lang="en-US" b="1" dirty="0" err="1"/>
              <a:t>person_id</a:t>
            </a:r>
            <a:r>
              <a:rPr lang="en-US" b="1" dirty="0"/>
              <a:t>, </a:t>
            </a:r>
            <a:r>
              <a:rPr lang="en-US" b="1" dirty="0" err="1"/>
              <a:t>first_name</a:t>
            </a:r>
            <a:r>
              <a:rPr lang="en-US" b="1" dirty="0"/>
              <a:t>  </a:t>
            </a:r>
            <a:r>
              <a:rPr lang="en-US" b="1" dirty="0" smtClean="0"/>
              <a:t>from </a:t>
            </a:r>
            <a:r>
              <a:rPr lang="en-US" b="1" dirty="0"/>
              <a:t>person " + </a:t>
            </a:r>
          </a:p>
          <a:p>
            <a:pPr marL="0" indent="0">
              <a:buNone/>
            </a:pPr>
            <a:r>
              <a:rPr lang="en-US" b="1" dirty="0"/>
              <a:t>                     "where </a:t>
            </a:r>
            <a:r>
              <a:rPr lang="en-US" b="1" dirty="0" err="1"/>
              <a:t>person_id</a:t>
            </a:r>
            <a:r>
              <a:rPr lang="en-US" b="1" dirty="0"/>
              <a:t> in (101, 102)";</a:t>
            </a:r>
          </a:p>
          <a:p>
            <a:pPr marL="0" indent="0">
              <a:buNone/>
            </a:pPr>
            <a:r>
              <a:rPr lang="en-US" b="1" dirty="0" smtClean="0"/>
              <a:t>String </a:t>
            </a:r>
            <a:r>
              <a:rPr lang="en-US" b="1" dirty="0"/>
              <a:t>sqlCommand2 = "select </a:t>
            </a:r>
            <a:r>
              <a:rPr lang="en-US" b="1" dirty="0" err="1"/>
              <a:t>person_id</a:t>
            </a:r>
            <a:r>
              <a:rPr lang="en-US" b="1" dirty="0"/>
              <a:t>, </a:t>
            </a:r>
            <a:r>
              <a:rPr lang="en-US" b="1" dirty="0" err="1"/>
              <a:t>last_name</a:t>
            </a:r>
            <a:r>
              <a:rPr lang="en-US" b="1" dirty="0"/>
              <a:t> f</a:t>
            </a:r>
            <a:r>
              <a:rPr lang="en-US" b="1" dirty="0" smtClean="0"/>
              <a:t>rom </a:t>
            </a:r>
            <a:r>
              <a:rPr lang="en-US" b="1" dirty="0"/>
              <a:t>person " + </a:t>
            </a:r>
          </a:p>
          <a:p>
            <a:pPr marL="0" indent="0">
              <a:buNone/>
            </a:pPr>
            <a:r>
              <a:rPr lang="en-US" b="1" dirty="0"/>
              <a:t>                     "where </a:t>
            </a:r>
            <a:r>
              <a:rPr lang="en-US" b="1" dirty="0" err="1"/>
              <a:t>person_id</a:t>
            </a:r>
            <a:r>
              <a:rPr lang="en-US" b="1" dirty="0"/>
              <a:t> in (101, </a:t>
            </a:r>
            <a:r>
              <a:rPr lang="en-US" b="1" dirty="0" smtClean="0"/>
              <a:t>102)";</a:t>
            </a:r>
            <a:endParaRPr lang="en-US" b="1" dirty="0"/>
          </a:p>
          <a:p>
            <a:pPr marL="0" indent="0">
              <a:buNone/>
            </a:pPr>
            <a:r>
              <a:rPr lang="en-US" b="1" dirty="0" smtClean="0"/>
              <a:t>cachedRs1.setCommand(sqlCommand1</a:t>
            </a:r>
            <a:r>
              <a:rPr lang="en-US" b="1" dirty="0"/>
              <a:t>);</a:t>
            </a:r>
          </a:p>
          <a:p>
            <a:pPr marL="0" indent="0">
              <a:buNone/>
            </a:pPr>
            <a:r>
              <a:rPr lang="en-US" b="1" dirty="0"/>
              <a:t>cachedRs2.setCommand(sqlCommand2</a:t>
            </a:r>
            <a:r>
              <a:rPr lang="en-US" b="1" u="sng" dirty="0"/>
              <a:t>);</a:t>
            </a:r>
          </a:p>
          <a:p>
            <a:pPr marL="0" indent="0">
              <a:buNone/>
            </a:pPr>
            <a:r>
              <a:rPr lang="en-US" b="1" dirty="0" smtClean="0"/>
              <a:t>cachedRs1.execute</a:t>
            </a:r>
            <a:r>
              <a:rPr lang="en-US" b="1" dirty="0"/>
              <a:t>();</a:t>
            </a:r>
          </a:p>
          <a:p>
            <a:pPr marL="0" indent="0">
              <a:buNone/>
            </a:pPr>
            <a:r>
              <a:rPr lang="en-US" b="1" dirty="0"/>
              <a:t>cachedRs2.execute();</a:t>
            </a:r>
          </a:p>
          <a:p>
            <a:pPr marL="0" indent="0">
              <a:buNone/>
            </a:pPr>
            <a:r>
              <a:rPr lang="en-US" b="1" dirty="0" smtClean="0"/>
              <a:t>// </a:t>
            </a:r>
            <a:r>
              <a:rPr lang="en-US" b="1" dirty="0"/>
              <a:t>Create a </a:t>
            </a:r>
            <a:r>
              <a:rPr lang="en-US" b="1" dirty="0" err="1"/>
              <a:t>JoinRowSet</a:t>
            </a:r>
            <a:r>
              <a:rPr lang="en-US" b="1" dirty="0"/>
              <a:t> for cachedRs1 and cachedRs2 </a:t>
            </a:r>
          </a:p>
          <a:p>
            <a:pPr marL="0" indent="0">
              <a:buNone/>
            </a:pPr>
            <a:r>
              <a:rPr lang="en-US" b="1" dirty="0" err="1" smtClean="0"/>
              <a:t>joinRs</a:t>
            </a:r>
            <a:r>
              <a:rPr lang="en-US" b="1" dirty="0" smtClean="0"/>
              <a:t> </a:t>
            </a:r>
            <a:r>
              <a:rPr lang="en-US" b="1" dirty="0"/>
              <a:t>= </a:t>
            </a:r>
            <a:r>
              <a:rPr lang="en-US" b="1" dirty="0" smtClean="0"/>
              <a:t>… get a </a:t>
            </a:r>
            <a:r>
              <a:rPr lang="en-US" b="1" dirty="0" err="1" smtClean="0"/>
              <a:t>JoinRowSet</a:t>
            </a:r>
            <a:r>
              <a:rPr lang="en-US" b="1" dirty="0" smtClean="0"/>
              <a:t> object …</a:t>
            </a:r>
            <a:endParaRPr lang="en-US" b="1" dirty="0"/>
          </a:p>
          <a:p>
            <a:pPr marL="0" indent="0">
              <a:buNone/>
            </a:pPr>
            <a:r>
              <a:rPr lang="en-US" b="1" dirty="0"/>
              <a:t>// Add </a:t>
            </a:r>
            <a:r>
              <a:rPr lang="en-US" b="1" dirty="0" err="1"/>
              <a:t>rowsets</a:t>
            </a:r>
            <a:r>
              <a:rPr lang="en-US" b="1" dirty="0"/>
              <a:t> to the join </a:t>
            </a:r>
            <a:r>
              <a:rPr lang="en-US" b="1" dirty="0" err="1" smtClean="0"/>
              <a:t>rowset</a:t>
            </a:r>
            <a:r>
              <a:rPr lang="en-US" b="1" smtClean="0"/>
              <a:t> - join </a:t>
            </a:r>
            <a:r>
              <a:rPr lang="en-US" b="1" dirty="0"/>
              <a:t>them based on the </a:t>
            </a:r>
            <a:r>
              <a:rPr lang="en-US" b="1" dirty="0" err="1"/>
              <a:t>person_id</a:t>
            </a:r>
            <a:r>
              <a:rPr lang="en-US" b="1" dirty="0"/>
              <a:t> column</a:t>
            </a:r>
          </a:p>
          <a:p>
            <a:pPr marL="0" indent="0">
              <a:buNone/>
            </a:pPr>
            <a:r>
              <a:rPr lang="en-US" b="1" dirty="0" err="1" smtClean="0"/>
              <a:t>joinRs.addRowSet</a:t>
            </a:r>
            <a:r>
              <a:rPr lang="en-US" b="1" dirty="0" smtClean="0"/>
              <a:t>(cachedRs1</a:t>
            </a:r>
            <a:r>
              <a:rPr lang="en-US" b="1" dirty="0"/>
              <a:t>, "</a:t>
            </a:r>
            <a:r>
              <a:rPr lang="en-US" b="1" dirty="0" err="1"/>
              <a:t>person_id</a:t>
            </a:r>
            <a:r>
              <a:rPr lang="en-US" b="1" dirty="0"/>
              <a:t>");</a:t>
            </a:r>
          </a:p>
          <a:p>
            <a:pPr marL="0" indent="0">
              <a:buNone/>
            </a:pPr>
            <a:r>
              <a:rPr lang="en-US" b="1" dirty="0" err="1"/>
              <a:t>joinRs.addRowSet</a:t>
            </a:r>
            <a:r>
              <a:rPr lang="en-US" b="1" dirty="0"/>
              <a:t>(cachedRs2, "</a:t>
            </a:r>
            <a:r>
              <a:rPr lang="en-US" b="1" dirty="0" err="1"/>
              <a:t>person_id</a:t>
            </a:r>
            <a:r>
              <a:rPr lang="en-US" b="1" dirty="0" smtClean="0"/>
              <a:t>");</a:t>
            </a:r>
            <a:endParaRPr lang="en-US" b="1" dirty="0"/>
          </a:p>
          <a:p>
            <a:pPr marL="0" indent="0">
              <a:buNone/>
            </a:pPr>
            <a:endParaRPr lang="en-US" b="1" dirty="0"/>
          </a:p>
          <a:p>
            <a:pPr marL="0" indent="0">
              <a:buNone/>
            </a:pPr>
            <a:endParaRPr lang="en-US" b="1"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37210739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r>
              <a:rPr lang="en-US" dirty="0" smtClean="0"/>
              <a:t>A database transaction consists of one or more changes as a unit of work.</a:t>
            </a:r>
          </a:p>
          <a:p>
            <a:r>
              <a:rPr lang="en-US" dirty="0" smtClean="0"/>
              <a:t>A ‘</a:t>
            </a:r>
            <a:r>
              <a:rPr lang="en-US" b="1" dirty="0" err="1" smtClean="0"/>
              <a:t>savepoint</a:t>
            </a:r>
            <a:r>
              <a:rPr lang="en-US" dirty="0" smtClean="0"/>
              <a:t>’ in a transaction is like a marker that marks a point in a transaction so that, if needed, the transaction can be undone (rolled back) up to that point.</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41625849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lnSpcReduction="10000"/>
          </a:bodyPr>
          <a:lstStyle/>
          <a:p>
            <a:pPr marL="0" indent="0">
              <a:buNone/>
            </a:pPr>
            <a:r>
              <a:rPr lang="en-US" sz="2000" b="1" dirty="0" smtClean="0">
                <a:latin typeface="Century Gothic" pitchFamily="34" charset="0"/>
              </a:rPr>
              <a:t>Connection conn = … get a Connection object …</a:t>
            </a:r>
          </a:p>
          <a:p>
            <a:pPr marL="0" indent="0">
              <a:buNone/>
            </a:pPr>
            <a:r>
              <a:rPr lang="en-US" sz="2000" b="1" dirty="0" smtClean="0">
                <a:latin typeface="Century Gothic" pitchFamily="34" charset="0"/>
              </a:rPr>
              <a:t>Statement </a:t>
            </a:r>
            <a:r>
              <a:rPr lang="en-US" sz="2000" b="1" dirty="0" err="1" smtClean="0">
                <a:latin typeface="Century Gothic" pitchFamily="34" charset="0"/>
              </a:rPr>
              <a:t>stmt</a:t>
            </a:r>
            <a:r>
              <a:rPr lang="en-US" sz="2000" b="1" dirty="0" smtClean="0">
                <a:latin typeface="Century Gothic" pitchFamily="34" charset="0"/>
              </a:rPr>
              <a:t> = </a:t>
            </a:r>
            <a:r>
              <a:rPr lang="en-US" sz="2000" b="1" dirty="0" err="1" smtClean="0">
                <a:latin typeface="Century Gothic" pitchFamily="34" charset="0"/>
              </a:rPr>
              <a:t>conn.createStatement</a:t>
            </a:r>
            <a:r>
              <a:rPr lang="en-US" sz="2000" b="1" dirty="0" smtClean="0">
                <a:latin typeface="Century Gothic" pitchFamily="34" charset="0"/>
              </a:rPr>
              <a:t>();</a:t>
            </a:r>
          </a:p>
          <a:p>
            <a:pPr marL="0" indent="0">
              <a:buNone/>
            </a:pPr>
            <a:r>
              <a:rPr lang="en-US" sz="2000" b="1" dirty="0" err="1">
                <a:latin typeface="Century Gothic" pitchFamily="34" charset="0"/>
              </a:rPr>
              <a:t>s</a:t>
            </a:r>
            <a:r>
              <a:rPr lang="en-US" sz="2000" b="1" dirty="0" err="1" smtClean="0">
                <a:latin typeface="Century Gothic" pitchFamily="34" charset="0"/>
              </a:rPr>
              <a:t>tmt.execute</a:t>
            </a:r>
            <a:r>
              <a:rPr lang="en-US" sz="2000" b="1" dirty="0" smtClean="0">
                <a:latin typeface="Century Gothic" pitchFamily="34" charset="0"/>
              </a:rPr>
              <a:t>(“insert into person…”);  // insert 1</a:t>
            </a:r>
          </a:p>
          <a:p>
            <a:pPr marL="0" indent="0">
              <a:buNone/>
            </a:pPr>
            <a:r>
              <a:rPr lang="en-US" sz="2000" b="1" dirty="0" err="1">
                <a:latin typeface="Century Gothic" pitchFamily="34" charset="0"/>
              </a:rPr>
              <a:t>stmt.execute</a:t>
            </a:r>
            <a:r>
              <a:rPr lang="en-US" sz="2000" b="1" dirty="0">
                <a:latin typeface="Century Gothic" pitchFamily="34" charset="0"/>
              </a:rPr>
              <a:t>(“insert into person…”);  // insert </a:t>
            </a:r>
            <a:r>
              <a:rPr lang="en-US" sz="2000" b="1" dirty="0" smtClean="0">
                <a:latin typeface="Century Gothic" pitchFamily="34" charset="0"/>
              </a:rPr>
              <a:t>2</a:t>
            </a:r>
            <a:endParaRPr lang="en-US" sz="2000" b="1" dirty="0">
              <a:latin typeface="Century Gothic" pitchFamily="34" charset="0"/>
            </a:endParaRPr>
          </a:p>
          <a:p>
            <a:pPr marL="0" indent="0">
              <a:buNone/>
            </a:pPr>
            <a:r>
              <a:rPr lang="en-US" sz="2000" b="1" dirty="0" err="1">
                <a:latin typeface="Century Gothic" pitchFamily="34" charset="0"/>
              </a:rPr>
              <a:t>stmt.execute</a:t>
            </a:r>
            <a:r>
              <a:rPr lang="en-US" sz="2000" b="1" dirty="0">
                <a:latin typeface="Century Gothic" pitchFamily="34" charset="0"/>
              </a:rPr>
              <a:t>(“insert into person…”);  // insert </a:t>
            </a:r>
            <a:r>
              <a:rPr lang="en-US" sz="2000" b="1" dirty="0" smtClean="0">
                <a:latin typeface="Century Gothic" pitchFamily="34" charset="0"/>
              </a:rPr>
              <a:t>3</a:t>
            </a:r>
            <a:endParaRPr lang="en-US" sz="2000" b="1" dirty="0">
              <a:latin typeface="Century Gothic" pitchFamily="34" charset="0"/>
            </a:endParaRPr>
          </a:p>
          <a:p>
            <a:pPr marL="0" indent="0">
              <a:buNone/>
            </a:pPr>
            <a:r>
              <a:rPr lang="en-US" sz="2000" b="1" dirty="0" err="1">
                <a:latin typeface="Century Gothic" pitchFamily="34" charset="0"/>
              </a:rPr>
              <a:t>stmt.execute</a:t>
            </a:r>
            <a:r>
              <a:rPr lang="en-US" sz="2000" b="1" dirty="0">
                <a:latin typeface="Century Gothic" pitchFamily="34" charset="0"/>
              </a:rPr>
              <a:t>(“insert into person…”);  // insert </a:t>
            </a:r>
            <a:r>
              <a:rPr lang="en-US" sz="2000" b="1" dirty="0" smtClean="0">
                <a:latin typeface="Century Gothic" pitchFamily="34" charset="0"/>
              </a:rPr>
              <a:t>4</a:t>
            </a:r>
            <a:endParaRPr lang="en-US" sz="2000" b="1" dirty="0">
              <a:latin typeface="Century Gothic" pitchFamily="34" charset="0"/>
            </a:endParaRPr>
          </a:p>
          <a:p>
            <a:pPr marL="0" indent="0">
              <a:buNone/>
            </a:pPr>
            <a:r>
              <a:rPr lang="en-US" sz="2000" b="1" dirty="0" err="1">
                <a:latin typeface="Century Gothic" pitchFamily="34" charset="0"/>
              </a:rPr>
              <a:t>stmt.execute</a:t>
            </a:r>
            <a:r>
              <a:rPr lang="en-US" sz="2000" b="1" dirty="0">
                <a:latin typeface="Century Gothic" pitchFamily="34" charset="0"/>
              </a:rPr>
              <a:t>(“insert into person…”);  // insert </a:t>
            </a:r>
            <a:r>
              <a:rPr lang="en-US" sz="2000" b="1" dirty="0" smtClean="0">
                <a:latin typeface="Century Gothic" pitchFamily="34" charset="0"/>
              </a:rPr>
              <a:t>5</a:t>
            </a:r>
          </a:p>
          <a:p>
            <a:r>
              <a:rPr lang="en-US" sz="2400" dirty="0" smtClean="0"/>
              <a:t>At this point we either commit the transaction, which will insert all five records in the ‘person’ table:</a:t>
            </a:r>
          </a:p>
          <a:p>
            <a:pPr marL="0" indent="0">
              <a:buNone/>
            </a:pPr>
            <a:r>
              <a:rPr lang="en-US" sz="2000" b="1" dirty="0" err="1">
                <a:latin typeface="Century Gothic" pitchFamily="34" charset="0"/>
              </a:rPr>
              <a:t>c</a:t>
            </a:r>
            <a:r>
              <a:rPr lang="en-US" sz="2000" b="1" dirty="0" err="1" smtClean="0">
                <a:latin typeface="Century Gothic" pitchFamily="34" charset="0"/>
              </a:rPr>
              <a:t>onn.commit</a:t>
            </a:r>
            <a:r>
              <a:rPr lang="en-US" sz="2000" b="1" dirty="0" smtClean="0">
                <a:latin typeface="Century Gothic" pitchFamily="34" charset="0"/>
              </a:rPr>
              <a:t>();</a:t>
            </a:r>
          </a:p>
          <a:p>
            <a:r>
              <a:rPr lang="en-US" sz="2400" dirty="0" smtClean="0"/>
              <a:t>Or we rollback the transaction so that no inserts will occur.</a:t>
            </a:r>
          </a:p>
          <a:p>
            <a:pPr marL="0" indent="0">
              <a:buNone/>
            </a:pPr>
            <a:r>
              <a:rPr lang="en-US" sz="2000" b="1" dirty="0" err="1">
                <a:latin typeface="Century Gothic" pitchFamily="34" charset="0"/>
              </a:rPr>
              <a:t>c</a:t>
            </a:r>
            <a:r>
              <a:rPr lang="en-US" sz="2000" b="1" dirty="0" err="1" smtClean="0">
                <a:latin typeface="Century Gothic" pitchFamily="34" charset="0"/>
              </a:rPr>
              <a:t>onn.rollback</a:t>
            </a:r>
            <a:r>
              <a:rPr lang="en-US" sz="2000" b="1" dirty="0" smtClean="0">
                <a:latin typeface="Century Gothic" pitchFamily="34" charset="0"/>
              </a:rPr>
              <a:t>();</a:t>
            </a:r>
            <a:endParaRPr lang="en-US" sz="2000" b="1" dirty="0">
              <a:latin typeface="Century Gothic" pitchFamily="34" charset="0"/>
            </a:endParaRPr>
          </a:p>
          <a:p>
            <a:pPr marL="0" indent="0">
              <a:buNone/>
            </a:pPr>
            <a:endParaRPr lang="en-US" sz="2000" b="1" dirty="0">
              <a:latin typeface="Century Gothic" pitchFamily="34" charset="0"/>
            </a:endParaRPr>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11463126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lstStyle/>
          <a:p>
            <a:r>
              <a:rPr lang="en-US" dirty="0" smtClean="0"/>
              <a:t>A ‘</a:t>
            </a:r>
            <a:r>
              <a:rPr lang="en-US" b="1" dirty="0" err="1" smtClean="0"/>
              <a:t>savepoint</a:t>
            </a:r>
            <a:r>
              <a:rPr lang="en-US" dirty="0" smtClean="0"/>
              <a:t>’ will let you set a marker in between any of the ‘INSERT’ statements.</a:t>
            </a:r>
          </a:p>
          <a:p>
            <a:r>
              <a:rPr lang="en-US" dirty="0" smtClean="0"/>
              <a:t>To mark a ‘</a:t>
            </a:r>
            <a:r>
              <a:rPr lang="en-US" b="1" dirty="0" err="1" smtClean="0"/>
              <a:t>savepoint</a:t>
            </a:r>
            <a:r>
              <a:rPr lang="en-US" dirty="0" smtClean="0"/>
              <a:t>’, call the ‘</a:t>
            </a:r>
            <a:r>
              <a:rPr lang="en-US" b="1" dirty="0" err="1" smtClean="0"/>
              <a:t>setSavepoint</a:t>
            </a:r>
            <a:r>
              <a:rPr lang="en-US" b="1" dirty="0" smtClean="0"/>
              <a:t>()</a:t>
            </a:r>
            <a:r>
              <a:rPr lang="en-US" dirty="0" smtClean="0"/>
              <a:t>’ method of a ‘</a:t>
            </a:r>
            <a:r>
              <a:rPr lang="en-US" b="1" dirty="0" smtClean="0"/>
              <a:t>Connection</a:t>
            </a:r>
            <a:r>
              <a:rPr lang="en-US" dirty="0" smtClean="0"/>
              <a:t>’ object.</a:t>
            </a:r>
          </a:p>
          <a:p>
            <a:r>
              <a:rPr lang="en-US" dirty="0" smtClean="0"/>
              <a:t>The ‘</a:t>
            </a:r>
            <a:r>
              <a:rPr lang="en-US" b="1" dirty="0" err="1" smtClean="0"/>
              <a:t>setSavepoint</a:t>
            </a:r>
            <a:r>
              <a:rPr lang="en-US" b="1" dirty="0" smtClean="0"/>
              <a:t>()</a:t>
            </a:r>
            <a:r>
              <a:rPr lang="en-US" dirty="0" smtClean="0"/>
              <a:t>’ method returns a ‘</a:t>
            </a:r>
            <a:r>
              <a:rPr lang="en-US" b="1" dirty="0" err="1" smtClean="0"/>
              <a:t>Savepoint</a:t>
            </a:r>
            <a:r>
              <a:rPr lang="en-US" dirty="0" smtClean="0"/>
              <a:t>’ object which is your marker, and which you must keep for future use.</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40862345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a:bodyPr>
          <a:lstStyle/>
          <a:p>
            <a:pPr marL="0" indent="0">
              <a:buNone/>
            </a:pPr>
            <a:r>
              <a:rPr lang="en-US" sz="2000" b="1" dirty="0">
                <a:latin typeface="Century Gothic" pitchFamily="34" charset="0"/>
              </a:rPr>
              <a:t>Connection conn = … get a Connection object …</a:t>
            </a:r>
          </a:p>
          <a:p>
            <a:pPr marL="0" indent="0">
              <a:buNone/>
            </a:pPr>
            <a:r>
              <a:rPr lang="en-US" sz="2000" b="1" dirty="0">
                <a:latin typeface="Century Gothic" pitchFamily="34" charset="0"/>
              </a:rPr>
              <a:t>Statement </a:t>
            </a:r>
            <a:r>
              <a:rPr lang="en-US" sz="2000" b="1" dirty="0" err="1">
                <a:latin typeface="Century Gothic" pitchFamily="34" charset="0"/>
              </a:rPr>
              <a:t>stmt</a:t>
            </a:r>
            <a:r>
              <a:rPr lang="en-US" sz="2000" b="1" dirty="0">
                <a:latin typeface="Century Gothic" pitchFamily="34" charset="0"/>
              </a:rPr>
              <a:t> = </a:t>
            </a:r>
            <a:r>
              <a:rPr lang="en-US" sz="2000" b="1" dirty="0" err="1">
                <a:latin typeface="Century Gothic" pitchFamily="34" charset="0"/>
              </a:rPr>
              <a:t>conn.createStatement</a:t>
            </a:r>
            <a:r>
              <a:rPr lang="en-US" sz="2000" b="1" dirty="0">
                <a:latin typeface="Century Gothic" pitchFamily="34" charset="0"/>
              </a:rPr>
              <a:t>();</a:t>
            </a:r>
          </a:p>
          <a:p>
            <a:pPr marL="0" indent="0">
              <a:buNone/>
            </a:pPr>
            <a:r>
              <a:rPr lang="en-US" sz="2000" b="1" dirty="0" err="1">
                <a:latin typeface="Century Gothic" pitchFamily="34" charset="0"/>
              </a:rPr>
              <a:t>stmt.execute</a:t>
            </a:r>
            <a:r>
              <a:rPr lang="en-US" sz="2000" b="1" dirty="0">
                <a:latin typeface="Century Gothic" pitchFamily="34" charset="0"/>
              </a:rPr>
              <a:t>(“insert into person…”);  // insert </a:t>
            </a:r>
            <a:r>
              <a:rPr lang="en-US" sz="2000" b="1" dirty="0" smtClean="0">
                <a:latin typeface="Century Gothic" pitchFamily="34" charset="0"/>
              </a:rPr>
              <a:t>1</a:t>
            </a:r>
          </a:p>
          <a:p>
            <a:pPr marL="0" indent="0">
              <a:buNone/>
            </a:pPr>
            <a:r>
              <a:rPr lang="en-US" sz="2000" b="1" dirty="0" err="1" smtClean="0">
                <a:latin typeface="Century Gothic" pitchFamily="34" charset="0"/>
              </a:rPr>
              <a:t>Savepoint</a:t>
            </a:r>
            <a:r>
              <a:rPr lang="en-US" sz="2000" b="1" dirty="0" smtClean="0">
                <a:latin typeface="Century Gothic" pitchFamily="34" charset="0"/>
              </a:rPr>
              <a:t> sp1 = </a:t>
            </a:r>
            <a:r>
              <a:rPr lang="en-US" sz="2000" b="1" dirty="0" err="1" smtClean="0">
                <a:latin typeface="Century Gothic" pitchFamily="34" charset="0"/>
              </a:rPr>
              <a:t>conn.setSavepoint</a:t>
            </a:r>
            <a:r>
              <a:rPr lang="en-US" sz="2000" b="1" dirty="0" smtClean="0">
                <a:latin typeface="Century Gothic" pitchFamily="34" charset="0"/>
              </a:rPr>
              <a:t>();// </a:t>
            </a:r>
            <a:r>
              <a:rPr lang="en-US" sz="2000" b="1" dirty="0" err="1" smtClean="0">
                <a:latin typeface="Century Gothic" pitchFamily="34" charset="0"/>
              </a:rPr>
              <a:t>savepoint</a:t>
            </a:r>
            <a:r>
              <a:rPr lang="en-US" sz="2000" b="1" dirty="0" smtClean="0">
                <a:latin typeface="Century Gothic" pitchFamily="34" charset="0"/>
              </a:rPr>
              <a:t> 1</a:t>
            </a:r>
            <a:endParaRPr lang="en-US" sz="2000" b="1" dirty="0">
              <a:latin typeface="Century Gothic" pitchFamily="34" charset="0"/>
            </a:endParaRPr>
          </a:p>
          <a:p>
            <a:pPr marL="0" indent="0">
              <a:buNone/>
            </a:pPr>
            <a:r>
              <a:rPr lang="en-US" sz="2000" b="1" dirty="0" err="1">
                <a:latin typeface="Century Gothic" pitchFamily="34" charset="0"/>
              </a:rPr>
              <a:t>stmt.execute</a:t>
            </a:r>
            <a:r>
              <a:rPr lang="en-US" sz="2000" b="1" dirty="0">
                <a:latin typeface="Century Gothic" pitchFamily="34" charset="0"/>
              </a:rPr>
              <a:t>(“insert into person…”);  // insert 2</a:t>
            </a:r>
          </a:p>
          <a:p>
            <a:pPr marL="0" indent="0">
              <a:buNone/>
            </a:pPr>
            <a:r>
              <a:rPr lang="en-US" sz="2000" b="1" dirty="0" err="1">
                <a:latin typeface="Century Gothic" pitchFamily="34" charset="0"/>
              </a:rPr>
              <a:t>Savepoint</a:t>
            </a:r>
            <a:r>
              <a:rPr lang="en-US" sz="2000" b="1" dirty="0">
                <a:latin typeface="Century Gothic" pitchFamily="34" charset="0"/>
              </a:rPr>
              <a:t> </a:t>
            </a:r>
            <a:r>
              <a:rPr lang="en-US" sz="2000" b="1" dirty="0" smtClean="0">
                <a:latin typeface="Century Gothic" pitchFamily="34" charset="0"/>
              </a:rPr>
              <a:t>sp2 </a:t>
            </a:r>
            <a:r>
              <a:rPr lang="en-US" sz="2000" b="1" dirty="0">
                <a:latin typeface="Century Gothic" pitchFamily="34" charset="0"/>
              </a:rPr>
              <a:t>= </a:t>
            </a:r>
            <a:r>
              <a:rPr lang="en-US" sz="2000" b="1" dirty="0" err="1">
                <a:latin typeface="Century Gothic" pitchFamily="34" charset="0"/>
              </a:rPr>
              <a:t>conn.setSavepoint</a:t>
            </a:r>
            <a:r>
              <a:rPr lang="en-US" sz="2000" b="1" dirty="0">
                <a:latin typeface="Century Gothic" pitchFamily="34" charset="0"/>
              </a:rPr>
              <a:t>();// </a:t>
            </a:r>
            <a:r>
              <a:rPr lang="en-US" sz="2000" b="1" dirty="0" err="1">
                <a:latin typeface="Century Gothic" pitchFamily="34" charset="0"/>
              </a:rPr>
              <a:t>savepoint</a:t>
            </a:r>
            <a:r>
              <a:rPr lang="en-US" sz="2000" b="1" dirty="0">
                <a:latin typeface="Century Gothic" pitchFamily="34" charset="0"/>
              </a:rPr>
              <a:t> </a:t>
            </a:r>
            <a:r>
              <a:rPr lang="en-US" sz="2000" b="1" dirty="0" smtClean="0">
                <a:latin typeface="Century Gothic" pitchFamily="34" charset="0"/>
              </a:rPr>
              <a:t>2</a:t>
            </a:r>
            <a:endParaRPr lang="en-US" sz="2000" b="1" dirty="0">
              <a:latin typeface="Century Gothic" pitchFamily="34" charset="0"/>
            </a:endParaRPr>
          </a:p>
          <a:p>
            <a:pPr marL="0" indent="0">
              <a:buNone/>
            </a:pPr>
            <a:r>
              <a:rPr lang="en-US" sz="2000" b="1" dirty="0" err="1" smtClean="0">
                <a:latin typeface="Century Gothic" pitchFamily="34" charset="0"/>
              </a:rPr>
              <a:t>stmt.execute</a:t>
            </a:r>
            <a:r>
              <a:rPr lang="en-US" sz="2000" b="1" dirty="0">
                <a:latin typeface="Century Gothic" pitchFamily="34" charset="0"/>
              </a:rPr>
              <a:t>(“insert into person…”);  // insert 3</a:t>
            </a:r>
          </a:p>
          <a:p>
            <a:pPr marL="0" indent="0">
              <a:buNone/>
            </a:pPr>
            <a:r>
              <a:rPr lang="en-US" sz="2000" b="1" dirty="0" err="1">
                <a:latin typeface="Century Gothic" pitchFamily="34" charset="0"/>
              </a:rPr>
              <a:t>Savepoint</a:t>
            </a:r>
            <a:r>
              <a:rPr lang="en-US" sz="2000" b="1" dirty="0">
                <a:latin typeface="Century Gothic" pitchFamily="34" charset="0"/>
              </a:rPr>
              <a:t> </a:t>
            </a:r>
            <a:r>
              <a:rPr lang="en-US" sz="2000" b="1" dirty="0" smtClean="0">
                <a:latin typeface="Century Gothic" pitchFamily="34" charset="0"/>
              </a:rPr>
              <a:t>sp3 </a:t>
            </a:r>
            <a:r>
              <a:rPr lang="en-US" sz="2000" b="1" dirty="0">
                <a:latin typeface="Century Gothic" pitchFamily="34" charset="0"/>
              </a:rPr>
              <a:t>= </a:t>
            </a:r>
            <a:r>
              <a:rPr lang="en-US" sz="2000" b="1" dirty="0" err="1">
                <a:latin typeface="Century Gothic" pitchFamily="34" charset="0"/>
              </a:rPr>
              <a:t>conn.setSavepoint</a:t>
            </a:r>
            <a:r>
              <a:rPr lang="en-US" sz="2000" b="1" dirty="0">
                <a:latin typeface="Century Gothic" pitchFamily="34" charset="0"/>
              </a:rPr>
              <a:t>();// </a:t>
            </a:r>
            <a:r>
              <a:rPr lang="en-US" sz="2000" b="1" dirty="0" err="1">
                <a:latin typeface="Century Gothic" pitchFamily="34" charset="0"/>
              </a:rPr>
              <a:t>savepoint</a:t>
            </a:r>
            <a:r>
              <a:rPr lang="en-US" sz="2000" b="1" dirty="0">
                <a:latin typeface="Century Gothic" pitchFamily="34" charset="0"/>
              </a:rPr>
              <a:t> </a:t>
            </a:r>
            <a:r>
              <a:rPr lang="en-US" sz="2000" b="1" dirty="0" smtClean="0">
                <a:latin typeface="Century Gothic" pitchFamily="34" charset="0"/>
              </a:rPr>
              <a:t>3</a:t>
            </a:r>
            <a:endParaRPr lang="en-US" sz="2000" b="1" dirty="0">
              <a:latin typeface="Century Gothic" pitchFamily="34" charset="0"/>
            </a:endParaRPr>
          </a:p>
          <a:p>
            <a:pPr marL="0" indent="0">
              <a:buNone/>
            </a:pPr>
            <a:r>
              <a:rPr lang="en-US" sz="2000" b="1" dirty="0" err="1" smtClean="0">
                <a:latin typeface="Century Gothic" pitchFamily="34" charset="0"/>
              </a:rPr>
              <a:t>stmt.execute</a:t>
            </a:r>
            <a:r>
              <a:rPr lang="en-US" sz="2000" b="1" dirty="0">
                <a:latin typeface="Century Gothic" pitchFamily="34" charset="0"/>
              </a:rPr>
              <a:t>(“insert into person…”);  // insert 4</a:t>
            </a:r>
          </a:p>
          <a:p>
            <a:pPr marL="0" indent="0">
              <a:buNone/>
            </a:pPr>
            <a:r>
              <a:rPr lang="en-US" sz="2000" b="1" dirty="0" err="1">
                <a:latin typeface="Century Gothic" pitchFamily="34" charset="0"/>
              </a:rPr>
              <a:t>Savepoint</a:t>
            </a:r>
            <a:r>
              <a:rPr lang="en-US" sz="2000" b="1" dirty="0">
                <a:latin typeface="Century Gothic" pitchFamily="34" charset="0"/>
              </a:rPr>
              <a:t> </a:t>
            </a:r>
            <a:r>
              <a:rPr lang="en-US" sz="2000" b="1" dirty="0" smtClean="0">
                <a:latin typeface="Century Gothic" pitchFamily="34" charset="0"/>
              </a:rPr>
              <a:t>sp4 </a:t>
            </a:r>
            <a:r>
              <a:rPr lang="en-US" sz="2000" b="1" dirty="0">
                <a:latin typeface="Century Gothic" pitchFamily="34" charset="0"/>
              </a:rPr>
              <a:t>= </a:t>
            </a:r>
            <a:r>
              <a:rPr lang="en-US" sz="2000" b="1" dirty="0" err="1">
                <a:latin typeface="Century Gothic" pitchFamily="34" charset="0"/>
              </a:rPr>
              <a:t>conn.setSavepoint</a:t>
            </a:r>
            <a:r>
              <a:rPr lang="en-US" sz="2000" b="1" dirty="0">
                <a:latin typeface="Century Gothic" pitchFamily="34" charset="0"/>
              </a:rPr>
              <a:t>();// </a:t>
            </a:r>
            <a:r>
              <a:rPr lang="en-US" sz="2000" b="1" dirty="0" err="1">
                <a:latin typeface="Century Gothic" pitchFamily="34" charset="0"/>
              </a:rPr>
              <a:t>savepoint</a:t>
            </a:r>
            <a:r>
              <a:rPr lang="en-US" sz="2000" b="1" dirty="0">
                <a:latin typeface="Century Gothic" pitchFamily="34" charset="0"/>
              </a:rPr>
              <a:t> </a:t>
            </a:r>
            <a:r>
              <a:rPr lang="en-US" sz="2000" b="1" dirty="0" smtClean="0">
                <a:latin typeface="Century Gothic" pitchFamily="34" charset="0"/>
              </a:rPr>
              <a:t>4</a:t>
            </a:r>
            <a:endParaRPr lang="en-US" sz="2000" b="1" dirty="0">
              <a:latin typeface="Century Gothic" pitchFamily="34" charset="0"/>
            </a:endParaRPr>
          </a:p>
          <a:p>
            <a:pPr marL="0" indent="0">
              <a:buNone/>
            </a:pPr>
            <a:r>
              <a:rPr lang="en-US" sz="2000" b="1" dirty="0" err="1" smtClean="0">
                <a:latin typeface="Century Gothic" pitchFamily="34" charset="0"/>
              </a:rPr>
              <a:t>stmt.execute</a:t>
            </a:r>
            <a:r>
              <a:rPr lang="en-US" sz="2000" b="1" dirty="0">
                <a:latin typeface="Century Gothic" pitchFamily="34" charset="0"/>
              </a:rPr>
              <a:t>(“insert into person…”);  // insert 5</a:t>
            </a:r>
          </a:p>
          <a:p>
            <a:pPr marL="0" indent="0">
              <a:buNone/>
            </a:pPr>
            <a:r>
              <a:rPr lang="en-US" sz="2000" b="1" dirty="0" err="1">
                <a:latin typeface="Century Gothic" pitchFamily="34" charset="0"/>
              </a:rPr>
              <a:t>Savepoint</a:t>
            </a:r>
            <a:r>
              <a:rPr lang="en-US" sz="2000" b="1" dirty="0">
                <a:latin typeface="Century Gothic" pitchFamily="34" charset="0"/>
              </a:rPr>
              <a:t> </a:t>
            </a:r>
            <a:r>
              <a:rPr lang="en-US" sz="2000" b="1" dirty="0" smtClean="0">
                <a:latin typeface="Century Gothic" pitchFamily="34" charset="0"/>
              </a:rPr>
              <a:t>sp5 </a:t>
            </a:r>
            <a:r>
              <a:rPr lang="en-US" sz="2000" b="1" dirty="0">
                <a:latin typeface="Century Gothic" pitchFamily="34" charset="0"/>
              </a:rPr>
              <a:t>= </a:t>
            </a:r>
            <a:r>
              <a:rPr lang="en-US" sz="2000" b="1" dirty="0" err="1">
                <a:latin typeface="Century Gothic" pitchFamily="34" charset="0"/>
              </a:rPr>
              <a:t>conn.setSavepoint</a:t>
            </a:r>
            <a:r>
              <a:rPr lang="en-US" sz="2000" b="1" dirty="0">
                <a:latin typeface="Century Gothic" pitchFamily="34" charset="0"/>
              </a:rPr>
              <a:t>();// </a:t>
            </a:r>
            <a:r>
              <a:rPr lang="en-US" sz="2000" b="1" dirty="0" err="1">
                <a:latin typeface="Century Gothic" pitchFamily="34" charset="0"/>
              </a:rPr>
              <a:t>savepoint</a:t>
            </a:r>
            <a:r>
              <a:rPr lang="en-US" sz="2000" b="1" dirty="0">
                <a:latin typeface="Century Gothic" pitchFamily="34" charset="0"/>
              </a:rPr>
              <a:t> </a:t>
            </a:r>
            <a:r>
              <a:rPr lang="en-US" sz="2000" b="1" dirty="0" smtClean="0">
                <a:latin typeface="Century Gothic" pitchFamily="34" charset="0"/>
              </a:rPr>
              <a:t>5</a:t>
            </a:r>
            <a:endParaRPr lang="en-US" sz="2000" b="1" dirty="0">
              <a:latin typeface="Century Gothic" pitchFamily="34" charset="0"/>
            </a:endParaRPr>
          </a:p>
          <a:p>
            <a:pPr marL="0" indent="0">
              <a:buNone/>
            </a:pPr>
            <a:endParaRPr lang="en-US" sz="2000" dirty="0">
              <a:latin typeface="Century Gothic" pitchFamily="34" charset="0"/>
            </a:endParaRPr>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33324584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a:bodyPr>
          <a:lstStyle/>
          <a:p>
            <a:r>
              <a:rPr lang="en-US" dirty="0" smtClean="0"/>
              <a:t>We can use another version of the ‘</a:t>
            </a:r>
            <a:r>
              <a:rPr lang="en-US" b="1" dirty="0" smtClean="0"/>
              <a:t>rollback()</a:t>
            </a:r>
            <a:r>
              <a:rPr lang="en-US" dirty="0" smtClean="0"/>
              <a:t>’ method of the ‘</a:t>
            </a:r>
            <a:r>
              <a:rPr lang="en-US" b="1" dirty="0" smtClean="0"/>
              <a:t>Connection</a:t>
            </a:r>
            <a:r>
              <a:rPr lang="en-US" dirty="0" smtClean="0"/>
              <a:t>’ object, which accepts a ‘</a:t>
            </a:r>
            <a:r>
              <a:rPr lang="en-US" b="1" dirty="0" err="1" smtClean="0"/>
              <a:t>Savepoint</a:t>
            </a:r>
            <a:r>
              <a:rPr lang="en-US" dirty="0" smtClean="0"/>
              <a:t>’ object.</a:t>
            </a:r>
          </a:p>
          <a:p>
            <a:r>
              <a:rPr lang="en-US" dirty="0" smtClean="0"/>
              <a:t>To undo all the changes which were made </a:t>
            </a:r>
            <a:r>
              <a:rPr lang="en-US" b="1" i="1" dirty="0" smtClean="0"/>
              <a:t>after </a:t>
            </a:r>
            <a:r>
              <a:rPr lang="en-US" dirty="0" err="1" smtClean="0"/>
              <a:t>savepoint</a:t>
            </a:r>
            <a:r>
              <a:rPr lang="en-US" dirty="0" smtClean="0"/>
              <a:t> 4:</a:t>
            </a:r>
          </a:p>
          <a:p>
            <a:pPr marL="0" indent="0" algn="ctr">
              <a:buNone/>
            </a:pPr>
            <a:r>
              <a:rPr lang="en-US" b="1" dirty="0" err="1">
                <a:latin typeface="Century Gothic" pitchFamily="34" charset="0"/>
              </a:rPr>
              <a:t>c</a:t>
            </a:r>
            <a:r>
              <a:rPr lang="en-US" b="1" dirty="0" err="1" smtClean="0">
                <a:latin typeface="Century Gothic" pitchFamily="34" charset="0"/>
              </a:rPr>
              <a:t>onn.rollback</a:t>
            </a:r>
            <a:r>
              <a:rPr lang="en-US" b="1" dirty="0" smtClean="0">
                <a:latin typeface="Century Gothic" pitchFamily="34" charset="0"/>
              </a:rPr>
              <a:t>(sp4);</a:t>
            </a:r>
          </a:p>
          <a:p>
            <a:r>
              <a:rPr lang="en-US" dirty="0" smtClean="0"/>
              <a:t>To undo all changes made </a:t>
            </a:r>
            <a:r>
              <a:rPr lang="en-US" b="1" i="1" dirty="0" smtClean="0"/>
              <a:t>after</a:t>
            </a:r>
            <a:r>
              <a:rPr lang="en-US" dirty="0" smtClean="0"/>
              <a:t> </a:t>
            </a:r>
            <a:r>
              <a:rPr lang="en-US" dirty="0" err="1" smtClean="0"/>
              <a:t>savepoint</a:t>
            </a:r>
            <a:r>
              <a:rPr lang="en-US" dirty="0" smtClean="0"/>
              <a:t> 2:</a:t>
            </a:r>
          </a:p>
          <a:p>
            <a:pPr marL="0" indent="0" algn="ctr">
              <a:buNone/>
            </a:pPr>
            <a:r>
              <a:rPr lang="en-US" b="1" dirty="0" err="1">
                <a:latin typeface="Century Gothic" pitchFamily="34" charset="0"/>
              </a:rPr>
              <a:t>c</a:t>
            </a:r>
            <a:r>
              <a:rPr lang="en-US" b="1" dirty="0" err="1" smtClean="0">
                <a:latin typeface="Century Gothic" pitchFamily="34" charset="0"/>
              </a:rPr>
              <a:t>onn.rollback</a:t>
            </a:r>
            <a:r>
              <a:rPr lang="en-US" b="1" dirty="0" smtClean="0">
                <a:latin typeface="Century Gothic" pitchFamily="34" charset="0"/>
              </a:rPr>
              <a:t>(sp2);</a:t>
            </a:r>
            <a:endParaRPr lang="en-US" b="1" dirty="0">
              <a:latin typeface="Century Gothic" pitchFamily="34" charset="0"/>
            </a:endParaRPr>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24214099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92500"/>
          </a:bodyPr>
          <a:lstStyle/>
          <a:p>
            <a:r>
              <a:rPr lang="en-US" dirty="0" smtClean="0"/>
              <a:t>Once you rollback to a particular ‘</a:t>
            </a:r>
            <a:r>
              <a:rPr lang="en-US" b="1" dirty="0" err="1" smtClean="0"/>
              <a:t>savepoint</a:t>
            </a:r>
            <a:r>
              <a:rPr lang="en-US" dirty="0" smtClean="0"/>
              <a:t>’, all </a:t>
            </a:r>
            <a:r>
              <a:rPr lang="en-US" dirty="0" err="1" smtClean="0"/>
              <a:t>savepoints</a:t>
            </a:r>
            <a:r>
              <a:rPr lang="en-US" dirty="0" smtClean="0"/>
              <a:t> which were created after the given ‘</a:t>
            </a:r>
            <a:r>
              <a:rPr lang="en-US" b="1" dirty="0" err="1" smtClean="0"/>
              <a:t>savepoint</a:t>
            </a:r>
            <a:r>
              <a:rPr lang="en-US" dirty="0" smtClean="0"/>
              <a:t>’ will be released, and you cannot refer to them again.</a:t>
            </a:r>
          </a:p>
          <a:p>
            <a:r>
              <a:rPr lang="en-US" dirty="0" smtClean="0"/>
              <a:t>You can also release a ‘</a:t>
            </a:r>
            <a:r>
              <a:rPr lang="en-US" b="1" dirty="0" err="1" smtClean="0"/>
              <a:t>savepoint</a:t>
            </a:r>
            <a:r>
              <a:rPr lang="en-US" dirty="0" smtClean="0"/>
              <a:t>’ explicitly by calling the ‘</a:t>
            </a:r>
            <a:r>
              <a:rPr lang="en-US" b="1" dirty="0" err="1" smtClean="0"/>
              <a:t>releaseSavepoint</a:t>
            </a:r>
            <a:r>
              <a:rPr lang="en-US" b="1" dirty="0" smtClean="0"/>
              <a:t>(</a:t>
            </a:r>
            <a:r>
              <a:rPr lang="en-US" b="1" dirty="0" err="1" smtClean="0"/>
              <a:t>Savepoint</a:t>
            </a:r>
            <a:r>
              <a:rPr lang="en-US" b="1" dirty="0" smtClean="0"/>
              <a:t> </a:t>
            </a:r>
            <a:r>
              <a:rPr lang="en-US" b="1" dirty="0" err="1" smtClean="0"/>
              <a:t>sp</a:t>
            </a:r>
            <a:r>
              <a:rPr lang="en-US" b="1" dirty="0" smtClean="0"/>
              <a:t>)</a:t>
            </a:r>
            <a:r>
              <a:rPr lang="en-US" dirty="0" smtClean="0"/>
              <a:t>’ method of a ‘</a:t>
            </a:r>
            <a:r>
              <a:rPr lang="en-US" b="1" dirty="0" smtClean="0"/>
              <a:t>Connection</a:t>
            </a:r>
            <a:r>
              <a:rPr lang="en-US" dirty="0" smtClean="0"/>
              <a:t>’ object.</a:t>
            </a:r>
          </a:p>
          <a:p>
            <a:r>
              <a:rPr lang="en-US" dirty="0" smtClean="0"/>
              <a:t>After a partial rollback, remember to ‘</a:t>
            </a:r>
            <a:r>
              <a:rPr lang="en-US" b="1" dirty="0" smtClean="0"/>
              <a:t>commit()</a:t>
            </a:r>
            <a:r>
              <a:rPr lang="en-US" dirty="0" smtClean="0"/>
              <a:t>’ the remaining portions of the transaction.</a:t>
            </a: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40938310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The purpose of the DAO pattern is to hide the persistence mechanism of an application from its application logic. In other words, to turn this sequence of calls</a:t>
            </a:r>
          </a:p>
          <a:p>
            <a:pPr marL="0" indent="0">
              <a:buNone/>
            </a:pPr>
            <a:endParaRPr lang="en-US" dirty="0"/>
          </a:p>
          <a:p>
            <a:pPr marL="0" indent="0">
              <a:buNone/>
            </a:pPr>
            <a:r>
              <a:rPr lang="en-US" dirty="0"/>
              <a:t>    application logic --&gt; persistence mechanism</a:t>
            </a:r>
          </a:p>
          <a:p>
            <a:pPr marL="0" indent="0">
              <a:buNone/>
            </a:pPr>
            <a:endParaRPr lang="en-US" dirty="0"/>
          </a:p>
          <a:p>
            <a:pPr marL="0" indent="0">
              <a:buNone/>
            </a:pPr>
            <a:r>
              <a:rPr lang="en-US" dirty="0"/>
              <a:t>into this</a:t>
            </a:r>
          </a:p>
          <a:p>
            <a:pPr marL="0" indent="0">
              <a:buNone/>
            </a:pPr>
            <a:endParaRPr lang="en-US" dirty="0"/>
          </a:p>
          <a:p>
            <a:pPr marL="0" indent="0">
              <a:buNone/>
            </a:pPr>
            <a:r>
              <a:rPr lang="en-US" dirty="0"/>
              <a:t>    application logic --&gt; DAO's --&gt; persistence mechanism</a:t>
            </a:r>
          </a:p>
          <a:p>
            <a:pPr marL="0" indent="0">
              <a:buNone/>
            </a:pPr>
            <a:endParaRPr lang="en-US" dirty="0"/>
          </a:p>
          <a:p>
            <a:pPr marL="0" indent="0">
              <a:buNone/>
            </a:pPr>
            <a:r>
              <a:rPr lang="en-US" dirty="0"/>
              <a:t>The advantage of this abstraction is that you can change the persistence mechanism without affecting the application logic. All you need to change is the DAO layer which, if designed properly, is a lot easier to do than changing all the application </a:t>
            </a:r>
            <a:r>
              <a:rPr lang="en-US" dirty="0" smtClean="0"/>
              <a:t>logic.</a:t>
            </a:r>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11732740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JDBC</a:t>
            </a:r>
          </a:p>
        </p:txBody>
      </p:sp>
      <p:sp>
        <p:nvSpPr>
          <p:cNvPr id="3" name="Content Placeholder 2"/>
          <p:cNvSpPr>
            <a:spLocks noGrp="1"/>
          </p:cNvSpPr>
          <p:nvPr>
            <p:ph idx="1"/>
          </p:nvPr>
        </p:nvSpPr>
        <p:spPr/>
        <p:txBody>
          <a:bodyPr>
            <a:normAutofit fontScale="85000" lnSpcReduction="20000"/>
          </a:bodyPr>
          <a:lstStyle/>
          <a:p>
            <a:r>
              <a:rPr lang="en-US" dirty="0"/>
              <a:t>In OOP, a useful and important design principle is “separation of concerns.”  The DAO design pattern helps you comply with this design principle. If you are not using DAO, then your business logic will be exposed to the concrete implementation details of the persistence mechanisms - an undesirable state of affairs. Use of the DAO design pattern ensures that you separate your core logic from your persistence mechanism.</a:t>
            </a:r>
          </a:p>
          <a:p>
            <a:r>
              <a:rPr lang="en-US" dirty="0" smtClean="0"/>
              <a:t>If your database environment changes, all </a:t>
            </a:r>
            <a:r>
              <a:rPr lang="en-US" dirty="0"/>
              <a:t>you need to change is the DAO </a:t>
            </a:r>
            <a:r>
              <a:rPr lang="en-US" dirty="0" smtClean="0"/>
              <a:t>layer, which </a:t>
            </a:r>
            <a:r>
              <a:rPr lang="en-US" dirty="0"/>
              <a:t>is a lot easier to do than changing all the application logic.</a:t>
            </a:r>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8909266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//Student.java</a:t>
            </a:r>
          </a:p>
          <a:p>
            <a:pPr marL="0" indent="0">
              <a:buNone/>
            </a:pPr>
            <a:r>
              <a:rPr lang="en-US" dirty="0" smtClean="0"/>
              <a:t>{…. Fields, getters, setters….}</a:t>
            </a:r>
          </a:p>
          <a:p>
            <a:pPr marL="0" indent="0">
              <a:buNone/>
            </a:pPr>
            <a:endParaRPr lang="en-US" dirty="0" smtClean="0"/>
          </a:p>
          <a:p>
            <a:pPr marL="0" indent="0">
              <a:buNone/>
            </a:pPr>
            <a:r>
              <a:rPr lang="en-US" dirty="0" smtClean="0"/>
              <a:t>// </a:t>
            </a:r>
            <a:r>
              <a:rPr lang="en-US" dirty="0"/>
              <a:t>StudentDAO.java </a:t>
            </a:r>
          </a:p>
          <a:p>
            <a:pPr marL="0" indent="0">
              <a:buNone/>
            </a:pPr>
            <a:r>
              <a:rPr lang="en-US" dirty="0"/>
              <a:t>public interface </a:t>
            </a:r>
            <a:r>
              <a:rPr lang="en-US" dirty="0" err="1"/>
              <a:t>StudentDAO</a:t>
            </a:r>
            <a:r>
              <a:rPr lang="en-US" dirty="0"/>
              <a:t> </a:t>
            </a:r>
          </a:p>
          <a:p>
            <a:pPr marL="0" indent="0">
              <a:buNone/>
            </a:pPr>
            <a:r>
              <a:rPr lang="en-US" dirty="0"/>
              <a:t>{ </a:t>
            </a:r>
          </a:p>
          <a:p>
            <a:pPr marL="0" indent="0">
              <a:buNone/>
            </a:pPr>
            <a:r>
              <a:rPr lang="en-US" dirty="0"/>
              <a:t>                public void </a:t>
            </a:r>
            <a:r>
              <a:rPr lang="en-US" dirty="0" err="1"/>
              <a:t>insertStudent</a:t>
            </a:r>
            <a:r>
              <a:rPr lang="en-US" dirty="0"/>
              <a:t>( </a:t>
            </a:r>
            <a:r>
              <a:rPr lang="en-US" dirty="0" smtClean="0"/>
              <a:t>Student student); </a:t>
            </a:r>
            <a:endParaRPr lang="en-US" dirty="0"/>
          </a:p>
          <a:p>
            <a:pPr marL="0" indent="0">
              <a:buNone/>
            </a:pPr>
            <a:r>
              <a:rPr lang="en-US" dirty="0"/>
              <a:t>                public Student </a:t>
            </a:r>
            <a:r>
              <a:rPr lang="en-US" dirty="0" err="1"/>
              <a:t>findStudent</a:t>
            </a:r>
            <a:r>
              <a:rPr lang="en-US" dirty="0"/>
              <a:t>( </a:t>
            </a:r>
            <a:r>
              <a:rPr lang="en-US" dirty="0" err="1"/>
              <a:t>int</a:t>
            </a:r>
            <a:r>
              <a:rPr lang="en-US" dirty="0"/>
              <a:t> id);</a:t>
            </a:r>
          </a:p>
          <a:p>
            <a:pPr marL="0" indent="0">
              <a:buNone/>
            </a:pPr>
            <a:r>
              <a:rPr lang="en-US" dirty="0"/>
              <a:t>                public void </a:t>
            </a:r>
            <a:r>
              <a:rPr lang="en-US" dirty="0" err="1"/>
              <a:t>deleteStudent</a:t>
            </a:r>
            <a:r>
              <a:rPr lang="en-US" dirty="0"/>
              <a:t>( </a:t>
            </a:r>
            <a:r>
              <a:rPr lang="en-US" dirty="0" err="1"/>
              <a:t>int</a:t>
            </a:r>
            <a:r>
              <a:rPr lang="en-US" dirty="0"/>
              <a:t> id);</a:t>
            </a:r>
          </a:p>
          <a:p>
            <a:pPr marL="0" indent="0">
              <a:buNone/>
            </a:pPr>
            <a:r>
              <a:rPr lang="en-US" dirty="0"/>
              <a:t>}</a:t>
            </a:r>
          </a:p>
          <a:p>
            <a:pPr marL="0" indent="0">
              <a:buNone/>
            </a:pPr>
            <a:endParaRPr lang="en-US" dirty="0"/>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3" descr="C:\Users\rinchen\Documents\Tools\logos\Netcom Learning Official Logo.jpg"/>
          <p:cNvPicPr>
            <a:picLocks noChangeAspect="1" noChangeArrowheads="1"/>
          </p:cNvPicPr>
          <p:nvPr/>
        </p:nvPicPr>
        <p:blipFill>
          <a:blip r:embed="rId2" cstate="print"/>
          <a:srcRect/>
          <a:stretch>
            <a:fillRect/>
          </a:stretch>
        </p:blipFill>
        <p:spPr bwMode="auto">
          <a:xfrm>
            <a:off x="8077200" y="152400"/>
            <a:ext cx="935746" cy="990600"/>
          </a:xfrm>
          <a:prstGeom prst="rect">
            <a:avLst/>
          </a:prstGeom>
          <a:noFill/>
        </p:spPr>
      </p:pic>
    </p:spTree>
    <p:extLst>
      <p:ext uri="{BB962C8B-B14F-4D97-AF65-F5344CB8AC3E}">
        <p14:creationId xmlns:p14="http://schemas.microsoft.com/office/powerpoint/2010/main" xmlns="" val="1693614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1205</TotalTime>
  <Words>6814</Words>
  <Application>Microsoft Office PowerPoint</Application>
  <PresentationFormat>On-screen Show (4:3)</PresentationFormat>
  <Paragraphs>1063</Paragraphs>
  <Slides>124</Slides>
  <Notes>8</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Office Theme</vt:lpstr>
      <vt:lpstr>Java 7 Certification JDBC &amp; Related Design Pattern</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 </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JDBC</vt:lpstr>
      <vt:lpstr>Thank You! Stick around for Q&amp;As</vt:lpstr>
      <vt:lpstr>Upcoming Webinars </vt:lpstr>
      <vt:lpstr>Java 7 Boot Camp</vt:lpstr>
      <vt:lpstr>Love of Learning</vt:lpstr>
      <vt:lpstr>Q &amp; 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JDBC</dc:title>
  <dc:creator>Owner</dc:creator>
  <cp:lastModifiedBy>rinchen</cp:lastModifiedBy>
  <cp:revision>149</cp:revision>
  <dcterms:created xsi:type="dcterms:W3CDTF">2006-08-16T00:00:00Z</dcterms:created>
  <dcterms:modified xsi:type="dcterms:W3CDTF">2013-04-25T16:43:49Z</dcterms:modified>
</cp:coreProperties>
</file>